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60" r:id="rId2"/>
    <p:sldId id="256" r:id="rId3"/>
    <p:sldId id="257" r:id="rId4"/>
    <p:sldId id="258" r:id="rId5"/>
    <p:sldId id="263" r:id="rId6"/>
    <p:sldId id="259" r:id="rId7"/>
    <p:sldId id="270" r:id="rId8"/>
    <p:sldId id="284" r:id="rId9"/>
    <p:sldId id="285" r:id="rId10"/>
    <p:sldId id="286" r:id="rId11"/>
    <p:sldId id="281" r:id="rId12"/>
    <p:sldId id="282" r:id="rId13"/>
    <p:sldId id="289" r:id="rId14"/>
    <p:sldId id="288" r:id="rId15"/>
    <p:sldId id="291" r:id="rId16"/>
    <p:sldId id="1615" r:id="rId17"/>
    <p:sldId id="1616" r:id="rId18"/>
    <p:sldId id="1617" r:id="rId19"/>
    <p:sldId id="1618" r:id="rId20"/>
    <p:sldId id="1586" r:id="rId21"/>
    <p:sldId id="2119" r:id="rId22"/>
    <p:sldId id="2120" r:id="rId23"/>
    <p:sldId id="2135" r:id="rId24"/>
    <p:sldId id="2115" r:id="rId25"/>
    <p:sldId id="2116" r:id="rId26"/>
    <p:sldId id="1909" r:id="rId27"/>
    <p:sldId id="2114" r:id="rId28"/>
    <p:sldId id="2121" r:id="rId29"/>
    <p:sldId id="1589" r:id="rId30"/>
    <p:sldId id="2131" r:id="rId31"/>
    <p:sldId id="1950" r:id="rId32"/>
    <p:sldId id="2110" r:id="rId33"/>
    <p:sldId id="1918" r:id="rId34"/>
    <p:sldId id="1594" r:id="rId35"/>
    <p:sldId id="1965" r:id="rId36"/>
    <p:sldId id="2128" r:id="rId37"/>
    <p:sldId id="1951" r:id="rId38"/>
    <p:sldId id="1952" r:id="rId39"/>
    <p:sldId id="1972" r:id="rId40"/>
    <p:sldId id="1486" r:id="rId41"/>
    <p:sldId id="1945" r:id="rId42"/>
    <p:sldId id="1949" r:id="rId43"/>
    <p:sldId id="1946" r:id="rId44"/>
    <p:sldId id="1947" r:id="rId45"/>
    <p:sldId id="1948" r:id="rId46"/>
    <p:sldId id="1944" r:id="rId47"/>
    <p:sldId id="2133" r:id="rId48"/>
    <p:sldId id="2134" r:id="rId49"/>
    <p:sldId id="2137" r:id="rId50"/>
    <p:sldId id="2136" r:id="rId51"/>
    <p:sldId id="2138" r:id="rId52"/>
    <p:sldId id="1648" r:id="rId53"/>
    <p:sldId id="10208" r:id="rId54"/>
    <p:sldId id="2096" r:id="rId55"/>
    <p:sldId id="2098" r:id="rId56"/>
    <p:sldId id="2097" r:id="rId57"/>
    <p:sldId id="2100" r:id="rId58"/>
    <p:sldId id="2084" r:id="rId59"/>
    <p:sldId id="2076136240" r:id="rId60"/>
    <p:sldId id="2112" r:id="rId61"/>
    <p:sldId id="2101" r:id="rId62"/>
    <p:sldId id="2102" r:id="rId63"/>
    <p:sldId id="2103" r:id="rId64"/>
    <p:sldId id="2104" r:id="rId65"/>
    <p:sldId id="2107" r:id="rId66"/>
    <p:sldId id="2108" r:id="rId67"/>
    <p:sldId id="2109" r:id="rId68"/>
    <p:sldId id="2076136241" r:id="rId69"/>
    <p:sldId id="2105" r:id="rId70"/>
    <p:sldId id="2106" r:id="rId71"/>
    <p:sldId id="2111" r:id="rId72"/>
    <p:sldId id="2113" r:id="rId73"/>
    <p:sldId id="2076136242" r:id="rId74"/>
    <p:sldId id="2117" r:id="rId75"/>
    <p:sldId id="2076136243" r:id="rId76"/>
    <p:sldId id="2076136244" r:id="rId77"/>
    <p:sldId id="2118" r:id="rId78"/>
    <p:sldId id="2076136245" r:id="rId79"/>
    <p:sldId id="2076136246" r:id="rId80"/>
    <p:sldId id="2122" r:id="rId81"/>
    <p:sldId id="2076136247" r:id="rId82"/>
    <p:sldId id="2123" r:id="rId83"/>
    <p:sldId id="2126" r:id="rId84"/>
    <p:sldId id="2129" r:id="rId85"/>
    <p:sldId id="2130" r:id="rId86"/>
    <p:sldId id="2127" r:id="rId87"/>
    <p:sldId id="2076136248" r:id="rId88"/>
    <p:sldId id="2076136249" r:id="rId89"/>
    <p:sldId id="2132" r:id="rId90"/>
    <p:sldId id="2076136250" r:id="rId91"/>
    <p:sldId id="2076136251" r:id="rId92"/>
    <p:sldId id="2076136252" r:id="rId93"/>
    <p:sldId id="2076136253" r:id="rId94"/>
    <p:sldId id="2076136254" r:id="rId95"/>
    <p:sldId id="2076136255" r:id="rId96"/>
    <p:sldId id="2139" r:id="rId97"/>
    <p:sldId id="2140" r:id="rId98"/>
    <p:sldId id="214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D1E5"/>
    <a:srgbClr val="813390"/>
    <a:srgbClr val="2BA6AF"/>
    <a:srgbClr val="2BA6B0"/>
    <a:srgbClr val="2FA5B1"/>
    <a:srgbClr val="EEAED1"/>
    <a:srgbClr val="B589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77C7E-1A8E-8444-9DC9-C41A1AA6E646}" v="8" dt="2019-11-17T01:53:44.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4"/>
    <p:restoredTop sz="81701"/>
  </p:normalViewPr>
  <p:slideViewPr>
    <p:cSldViewPr snapToGrid="0" snapToObjects="1">
      <p:cViewPr varScale="1">
        <p:scale>
          <a:sx n="96" d="100"/>
          <a:sy n="96" d="100"/>
        </p:scale>
        <p:origin x="654" y="48"/>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lenn Condron" userId="5599025e-9e55-491e-90fe-f30352518d6e" providerId="ADAL" clId="{E3D77CBA-5203-4D92-A5CD-3B47A5AF0929}"/>
    <pc:docChg chg="modSld">
      <pc:chgData name="Glenn Condron" userId="5599025e-9e55-491e-90fe-f30352518d6e" providerId="ADAL" clId="{E3D77CBA-5203-4D92-A5CD-3B47A5AF0929}" dt="2019-11-17T16:21:48.341" v="13" actId="20577"/>
      <pc:docMkLst>
        <pc:docMk/>
      </pc:docMkLst>
      <pc:sldChg chg="modSp mod">
        <pc:chgData name="Glenn Condron" userId="5599025e-9e55-491e-90fe-f30352518d6e" providerId="ADAL" clId="{E3D77CBA-5203-4D92-A5CD-3B47A5AF0929}" dt="2019-11-17T16:21:48.341" v="13" actId="20577"/>
        <pc:sldMkLst>
          <pc:docMk/>
          <pc:sldMk cId="1377743234" sldId="256"/>
        </pc:sldMkLst>
        <pc:spChg chg="mod">
          <ac:chgData name="Glenn Condron" userId="5599025e-9e55-491e-90fe-f30352518d6e" providerId="ADAL" clId="{E3D77CBA-5203-4D92-A5CD-3B47A5AF0929}" dt="2019-11-17T16:21:48.341" v="13" actId="20577"/>
          <ac:spMkLst>
            <pc:docMk/>
            <pc:sldMk cId="1377743234" sldId="256"/>
            <ac:spMk id="4" creationId="{B0826678-80AB-B24A-91DE-9E0834A3BDDD}"/>
          </ac:spMkLst>
        </pc:spChg>
      </pc:sldChg>
    </pc:docChg>
  </pc:docChgLst>
  <pc:docChgLst>
    <pc:chgData name="Brady Gaster" userId="9aa56417-89a7-48fa-9a36-10eeed2a9b93" providerId="ADAL" clId="{38877C7E-1A8E-8444-9DC9-C41A1AA6E646}"/>
    <pc:docChg chg="undo custSel modSld">
      <pc:chgData name="Brady Gaster" userId="9aa56417-89a7-48fa-9a36-10eeed2a9b93" providerId="ADAL" clId="{38877C7E-1A8E-8444-9DC9-C41A1AA6E646}" dt="2019-11-17T01:53:52.865" v="69" actId="1076"/>
      <pc:docMkLst>
        <pc:docMk/>
      </pc:docMkLst>
      <pc:sldChg chg="addSp delSp modSp">
        <pc:chgData name="Brady Gaster" userId="9aa56417-89a7-48fa-9a36-10eeed2a9b93" providerId="ADAL" clId="{38877C7E-1A8E-8444-9DC9-C41A1AA6E646}" dt="2019-11-17T01:53:52.865" v="69" actId="1076"/>
        <pc:sldMkLst>
          <pc:docMk/>
          <pc:sldMk cId="1377743234" sldId="256"/>
        </pc:sldMkLst>
        <pc:spChg chg="mod">
          <ac:chgData name="Brady Gaster" userId="9aa56417-89a7-48fa-9a36-10eeed2a9b93" providerId="ADAL" clId="{38877C7E-1A8E-8444-9DC9-C41A1AA6E646}" dt="2019-11-17T01:49:43.347" v="2" actId="1076"/>
          <ac:spMkLst>
            <pc:docMk/>
            <pc:sldMk cId="1377743234" sldId="256"/>
            <ac:spMk id="2" creationId="{7217F19B-4D38-B94A-9B92-10BBF34A6C43}"/>
          </ac:spMkLst>
        </pc:spChg>
        <pc:spChg chg="mod">
          <ac:chgData name="Brady Gaster" userId="9aa56417-89a7-48fa-9a36-10eeed2a9b93" providerId="ADAL" clId="{38877C7E-1A8E-8444-9DC9-C41A1AA6E646}" dt="2019-11-17T01:49:43.347" v="2" actId="1076"/>
          <ac:spMkLst>
            <pc:docMk/>
            <pc:sldMk cId="1377743234" sldId="256"/>
            <ac:spMk id="3" creationId="{B243F23F-5819-5049-A8B4-FEC468B68E09}"/>
          </ac:spMkLst>
        </pc:spChg>
        <pc:spChg chg="add mod">
          <ac:chgData name="Brady Gaster" userId="9aa56417-89a7-48fa-9a36-10eeed2a9b93" providerId="ADAL" clId="{38877C7E-1A8E-8444-9DC9-C41A1AA6E646}" dt="2019-11-17T01:50:31.740" v="32"/>
          <ac:spMkLst>
            <pc:docMk/>
            <pc:sldMk cId="1377743234" sldId="256"/>
            <ac:spMk id="6" creationId="{979C7409-E6CC-2B41-B0C7-93961E9E12DF}"/>
          </ac:spMkLst>
        </pc:spChg>
        <pc:spChg chg="add del mod">
          <ac:chgData name="Brady Gaster" userId="9aa56417-89a7-48fa-9a36-10eeed2a9b93" providerId="ADAL" clId="{38877C7E-1A8E-8444-9DC9-C41A1AA6E646}" dt="2019-11-17T01:52:44.553" v="60" actId="478"/>
          <ac:spMkLst>
            <pc:docMk/>
            <pc:sldMk cId="1377743234" sldId="256"/>
            <ac:spMk id="7" creationId="{8011BED5-02A1-F143-958F-2E2EE77F91D6}"/>
          </ac:spMkLst>
        </pc:spChg>
        <pc:spChg chg="add mod">
          <ac:chgData name="Brady Gaster" userId="9aa56417-89a7-48fa-9a36-10eeed2a9b93" providerId="ADAL" clId="{38877C7E-1A8E-8444-9DC9-C41A1AA6E646}" dt="2019-11-17T01:53:52.865" v="69" actId="1076"/>
          <ac:spMkLst>
            <pc:docMk/>
            <pc:sldMk cId="1377743234" sldId="256"/>
            <ac:spMk id="10" creationId="{93CA030B-06ED-5844-8379-418DBE5B2A8F}"/>
          </ac:spMkLst>
        </pc:spChg>
        <pc:grpChg chg="mod">
          <ac:chgData name="Brady Gaster" userId="9aa56417-89a7-48fa-9a36-10eeed2a9b93" providerId="ADAL" clId="{38877C7E-1A8E-8444-9DC9-C41A1AA6E646}" dt="2019-11-17T01:49:43.347" v="2" actId="1076"/>
          <ac:grpSpMkLst>
            <pc:docMk/>
            <pc:sldMk cId="1377743234" sldId="256"/>
            <ac:grpSpMk id="5" creationId="{4D6E33D5-C076-AF46-9558-21698CE13F39}"/>
          </ac:grpSpMkLst>
        </pc:grpChg>
        <pc:picChg chg="mod">
          <ac:chgData name="Brady Gaster" userId="9aa56417-89a7-48fa-9a36-10eeed2a9b93" providerId="ADAL" clId="{38877C7E-1A8E-8444-9DC9-C41A1AA6E646}" dt="2019-11-17T01:50:18.640" v="12" actId="1076"/>
          <ac:picMkLst>
            <pc:docMk/>
            <pc:sldMk cId="1377743234" sldId="256"/>
            <ac:picMk id="8" creationId="{3C70F32F-2C00-4D4C-A726-413B74E6BA3E}"/>
          </ac:picMkLst>
        </pc:picChg>
      </pc:sldChg>
      <pc:sldChg chg="addSp modSp">
        <pc:chgData name="Brady Gaster" userId="9aa56417-89a7-48fa-9a36-10eeed2a9b93" providerId="ADAL" clId="{38877C7E-1A8E-8444-9DC9-C41A1AA6E646}" dt="2019-11-17T01:53:18.733" v="63" actId="207"/>
        <pc:sldMkLst>
          <pc:docMk/>
          <pc:sldMk cId="2474441559" sldId="257"/>
        </pc:sldMkLst>
        <pc:spChg chg="add mod">
          <ac:chgData name="Brady Gaster" userId="9aa56417-89a7-48fa-9a36-10eeed2a9b93" providerId="ADAL" clId="{38877C7E-1A8E-8444-9DC9-C41A1AA6E646}" dt="2019-11-17T01:53:18.733" v="63" actId="207"/>
          <ac:spMkLst>
            <pc:docMk/>
            <pc:sldMk cId="2474441559" sldId="257"/>
            <ac:spMk id="3" creationId="{0A6F063F-7978-9647-AFBB-EDE7E87EB8A3}"/>
          </ac:spMkLst>
        </pc:spChg>
      </pc:sldChg>
      <pc:sldChg chg="addSp modSp">
        <pc:chgData name="Brady Gaster" userId="9aa56417-89a7-48fa-9a36-10eeed2a9b93" providerId="ADAL" clId="{38877C7E-1A8E-8444-9DC9-C41A1AA6E646}" dt="2019-11-17T01:53:30.785" v="65" actId="1076"/>
        <pc:sldMkLst>
          <pc:docMk/>
          <pc:sldMk cId="3155306713" sldId="258"/>
        </pc:sldMkLst>
        <pc:spChg chg="add mod">
          <ac:chgData name="Brady Gaster" userId="9aa56417-89a7-48fa-9a36-10eeed2a9b93" providerId="ADAL" clId="{38877C7E-1A8E-8444-9DC9-C41A1AA6E646}" dt="2019-11-17T01:53:30.785" v="65" actId="1076"/>
          <ac:spMkLst>
            <pc:docMk/>
            <pc:sldMk cId="3155306713" sldId="258"/>
            <ac:spMk id="26" creationId="{8F204FCE-E6EF-0B4F-8B66-B11E074E661E}"/>
          </ac:spMkLst>
        </pc:spChg>
      </pc:sldChg>
      <pc:sldChg chg="addSp">
        <pc:chgData name="Brady Gaster" userId="9aa56417-89a7-48fa-9a36-10eeed2a9b93" providerId="ADAL" clId="{38877C7E-1A8E-8444-9DC9-C41A1AA6E646}" dt="2019-11-17T01:53:37.946" v="67"/>
        <pc:sldMkLst>
          <pc:docMk/>
          <pc:sldMk cId="2380448406" sldId="259"/>
        </pc:sldMkLst>
        <pc:spChg chg="add">
          <ac:chgData name="Brady Gaster" userId="9aa56417-89a7-48fa-9a36-10eeed2a9b93" providerId="ADAL" clId="{38877C7E-1A8E-8444-9DC9-C41A1AA6E646}" dt="2019-11-17T01:53:37.946" v="67"/>
          <ac:spMkLst>
            <pc:docMk/>
            <pc:sldMk cId="2380448406" sldId="259"/>
            <ac:spMk id="4" creationId="{EECA1BD9-0272-6A4B-93F4-3C629333005B}"/>
          </ac:spMkLst>
        </pc:spChg>
      </pc:sldChg>
      <pc:sldChg chg="addSp">
        <pc:chgData name="Brady Gaster" userId="9aa56417-89a7-48fa-9a36-10eeed2a9b93" providerId="ADAL" clId="{38877C7E-1A8E-8444-9DC9-C41A1AA6E646}" dt="2019-11-17T01:53:33.149" v="66"/>
        <pc:sldMkLst>
          <pc:docMk/>
          <pc:sldMk cId="963069538" sldId="263"/>
        </pc:sldMkLst>
        <pc:spChg chg="add">
          <ac:chgData name="Brady Gaster" userId="9aa56417-89a7-48fa-9a36-10eeed2a9b93" providerId="ADAL" clId="{38877C7E-1A8E-8444-9DC9-C41A1AA6E646}" dt="2019-11-17T01:53:33.149" v="66"/>
          <ac:spMkLst>
            <pc:docMk/>
            <pc:sldMk cId="963069538" sldId="263"/>
            <ac:spMk id="4" creationId="{9A09D766-9B29-3A43-9F02-9A15FB4347BC}"/>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5F2FA-4273-F54D-82D6-02F77F0D96C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CC1E682-04B8-6847-A580-D4B52A839551}">
      <dgm:prSet custT="1"/>
      <dgm:spPr>
        <a:solidFill>
          <a:srgbClr val="813390"/>
        </a:solidFill>
      </dgm:spPr>
      <dgm:t>
        <a:bodyPr/>
        <a:lstStyle/>
        <a:p>
          <a:r>
            <a:rPr lang="en-US" sz="4400" b="0" i="0" dirty="0">
              <a:latin typeface="Segoe UI Light" panose="020B0502040204020203" pitchFamily="34" charset="0"/>
              <a:cs typeface="Segoe UI Light" panose="020B0502040204020203" pitchFamily="34" charset="0"/>
            </a:rPr>
            <a:t>General</a:t>
          </a:r>
        </a:p>
      </dgm:t>
    </dgm:pt>
    <dgm:pt modelId="{C6485039-9716-EB40-9A59-D82E385BEA36}" type="parTrans" cxnId="{E965840E-A886-8845-BFAF-A54A09DBBFB9}">
      <dgm:prSet/>
      <dgm:spPr/>
      <dgm:t>
        <a:bodyPr/>
        <a:lstStyle/>
        <a:p>
          <a:endParaRPr lang="en-US" sz="1400"/>
        </a:p>
      </dgm:t>
    </dgm:pt>
    <dgm:pt modelId="{E6C46B50-40C3-5242-BBFA-AE4A1BF31A1E}" type="sibTrans" cxnId="{E965840E-A886-8845-BFAF-A54A09DBBFB9}">
      <dgm:prSet/>
      <dgm:spPr/>
      <dgm:t>
        <a:bodyPr/>
        <a:lstStyle/>
        <a:p>
          <a:endParaRPr lang="en-US" sz="1400"/>
        </a:p>
      </dgm:t>
    </dgm:pt>
    <dgm:pt modelId="{24A47A9A-09A1-964A-B231-C429C1C6320E}">
      <dgm:prSet custT="1"/>
      <dgm:spPr>
        <a:solidFill>
          <a:srgbClr val="813390"/>
        </a:solidFill>
      </dgm:spPr>
      <dgm:t>
        <a:bodyPr/>
        <a:lstStyle/>
        <a:p>
          <a:r>
            <a:rPr lang="en-US" sz="4400" b="0" i="0" dirty="0">
              <a:latin typeface="Segoe UI Light" panose="020B0502040204020203" pitchFamily="34" charset="0"/>
              <a:cs typeface="Segoe UI Light" panose="020B0502040204020203" pitchFamily="34" charset="0"/>
            </a:rPr>
            <a:t>Windows</a:t>
          </a:r>
        </a:p>
      </dgm:t>
    </dgm:pt>
    <dgm:pt modelId="{8EDEC7A1-2AD3-C745-B7A5-970CFCE1B732}" type="parTrans" cxnId="{36ADFDE3-1987-104E-A337-520C2318E0CF}">
      <dgm:prSet/>
      <dgm:spPr/>
      <dgm:t>
        <a:bodyPr/>
        <a:lstStyle/>
        <a:p>
          <a:endParaRPr lang="en-US" sz="1400"/>
        </a:p>
      </dgm:t>
    </dgm:pt>
    <dgm:pt modelId="{E39AD1D6-3E41-3246-9CA1-A286A3AB0E87}" type="sibTrans" cxnId="{36ADFDE3-1987-104E-A337-520C2318E0CF}">
      <dgm:prSet/>
      <dgm:spPr/>
      <dgm:t>
        <a:bodyPr/>
        <a:lstStyle/>
        <a:p>
          <a:endParaRPr lang="en-US" sz="1400"/>
        </a:p>
      </dgm:t>
    </dgm:pt>
    <dgm:pt modelId="{02535BD4-EB10-5744-BB1B-81D2FDD97411}">
      <dgm:prSet custT="1"/>
      <dgm:spPr>
        <a:solidFill>
          <a:srgbClr val="813390"/>
        </a:solidFill>
      </dgm:spPr>
      <dgm:t>
        <a:bodyPr/>
        <a:lstStyle/>
        <a:p>
          <a:r>
            <a:rPr lang="en-US" sz="4400" b="0" i="0" dirty="0">
              <a:latin typeface="Segoe UI Light" panose="020B0502040204020203" pitchFamily="34" charset="0"/>
              <a:cs typeface="Segoe UI Light" panose="020B0502040204020203" pitchFamily="34" charset="0"/>
            </a:rPr>
            <a:t>Mac</a:t>
          </a:r>
        </a:p>
      </dgm:t>
    </dgm:pt>
    <dgm:pt modelId="{359F35C7-14A6-5344-BEC3-3A699626CCFD}" type="parTrans" cxnId="{11A2BC50-E5FC-CF4A-80CD-27F18401957A}">
      <dgm:prSet/>
      <dgm:spPr/>
      <dgm:t>
        <a:bodyPr/>
        <a:lstStyle/>
        <a:p>
          <a:endParaRPr lang="en-US" sz="1400"/>
        </a:p>
      </dgm:t>
    </dgm:pt>
    <dgm:pt modelId="{B655B9A8-F137-7C42-8AF0-796F81F9F727}" type="sibTrans" cxnId="{11A2BC50-E5FC-CF4A-80CD-27F18401957A}">
      <dgm:prSet/>
      <dgm:spPr/>
      <dgm:t>
        <a:bodyPr/>
        <a:lstStyle/>
        <a:p>
          <a:endParaRPr lang="en-US" sz="1400"/>
        </a:p>
      </dgm:t>
    </dgm:pt>
    <dgm:pt modelId="{B8129727-E442-ED49-ABDF-448C58807B4D}">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Subscription</a:t>
          </a:r>
        </a:p>
      </dgm:t>
    </dgm:pt>
    <dgm:pt modelId="{BFB705F5-CA1C-8246-AFB4-482BB60D704D}" type="parTrans" cxnId="{B747BD76-88FD-8A44-A120-95A8299872AB}">
      <dgm:prSet/>
      <dgm:spPr/>
      <dgm:t>
        <a:bodyPr/>
        <a:lstStyle/>
        <a:p>
          <a:endParaRPr lang="en-US" sz="1400"/>
        </a:p>
      </dgm:t>
    </dgm:pt>
    <dgm:pt modelId="{8104B9DF-5E0D-694B-A2A3-D42630F622C0}" type="sibTrans" cxnId="{B747BD76-88FD-8A44-A120-95A8299872AB}">
      <dgm:prSet/>
      <dgm:spPr/>
      <dgm:t>
        <a:bodyPr/>
        <a:lstStyle/>
        <a:p>
          <a:endParaRPr lang="en-US" sz="1400"/>
        </a:p>
      </dgm:t>
    </dgm:pt>
    <dgm:pt modelId="{3C904940-8095-F544-9B91-81482880A62F}">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Docker</a:t>
          </a:r>
        </a:p>
      </dgm:t>
    </dgm:pt>
    <dgm:pt modelId="{86178B82-10B5-7649-AA90-D7820AC50B2F}" type="parTrans" cxnId="{681B8C42-E497-9549-BE94-07D9B62C5234}">
      <dgm:prSet/>
      <dgm:spPr/>
      <dgm:t>
        <a:bodyPr/>
        <a:lstStyle/>
        <a:p>
          <a:endParaRPr lang="en-US" sz="1400"/>
        </a:p>
      </dgm:t>
    </dgm:pt>
    <dgm:pt modelId="{9AEE3420-99BB-1F47-8DB0-5305E7E2055F}" type="sibTrans" cxnId="{681B8C42-E497-9549-BE94-07D9B62C5234}">
      <dgm:prSet/>
      <dgm:spPr/>
      <dgm:t>
        <a:bodyPr/>
        <a:lstStyle/>
        <a:p>
          <a:endParaRPr lang="en-US" sz="1400"/>
        </a:p>
      </dgm:t>
    </dgm:pt>
    <dgm:pt modelId="{A2CA5146-EE07-884D-8EFA-2349487C3292}">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Kubernetes</a:t>
          </a:r>
        </a:p>
      </dgm:t>
    </dgm:pt>
    <dgm:pt modelId="{E2786AD0-3CF4-F143-A623-A74ABF47D7FA}" type="parTrans" cxnId="{C8ED6540-2C15-A04A-8163-FA15BB6D3F75}">
      <dgm:prSet/>
      <dgm:spPr/>
      <dgm:t>
        <a:bodyPr/>
        <a:lstStyle/>
        <a:p>
          <a:endParaRPr lang="en-US" sz="1400"/>
        </a:p>
      </dgm:t>
    </dgm:pt>
    <dgm:pt modelId="{FA10F1FA-003D-9D40-89EA-A1E53543FCD9}" type="sibTrans" cxnId="{C8ED6540-2C15-A04A-8163-FA15BB6D3F75}">
      <dgm:prSet/>
      <dgm:spPr/>
      <dgm:t>
        <a:bodyPr/>
        <a:lstStyle/>
        <a:p>
          <a:endParaRPr lang="en-US" sz="1400"/>
        </a:p>
      </dgm:t>
    </dgm:pt>
    <dgm:pt modelId="{F6C556F6-13B2-0241-8CC3-5542E9FF73C5}">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Functions tools</a:t>
          </a:r>
        </a:p>
      </dgm:t>
    </dgm:pt>
    <dgm:pt modelId="{3B0D0BB8-A6F3-9047-B290-A873800AEA87}" type="parTrans" cxnId="{E7BE5211-31FD-A040-8DBE-E70666512F5F}">
      <dgm:prSet/>
      <dgm:spPr/>
      <dgm:t>
        <a:bodyPr/>
        <a:lstStyle/>
        <a:p>
          <a:endParaRPr lang="en-US" sz="1400"/>
        </a:p>
      </dgm:t>
    </dgm:pt>
    <dgm:pt modelId="{C7579963-31EB-1145-9675-F92BFE38BA7A}" type="sibTrans" cxnId="{E7BE5211-31FD-A040-8DBE-E70666512F5F}">
      <dgm:prSet/>
      <dgm:spPr/>
      <dgm:t>
        <a:bodyPr/>
        <a:lstStyle/>
        <a:p>
          <a:endParaRPr lang="en-US" sz="1400"/>
        </a:p>
      </dgm:t>
    </dgm:pt>
    <dgm:pt modelId="{61C4F11F-8EE6-954E-ACFD-F7E7D026DB01}">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Storage Explorer</a:t>
          </a:r>
        </a:p>
      </dgm:t>
    </dgm:pt>
    <dgm:pt modelId="{15DF2E2E-940A-C444-9F73-7C85E1497F30}" type="parTrans" cxnId="{1C1A006C-5884-8B48-A591-9D3E1DC68C31}">
      <dgm:prSet/>
      <dgm:spPr/>
      <dgm:t>
        <a:bodyPr/>
        <a:lstStyle/>
        <a:p>
          <a:endParaRPr lang="en-US" sz="1400"/>
        </a:p>
      </dgm:t>
    </dgm:pt>
    <dgm:pt modelId="{C4145E23-DC22-564D-8701-8155DF6AE9D9}" type="sibTrans" cxnId="{1C1A006C-5884-8B48-A591-9D3E1DC68C31}">
      <dgm:prSet/>
      <dgm:spPr/>
      <dgm:t>
        <a:bodyPr/>
        <a:lstStyle/>
        <a:p>
          <a:endParaRPr lang="en-US" sz="1400"/>
        </a:p>
      </dgm:t>
    </dgm:pt>
    <dgm:pt modelId="{766CCF19-A08E-824C-9830-E2F11A15A19D}">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Visual Studio 2019</a:t>
          </a:r>
        </a:p>
      </dgm:t>
    </dgm:pt>
    <dgm:pt modelId="{229AE8FC-8645-FF43-80F4-8390E268527D}" type="parTrans" cxnId="{B22026A0-1FA3-EB48-B47C-88A472440944}">
      <dgm:prSet/>
      <dgm:spPr/>
      <dgm:t>
        <a:bodyPr/>
        <a:lstStyle/>
        <a:p>
          <a:endParaRPr lang="en-US" sz="1400"/>
        </a:p>
      </dgm:t>
    </dgm:pt>
    <dgm:pt modelId="{E4261CAC-71FB-E940-81D1-5EB3B04AB124}" type="sibTrans" cxnId="{B22026A0-1FA3-EB48-B47C-88A472440944}">
      <dgm:prSet/>
      <dgm:spPr/>
      <dgm:t>
        <a:bodyPr/>
        <a:lstStyle/>
        <a:p>
          <a:endParaRPr lang="en-US" sz="1400"/>
        </a:p>
      </dgm:t>
    </dgm:pt>
    <dgm:pt modelId="{7EC20E2E-33A1-744B-97C4-630B95C47002}">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.NET Core 3.0</a:t>
          </a:r>
        </a:p>
      </dgm:t>
    </dgm:pt>
    <dgm:pt modelId="{89603EF2-E414-BB47-B737-741BCDF7AFAA}" type="parTrans" cxnId="{EEAB7E78-A8C2-A945-B951-AF80DCED5D48}">
      <dgm:prSet/>
      <dgm:spPr/>
      <dgm:t>
        <a:bodyPr/>
        <a:lstStyle/>
        <a:p>
          <a:endParaRPr lang="en-US" sz="1400"/>
        </a:p>
      </dgm:t>
    </dgm:pt>
    <dgm:pt modelId="{2CC9BDFE-A303-5C4F-9C28-560A85999DB3}" type="sibTrans" cxnId="{EEAB7E78-A8C2-A945-B951-AF80DCED5D48}">
      <dgm:prSet/>
      <dgm:spPr/>
      <dgm:t>
        <a:bodyPr/>
        <a:lstStyle/>
        <a:p>
          <a:endParaRPr lang="en-US" sz="1400"/>
        </a:p>
      </dgm:t>
    </dgm:pt>
    <dgm:pt modelId="{9910ED45-0733-DB46-A4BF-8BDE80877C0F}">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Visual Studio for Mac</a:t>
          </a:r>
        </a:p>
      </dgm:t>
    </dgm:pt>
    <dgm:pt modelId="{09047626-C6F5-C94C-A2B8-D311A59322A1}" type="parTrans" cxnId="{4E34EA70-29ED-A54C-A76E-546F02083169}">
      <dgm:prSet/>
      <dgm:spPr/>
      <dgm:t>
        <a:bodyPr/>
        <a:lstStyle/>
        <a:p>
          <a:endParaRPr lang="en-US" sz="1400"/>
        </a:p>
      </dgm:t>
    </dgm:pt>
    <dgm:pt modelId="{4C723AB0-967E-C145-A687-DFB15F974A49}" type="sibTrans" cxnId="{4E34EA70-29ED-A54C-A76E-546F02083169}">
      <dgm:prSet/>
      <dgm:spPr/>
      <dgm:t>
        <a:bodyPr/>
        <a:lstStyle/>
        <a:p>
          <a:endParaRPr lang="en-US" sz="1400"/>
        </a:p>
      </dgm:t>
    </dgm:pt>
    <dgm:pt modelId="{483F41C4-A53A-9143-9874-55B4B3EA3620}">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Visual Studio Code</a:t>
          </a:r>
        </a:p>
      </dgm:t>
    </dgm:pt>
    <dgm:pt modelId="{D7F5F125-21A3-F44F-8872-BB94B9E3922D}" type="parTrans" cxnId="{8B87D877-79DD-274A-AF97-E631BB0087EF}">
      <dgm:prSet/>
      <dgm:spPr/>
      <dgm:t>
        <a:bodyPr/>
        <a:lstStyle/>
        <a:p>
          <a:endParaRPr lang="en-US"/>
        </a:p>
      </dgm:t>
    </dgm:pt>
    <dgm:pt modelId="{9D562B58-5CB1-0142-982C-2D699946D1FC}" type="sibTrans" cxnId="{8B87D877-79DD-274A-AF97-E631BB0087EF}">
      <dgm:prSet/>
      <dgm:spPr/>
      <dgm:t>
        <a:bodyPr/>
        <a:lstStyle/>
        <a:p>
          <a:endParaRPr lang="en-US"/>
        </a:p>
      </dgm:t>
    </dgm:pt>
    <dgm:pt modelId="{9CF5C1D1-C881-CA49-9E85-4EAF156777CF}">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CLI</a:t>
          </a:r>
        </a:p>
      </dgm:t>
    </dgm:pt>
    <dgm:pt modelId="{78B4B77C-D7A6-B043-B0E4-0E4A6C891835}" type="parTrans" cxnId="{83EE724A-8F6A-224C-A1E4-798DCE59AA58}">
      <dgm:prSet/>
      <dgm:spPr/>
      <dgm:t>
        <a:bodyPr/>
        <a:lstStyle/>
        <a:p>
          <a:endParaRPr lang="en-US"/>
        </a:p>
      </dgm:t>
    </dgm:pt>
    <dgm:pt modelId="{F47A0EE7-1DEC-1E4C-9552-8292906A5541}" type="sibTrans" cxnId="{83EE724A-8F6A-224C-A1E4-798DCE59AA58}">
      <dgm:prSet/>
      <dgm:spPr/>
      <dgm:t>
        <a:bodyPr/>
        <a:lstStyle/>
        <a:p>
          <a:endParaRPr lang="en-US"/>
        </a:p>
      </dgm:t>
    </dgm:pt>
    <dgm:pt modelId="{E36ADAA4-0A4C-EE44-A9D4-73B621A0BC25}">
      <dgm:prSe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Helm</a:t>
          </a:r>
        </a:p>
      </dgm:t>
    </dgm:pt>
    <dgm:pt modelId="{BC433E7C-4F60-A444-B67D-F0D8F8E86155}" type="parTrans" cxnId="{8B75962D-BC7B-264D-B224-8FA9E2F67C6E}">
      <dgm:prSet/>
      <dgm:spPr/>
      <dgm:t>
        <a:bodyPr/>
        <a:lstStyle/>
        <a:p>
          <a:endParaRPr lang="en-US"/>
        </a:p>
      </dgm:t>
    </dgm:pt>
    <dgm:pt modelId="{82986D18-0029-9942-8D27-1833CDDFBB66}" type="sibTrans" cxnId="{8B75962D-BC7B-264D-B224-8FA9E2F67C6E}">
      <dgm:prSet/>
      <dgm:spPr/>
      <dgm:t>
        <a:bodyPr/>
        <a:lstStyle/>
        <a:p>
          <a:endParaRPr lang="en-US"/>
        </a:p>
      </dgm:t>
    </dgm:pt>
    <dgm:pt modelId="{7D55BE1A-7328-0743-81FA-9D948E0C9FB1}" type="pres">
      <dgm:prSet presAssocID="{F275F2FA-4273-F54D-82D6-02F77F0D96C0}" presName="Name0" presStyleCnt="0">
        <dgm:presLayoutVars>
          <dgm:dir/>
          <dgm:animLvl val="lvl"/>
          <dgm:resizeHandles val="exact"/>
        </dgm:presLayoutVars>
      </dgm:prSet>
      <dgm:spPr/>
    </dgm:pt>
    <dgm:pt modelId="{8D9732D3-CC42-3447-A457-CFC790CE2D04}" type="pres">
      <dgm:prSet presAssocID="{3CC1E682-04B8-6847-A580-D4B52A839551}" presName="composite" presStyleCnt="0"/>
      <dgm:spPr/>
    </dgm:pt>
    <dgm:pt modelId="{FF1C5163-7D52-964B-BA66-132CD5EBF30D}" type="pres">
      <dgm:prSet presAssocID="{3CC1E682-04B8-6847-A580-D4B52A839551}" presName="parTx" presStyleLbl="alignNode1" presStyleIdx="0" presStyleCnt="3">
        <dgm:presLayoutVars>
          <dgm:chMax val="0"/>
          <dgm:chPref val="0"/>
          <dgm:bulletEnabled val="1"/>
        </dgm:presLayoutVars>
      </dgm:prSet>
      <dgm:spPr/>
    </dgm:pt>
    <dgm:pt modelId="{BA85CD58-D079-284E-BCB1-B4EB3C43EE99}" type="pres">
      <dgm:prSet presAssocID="{3CC1E682-04B8-6847-A580-D4B52A839551}" presName="desTx" presStyleLbl="alignAccFollowNode1" presStyleIdx="0" presStyleCnt="3">
        <dgm:presLayoutVars>
          <dgm:bulletEnabled val="1"/>
        </dgm:presLayoutVars>
      </dgm:prSet>
      <dgm:spPr/>
    </dgm:pt>
    <dgm:pt modelId="{20982564-42D2-7140-B25F-AD960F668615}" type="pres">
      <dgm:prSet presAssocID="{E6C46B50-40C3-5242-BBFA-AE4A1BF31A1E}" presName="space" presStyleCnt="0"/>
      <dgm:spPr/>
    </dgm:pt>
    <dgm:pt modelId="{EA4F54E6-4590-5A43-A5DB-2997DEA29D3B}" type="pres">
      <dgm:prSet presAssocID="{24A47A9A-09A1-964A-B231-C429C1C6320E}" presName="composite" presStyleCnt="0"/>
      <dgm:spPr/>
    </dgm:pt>
    <dgm:pt modelId="{AD5CE9B4-6029-4A43-918F-22F83E79EFE4}" type="pres">
      <dgm:prSet presAssocID="{24A47A9A-09A1-964A-B231-C429C1C6320E}" presName="parTx" presStyleLbl="alignNode1" presStyleIdx="1" presStyleCnt="3">
        <dgm:presLayoutVars>
          <dgm:chMax val="0"/>
          <dgm:chPref val="0"/>
          <dgm:bulletEnabled val="1"/>
        </dgm:presLayoutVars>
      </dgm:prSet>
      <dgm:spPr/>
    </dgm:pt>
    <dgm:pt modelId="{3DF196D7-167C-754D-92E1-B15D2F4EE0BB}" type="pres">
      <dgm:prSet presAssocID="{24A47A9A-09A1-964A-B231-C429C1C6320E}" presName="desTx" presStyleLbl="alignAccFollowNode1" presStyleIdx="1" presStyleCnt="3">
        <dgm:presLayoutVars>
          <dgm:bulletEnabled val="1"/>
        </dgm:presLayoutVars>
      </dgm:prSet>
      <dgm:spPr/>
    </dgm:pt>
    <dgm:pt modelId="{6150AC11-FD38-2043-985B-A5F0EF28AABD}" type="pres">
      <dgm:prSet presAssocID="{E39AD1D6-3E41-3246-9CA1-A286A3AB0E87}" presName="space" presStyleCnt="0"/>
      <dgm:spPr/>
    </dgm:pt>
    <dgm:pt modelId="{5687159C-7FDF-C746-A7A2-062CD972A7D2}" type="pres">
      <dgm:prSet presAssocID="{02535BD4-EB10-5744-BB1B-81D2FDD97411}" presName="composite" presStyleCnt="0"/>
      <dgm:spPr/>
    </dgm:pt>
    <dgm:pt modelId="{C1E8352D-BEDF-B64D-8D67-D4ABB007DEDD}" type="pres">
      <dgm:prSet presAssocID="{02535BD4-EB10-5744-BB1B-81D2FDD97411}" presName="parTx" presStyleLbl="alignNode1" presStyleIdx="2" presStyleCnt="3">
        <dgm:presLayoutVars>
          <dgm:chMax val="0"/>
          <dgm:chPref val="0"/>
          <dgm:bulletEnabled val="1"/>
        </dgm:presLayoutVars>
      </dgm:prSet>
      <dgm:spPr/>
    </dgm:pt>
    <dgm:pt modelId="{8721E034-66A1-6A4C-809A-EFB29E9EBB9C}" type="pres">
      <dgm:prSet presAssocID="{02535BD4-EB10-5744-BB1B-81D2FDD97411}" presName="desTx" presStyleLbl="alignAccFollowNode1" presStyleIdx="2" presStyleCnt="3">
        <dgm:presLayoutVars>
          <dgm:bulletEnabled val="1"/>
        </dgm:presLayoutVars>
      </dgm:prSet>
      <dgm:spPr/>
    </dgm:pt>
  </dgm:ptLst>
  <dgm:cxnLst>
    <dgm:cxn modelId="{E965840E-A886-8845-BFAF-A54A09DBBFB9}" srcId="{F275F2FA-4273-F54D-82D6-02F77F0D96C0}" destId="{3CC1E682-04B8-6847-A580-D4B52A839551}" srcOrd="0" destOrd="0" parTransId="{C6485039-9716-EB40-9A59-D82E385BEA36}" sibTransId="{E6C46B50-40C3-5242-BBFA-AE4A1BF31A1E}"/>
    <dgm:cxn modelId="{804ECB0E-93BB-DF4B-B2A6-B9EF181923C6}" type="presOf" srcId="{F6C556F6-13B2-0241-8CC3-5542E9FF73C5}" destId="{BA85CD58-D079-284E-BCB1-B4EB3C43EE99}" srcOrd="0" destOrd="4" presId="urn:microsoft.com/office/officeart/2005/8/layout/hList1"/>
    <dgm:cxn modelId="{E7BE5211-31FD-A040-8DBE-E70666512F5F}" srcId="{3CC1E682-04B8-6847-A580-D4B52A839551}" destId="{F6C556F6-13B2-0241-8CC3-5542E9FF73C5}" srcOrd="4" destOrd="0" parTransId="{3B0D0BB8-A6F3-9047-B290-A873800AEA87}" sibTransId="{C7579963-31EB-1145-9675-F92BFE38BA7A}"/>
    <dgm:cxn modelId="{FBDBC913-E77F-1F45-A252-AC7D87EACBDD}" type="presOf" srcId="{3CC1E682-04B8-6847-A580-D4B52A839551}" destId="{FF1C5163-7D52-964B-BA66-132CD5EBF30D}" srcOrd="0" destOrd="0" presId="urn:microsoft.com/office/officeart/2005/8/layout/hList1"/>
    <dgm:cxn modelId="{8B75962D-BC7B-264D-B224-8FA9E2F67C6E}" srcId="{3CC1E682-04B8-6847-A580-D4B52A839551}" destId="{E36ADAA4-0A4C-EE44-A9D4-73B621A0BC25}" srcOrd="3" destOrd="0" parTransId="{BC433E7C-4F60-A444-B67D-F0D8F8E86155}" sibTransId="{82986D18-0029-9942-8D27-1833CDDFBB66}"/>
    <dgm:cxn modelId="{D5E39932-E191-8841-9440-7AC4C5099A92}" type="presOf" srcId="{3C904940-8095-F544-9B91-81482880A62F}" destId="{BA85CD58-D079-284E-BCB1-B4EB3C43EE99}" srcOrd="0" destOrd="1" presId="urn:microsoft.com/office/officeart/2005/8/layout/hList1"/>
    <dgm:cxn modelId="{49EE1B34-530F-A14B-AC7B-A1B850A572D6}" type="presOf" srcId="{A2CA5146-EE07-884D-8EFA-2349487C3292}" destId="{BA85CD58-D079-284E-BCB1-B4EB3C43EE99}" srcOrd="0" destOrd="2" presId="urn:microsoft.com/office/officeart/2005/8/layout/hList1"/>
    <dgm:cxn modelId="{C8ED6540-2C15-A04A-8163-FA15BB6D3F75}" srcId="{3CC1E682-04B8-6847-A580-D4B52A839551}" destId="{A2CA5146-EE07-884D-8EFA-2349487C3292}" srcOrd="2" destOrd="0" parTransId="{E2786AD0-3CF4-F143-A623-A74ABF47D7FA}" sibTransId="{FA10F1FA-003D-9D40-89EA-A1E53543FCD9}"/>
    <dgm:cxn modelId="{681B8C42-E497-9549-BE94-07D9B62C5234}" srcId="{3CC1E682-04B8-6847-A580-D4B52A839551}" destId="{3C904940-8095-F544-9B91-81482880A62F}" srcOrd="1" destOrd="0" parTransId="{86178B82-10B5-7649-AA90-D7820AC50B2F}" sibTransId="{9AEE3420-99BB-1F47-8DB0-5305E7E2055F}"/>
    <dgm:cxn modelId="{6C94D864-427A-E944-9E87-01E56A1F76FD}" type="presOf" srcId="{766CCF19-A08E-824C-9830-E2F11A15A19D}" destId="{3DF196D7-167C-754D-92E1-B15D2F4EE0BB}" srcOrd="0" destOrd="0" presId="urn:microsoft.com/office/officeart/2005/8/layout/hList1"/>
    <dgm:cxn modelId="{A7C02C65-D3EA-A34C-BEAC-7CB60AF64433}" type="presOf" srcId="{9CF5C1D1-C881-CA49-9E85-4EAF156777CF}" destId="{BA85CD58-D079-284E-BCB1-B4EB3C43EE99}" srcOrd="0" destOrd="8" presId="urn:microsoft.com/office/officeart/2005/8/layout/hList1"/>
    <dgm:cxn modelId="{55B7194A-EA90-AA48-BC72-34CEEC83382F}" type="presOf" srcId="{61C4F11F-8EE6-954E-ACFD-F7E7D026DB01}" destId="{BA85CD58-D079-284E-BCB1-B4EB3C43EE99}" srcOrd="0" destOrd="5" presId="urn:microsoft.com/office/officeart/2005/8/layout/hList1"/>
    <dgm:cxn modelId="{83EE724A-8F6A-224C-A1E4-798DCE59AA58}" srcId="{3CC1E682-04B8-6847-A580-D4B52A839551}" destId="{9CF5C1D1-C881-CA49-9E85-4EAF156777CF}" srcOrd="8" destOrd="0" parTransId="{78B4B77C-D7A6-B043-B0E4-0E4A6C891835}" sibTransId="{F47A0EE7-1DEC-1E4C-9552-8292906A5541}"/>
    <dgm:cxn modelId="{1C1A006C-5884-8B48-A591-9D3E1DC68C31}" srcId="{3CC1E682-04B8-6847-A580-D4B52A839551}" destId="{61C4F11F-8EE6-954E-ACFD-F7E7D026DB01}" srcOrd="5" destOrd="0" parTransId="{15DF2E2E-940A-C444-9F73-7C85E1497F30}" sibTransId="{C4145E23-DC22-564D-8701-8155DF6AE9D9}"/>
    <dgm:cxn modelId="{ADA7A86E-9852-534A-8148-52F8870AADB2}" type="presOf" srcId="{E36ADAA4-0A4C-EE44-A9D4-73B621A0BC25}" destId="{BA85CD58-D079-284E-BCB1-B4EB3C43EE99}" srcOrd="0" destOrd="3" presId="urn:microsoft.com/office/officeart/2005/8/layout/hList1"/>
    <dgm:cxn modelId="{11A2BC50-E5FC-CF4A-80CD-27F18401957A}" srcId="{F275F2FA-4273-F54D-82D6-02F77F0D96C0}" destId="{02535BD4-EB10-5744-BB1B-81D2FDD97411}" srcOrd="2" destOrd="0" parTransId="{359F35C7-14A6-5344-BEC3-3A699626CCFD}" sibTransId="{B655B9A8-F137-7C42-8AF0-796F81F9F727}"/>
    <dgm:cxn modelId="{4E34EA70-29ED-A54C-A76E-546F02083169}" srcId="{02535BD4-EB10-5744-BB1B-81D2FDD97411}" destId="{9910ED45-0733-DB46-A4BF-8BDE80877C0F}" srcOrd="0" destOrd="0" parTransId="{09047626-C6F5-C94C-A2B8-D311A59322A1}" sibTransId="{4C723AB0-967E-C145-A687-DFB15F974A49}"/>
    <dgm:cxn modelId="{1F47A655-6DAF-864C-A537-8069FB618CE6}" type="presOf" srcId="{F275F2FA-4273-F54D-82D6-02F77F0D96C0}" destId="{7D55BE1A-7328-0743-81FA-9D948E0C9FB1}" srcOrd="0" destOrd="0" presId="urn:microsoft.com/office/officeart/2005/8/layout/hList1"/>
    <dgm:cxn modelId="{B747BD76-88FD-8A44-A120-95A8299872AB}" srcId="{3CC1E682-04B8-6847-A580-D4B52A839551}" destId="{B8129727-E442-ED49-ABDF-448C58807B4D}" srcOrd="0" destOrd="0" parTransId="{BFB705F5-CA1C-8246-AFB4-482BB60D704D}" sibTransId="{8104B9DF-5E0D-694B-A2A3-D42630F622C0}"/>
    <dgm:cxn modelId="{8B87D877-79DD-274A-AF97-E631BB0087EF}" srcId="{3CC1E682-04B8-6847-A580-D4B52A839551}" destId="{483F41C4-A53A-9143-9874-55B4B3EA3620}" srcOrd="7" destOrd="0" parTransId="{D7F5F125-21A3-F44F-8872-BB94B9E3922D}" sibTransId="{9D562B58-5CB1-0142-982C-2D699946D1FC}"/>
    <dgm:cxn modelId="{EEAB7E78-A8C2-A945-B951-AF80DCED5D48}" srcId="{3CC1E682-04B8-6847-A580-D4B52A839551}" destId="{7EC20E2E-33A1-744B-97C4-630B95C47002}" srcOrd="6" destOrd="0" parTransId="{89603EF2-E414-BB47-B737-741BCDF7AFAA}" sibTransId="{2CC9BDFE-A303-5C4F-9C28-560A85999DB3}"/>
    <dgm:cxn modelId="{5B3D5C7F-93F3-7C44-B3F7-A5562EF9A225}" type="presOf" srcId="{B8129727-E442-ED49-ABDF-448C58807B4D}" destId="{BA85CD58-D079-284E-BCB1-B4EB3C43EE99}" srcOrd="0" destOrd="0" presId="urn:microsoft.com/office/officeart/2005/8/layout/hList1"/>
    <dgm:cxn modelId="{B22026A0-1FA3-EB48-B47C-88A472440944}" srcId="{24A47A9A-09A1-964A-B231-C429C1C6320E}" destId="{766CCF19-A08E-824C-9830-E2F11A15A19D}" srcOrd="0" destOrd="0" parTransId="{229AE8FC-8645-FF43-80F4-8390E268527D}" sibTransId="{E4261CAC-71FB-E940-81D1-5EB3B04AB124}"/>
    <dgm:cxn modelId="{67C6FAC8-89CE-864B-B93E-C8A3E1BDE16F}" type="presOf" srcId="{02535BD4-EB10-5744-BB1B-81D2FDD97411}" destId="{C1E8352D-BEDF-B64D-8D67-D4ABB007DEDD}" srcOrd="0" destOrd="0" presId="urn:microsoft.com/office/officeart/2005/8/layout/hList1"/>
    <dgm:cxn modelId="{533FB4C9-2117-EC43-A5AF-5B038163C109}" type="presOf" srcId="{7EC20E2E-33A1-744B-97C4-630B95C47002}" destId="{BA85CD58-D079-284E-BCB1-B4EB3C43EE99}" srcOrd="0" destOrd="6" presId="urn:microsoft.com/office/officeart/2005/8/layout/hList1"/>
    <dgm:cxn modelId="{3935FCDD-F5B8-0246-87A1-19F292A8EF4C}" type="presOf" srcId="{24A47A9A-09A1-964A-B231-C429C1C6320E}" destId="{AD5CE9B4-6029-4A43-918F-22F83E79EFE4}" srcOrd="0" destOrd="0" presId="urn:microsoft.com/office/officeart/2005/8/layout/hList1"/>
    <dgm:cxn modelId="{6C24B5E1-1357-9449-8DA3-6B35F68BD691}" type="presOf" srcId="{9910ED45-0733-DB46-A4BF-8BDE80877C0F}" destId="{8721E034-66A1-6A4C-809A-EFB29E9EBB9C}" srcOrd="0" destOrd="0" presId="urn:microsoft.com/office/officeart/2005/8/layout/hList1"/>
    <dgm:cxn modelId="{36ADFDE3-1987-104E-A337-520C2318E0CF}" srcId="{F275F2FA-4273-F54D-82D6-02F77F0D96C0}" destId="{24A47A9A-09A1-964A-B231-C429C1C6320E}" srcOrd="1" destOrd="0" parTransId="{8EDEC7A1-2AD3-C745-B7A5-970CFCE1B732}" sibTransId="{E39AD1D6-3E41-3246-9CA1-A286A3AB0E87}"/>
    <dgm:cxn modelId="{833530FC-BB63-7949-BCF1-F4436B36FA02}" type="presOf" srcId="{483F41C4-A53A-9143-9874-55B4B3EA3620}" destId="{BA85CD58-D079-284E-BCB1-B4EB3C43EE99}" srcOrd="0" destOrd="7" presId="urn:microsoft.com/office/officeart/2005/8/layout/hList1"/>
    <dgm:cxn modelId="{CF3ADFCC-3A54-2D41-B4B9-8067872BFEA3}" type="presParOf" srcId="{7D55BE1A-7328-0743-81FA-9D948E0C9FB1}" destId="{8D9732D3-CC42-3447-A457-CFC790CE2D04}" srcOrd="0" destOrd="0" presId="urn:microsoft.com/office/officeart/2005/8/layout/hList1"/>
    <dgm:cxn modelId="{351B676D-E3E4-5348-B193-86F3B3BA7508}" type="presParOf" srcId="{8D9732D3-CC42-3447-A457-CFC790CE2D04}" destId="{FF1C5163-7D52-964B-BA66-132CD5EBF30D}" srcOrd="0" destOrd="0" presId="urn:microsoft.com/office/officeart/2005/8/layout/hList1"/>
    <dgm:cxn modelId="{C1249498-7C0B-0647-B837-1FA2BA7B55D5}" type="presParOf" srcId="{8D9732D3-CC42-3447-A457-CFC790CE2D04}" destId="{BA85CD58-D079-284E-BCB1-B4EB3C43EE99}" srcOrd="1" destOrd="0" presId="urn:microsoft.com/office/officeart/2005/8/layout/hList1"/>
    <dgm:cxn modelId="{B0A2988B-FEE8-5445-9130-27A9C4B73838}" type="presParOf" srcId="{7D55BE1A-7328-0743-81FA-9D948E0C9FB1}" destId="{20982564-42D2-7140-B25F-AD960F668615}" srcOrd="1" destOrd="0" presId="urn:microsoft.com/office/officeart/2005/8/layout/hList1"/>
    <dgm:cxn modelId="{D4361915-EA6F-F942-9475-1B30F3FC7AD4}" type="presParOf" srcId="{7D55BE1A-7328-0743-81FA-9D948E0C9FB1}" destId="{EA4F54E6-4590-5A43-A5DB-2997DEA29D3B}" srcOrd="2" destOrd="0" presId="urn:microsoft.com/office/officeart/2005/8/layout/hList1"/>
    <dgm:cxn modelId="{CE126908-A6FF-C94A-979A-B628DFE34DFE}" type="presParOf" srcId="{EA4F54E6-4590-5A43-A5DB-2997DEA29D3B}" destId="{AD5CE9B4-6029-4A43-918F-22F83E79EFE4}" srcOrd="0" destOrd="0" presId="urn:microsoft.com/office/officeart/2005/8/layout/hList1"/>
    <dgm:cxn modelId="{4BE85FDB-ABD9-A240-849F-3FE866822582}" type="presParOf" srcId="{EA4F54E6-4590-5A43-A5DB-2997DEA29D3B}" destId="{3DF196D7-167C-754D-92E1-B15D2F4EE0BB}" srcOrd="1" destOrd="0" presId="urn:microsoft.com/office/officeart/2005/8/layout/hList1"/>
    <dgm:cxn modelId="{B157B95A-716D-FC46-A20F-D63096BD3191}" type="presParOf" srcId="{7D55BE1A-7328-0743-81FA-9D948E0C9FB1}" destId="{6150AC11-FD38-2043-985B-A5F0EF28AABD}" srcOrd="3" destOrd="0" presId="urn:microsoft.com/office/officeart/2005/8/layout/hList1"/>
    <dgm:cxn modelId="{DD101526-C537-734B-BAD4-2F58EB4B3C81}" type="presParOf" srcId="{7D55BE1A-7328-0743-81FA-9D948E0C9FB1}" destId="{5687159C-7FDF-C746-A7A2-062CD972A7D2}" srcOrd="4" destOrd="0" presId="urn:microsoft.com/office/officeart/2005/8/layout/hList1"/>
    <dgm:cxn modelId="{C8D264BD-4E56-1148-A3FB-ED2703B55997}" type="presParOf" srcId="{5687159C-7FDF-C746-A7A2-062CD972A7D2}" destId="{C1E8352D-BEDF-B64D-8D67-D4ABB007DEDD}" srcOrd="0" destOrd="0" presId="urn:microsoft.com/office/officeart/2005/8/layout/hList1"/>
    <dgm:cxn modelId="{A30DE3D7-5898-FF46-B59A-B4ACFA93CE06}" type="presParOf" srcId="{5687159C-7FDF-C746-A7A2-062CD972A7D2}" destId="{8721E034-66A1-6A4C-809A-EFB29E9EBB9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F231E-E249-1D4B-A35E-8219F5B0611F}"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8080A541-5378-B543-93A4-9A524859AC13}">
      <dgm:prSet phldrT="[Text]" custT="1"/>
      <dgm:spPr>
        <a:solidFill>
          <a:srgbClr val="813390"/>
        </a:solidFill>
      </dgm:spPr>
      <dgm:t>
        <a:bodyPr/>
        <a:lstStyle/>
        <a:p>
          <a:r>
            <a:rPr lang="en-US" sz="3200" b="0" i="0" dirty="0">
              <a:latin typeface="Segoe UI Light" panose="020B0502040204020203" pitchFamily="34" charset="0"/>
              <a:cs typeface="Segoe UI Light" panose="020B0502040204020203" pitchFamily="34" charset="0"/>
            </a:rPr>
            <a:t>.NET Core</a:t>
          </a:r>
        </a:p>
      </dgm:t>
    </dgm:pt>
    <dgm:pt modelId="{EED810C0-50E9-3346-9DD3-345D00D5DF12}" type="parTrans" cxnId="{408B74FC-412F-EE43-AD8F-5298344201E2}">
      <dgm:prSet/>
      <dgm:spPr/>
      <dgm:t>
        <a:bodyPr/>
        <a:lstStyle/>
        <a:p>
          <a:endParaRPr lang="en-US" sz="1400"/>
        </a:p>
      </dgm:t>
    </dgm:pt>
    <dgm:pt modelId="{7454D3DA-EA03-FD41-913C-5B1C95E32E65}" type="sibTrans" cxnId="{408B74FC-412F-EE43-AD8F-5298344201E2}">
      <dgm:prSet/>
      <dgm:spPr/>
      <dgm:t>
        <a:bodyPr/>
        <a:lstStyle/>
        <a:p>
          <a:endParaRPr lang="en-US" sz="1400"/>
        </a:p>
      </dgm:t>
    </dgm:pt>
    <dgm:pt modelId="{3F6CF0DA-7A6D-7247-8C5E-16DCF30D0A89}">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Worker Service</a:t>
          </a:r>
        </a:p>
      </dgm:t>
    </dgm:pt>
    <dgm:pt modelId="{EBAE55AC-1720-7E47-914E-540DA2A21B05}" type="parTrans" cxnId="{0F691A02-EC58-0C4F-AFC4-84951B7B138D}">
      <dgm:prSet/>
      <dgm:spPr/>
      <dgm:t>
        <a:bodyPr/>
        <a:lstStyle/>
        <a:p>
          <a:endParaRPr lang="en-US" sz="1400"/>
        </a:p>
      </dgm:t>
    </dgm:pt>
    <dgm:pt modelId="{DC01E489-458E-3C4A-B0E6-B8F8B6185F58}" type="sibTrans" cxnId="{0F691A02-EC58-0C4F-AFC4-84951B7B138D}">
      <dgm:prSet/>
      <dgm:spPr/>
      <dgm:t>
        <a:bodyPr/>
        <a:lstStyle/>
        <a:p>
          <a:endParaRPr lang="en-US" sz="1400"/>
        </a:p>
      </dgm:t>
    </dgm:pt>
    <dgm:pt modelId="{43CF0C78-E8E6-0C46-9E59-A1D44EA16AB6}">
      <dgm:prSet phldrT="[Text]" custT="1"/>
      <dgm:spPr>
        <a:solidFill>
          <a:srgbClr val="813390"/>
        </a:solidFill>
      </dgm:spPr>
      <dgm:t>
        <a:bodyPr/>
        <a:lstStyle/>
        <a:p>
          <a:r>
            <a:rPr lang="en-US" sz="3200" b="0" i="0" dirty="0">
              <a:latin typeface="Segoe UI Light" panose="020B0502040204020203" pitchFamily="34" charset="0"/>
              <a:cs typeface="Segoe UI Light" panose="020B0502040204020203" pitchFamily="34" charset="0"/>
            </a:rPr>
            <a:t>Azure</a:t>
          </a:r>
        </a:p>
      </dgm:t>
    </dgm:pt>
    <dgm:pt modelId="{3C87EBE7-6E6B-204D-AEE6-2A0ED3DA5B08}" type="parTrans" cxnId="{F55EF5BF-01F9-5444-963F-8EA5D1CF24D1}">
      <dgm:prSet/>
      <dgm:spPr/>
      <dgm:t>
        <a:bodyPr/>
        <a:lstStyle/>
        <a:p>
          <a:endParaRPr lang="en-US" sz="1400"/>
        </a:p>
      </dgm:t>
    </dgm:pt>
    <dgm:pt modelId="{4D320B7B-9336-9F4A-B228-80FD4194E9DD}" type="sibTrans" cxnId="{F55EF5BF-01F9-5444-963F-8EA5D1CF24D1}">
      <dgm:prSet/>
      <dgm:spPr/>
      <dgm:t>
        <a:bodyPr/>
        <a:lstStyle/>
        <a:p>
          <a:endParaRPr lang="en-US" sz="1400"/>
        </a:p>
      </dgm:t>
    </dgm:pt>
    <dgm:pt modelId="{899D10EA-BA2D-9842-834D-0402F2263626}">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Durable Functions</a:t>
          </a:r>
        </a:p>
      </dgm:t>
    </dgm:pt>
    <dgm:pt modelId="{337C2608-C4A9-AF4B-878B-CF1201215E9E}" type="parTrans" cxnId="{85452F9F-CF32-704B-9127-20687E703CD0}">
      <dgm:prSet/>
      <dgm:spPr/>
      <dgm:t>
        <a:bodyPr/>
        <a:lstStyle/>
        <a:p>
          <a:endParaRPr lang="en-US" sz="1400"/>
        </a:p>
      </dgm:t>
    </dgm:pt>
    <dgm:pt modelId="{29D39D80-8177-7E4D-92B6-ED14BD552FA9}" type="sibTrans" cxnId="{85452F9F-CF32-704B-9127-20687E703CD0}">
      <dgm:prSet/>
      <dgm:spPr/>
      <dgm:t>
        <a:bodyPr/>
        <a:lstStyle/>
        <a:p>
          <a:endParaRPr lang="en-US" sz="1400"/>
        </a:p>
      </dgm:t>
    </dgm:pt>
    <dgm:pt modelId="{EAD5B226-D511-114D-8A35-D38B900F2363}">
      <dgm:prSet phldrT="[Text]" custT="1"/>
      <dgm:spPr>
        <a:solidFill>
          <a:srgbClr val="813390"/>
        </a:solidFill>
      </dgm:spPr>
      <dgm:t>
        <a:bodyPr/>
        <a:lstStyle/>
        <a:p>
          <a:r>
            <a:rPr lang="en-US" sz="3200" b="0" i="0" dirty="0">
              <a:latin typeface="Segoe UI Light" panose="020B0502040204020203" pitchFamily="34" charset="0"/>
              <a:cs typeface="Segoe UI Light" panose="020B0502040204020203" pitchFamily="34" charset="0"/>
            </a:rPr>
            <a:t>General</a:t>
          </a:r>
        </a:p>
      </dgm:t>
    </dgm:pt>
    <dgm:pt modelId="{9B4BEB89-CF0D-1B4F-B592-BAE3A5BC0706}" type="parTrans" cxnId="{6B5C016F-814E-C64D-A79E-B87200754DB2}">
      <dgm:prSet/>
      <dgm:spPr/>
      <dgm:t>
        <a:bodyPr/>
        <a:lstStyle/>
        <a:p>
          <a:endParaRPr lang="en-US" sz="1400"/>
        </a:p>
      </dgm:t>
    </dgm:pt>
    <dgm:pt modelId="{08B2702D-5F62-9448-ACBB-3EA33D925563}" type="sibTrans" cxnId="{6B5C016F-814E-C64D-A79E-B87200754DB2}">
      <dgm:prSet/>
      <dgm:spPr/>
      <dgm:t>
        <a:bodyPr/>
        <a:lstStyle/>
        <a:p>
          <a:endParaRPr lang="en-US" sz="1400"/>
        </a:p>
      </dgm:t>
    </dgm:pt>
    <dgm:pt modelId="{1AE5F7F1-54F5-D243-A265-5A7732E81E04}">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Helm</a:t>
          </a:r>
        </a:p>
      </dgm:t>
    </dgm:pt>
    <dgm:pt modelId="{BFE647EA-40F6-A948-9058-E9B369009191}" type="parTrans" cxnId="{9DE6E6AE-A231-1B45-990F-7023AC89FA16}">
      <dgm:prSet/>
      <dgm:spPr/>
      <dgm:t>
        <a:bodyPr/>
        <a:lstStyle/>
        <a:p>
          <a:endParaRPr lang="en-US" sz="1400"/>
        </a:p>
      </dgm:t>
    </dgm:pt>
    <dgm:pt modelId="{B2BA9E74-3170-5E44-A5F3-3D681BB1995D}" type="sibTrans" cxnId="{9DE6E6AE-A231-1B45-990F-7023AC89FA16}">
      <dgm:prSet/>
      <dgm:spPr/>
      <dgm:t>
        <a:bodyPr/>
        <a:lstStyle/>
        <a:p>
          <a:endParaRPr lang="en-US" sz="1400"/>
        </a:p>
      </dgm:t>
    </dgm:pt>
    <dgm:pt modelId="{38EFD415-A55A-E340-A46D-1C9D7A3AE82C}">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Docker</a:t>
          </a:r>
        </a:p>
      </dgm:t>
    </dgm:pt>
    <dgm:pt modelId="{BFFAB8A2-20DA-214A-BE6C-220907090140}" type="parTrans" cxnId="{E8307203-3475-FE40-BC0B-087804F34727}">
      <dgm:prSet/>
      <dgm:spPr/>
      <dgm:t>
        <a:bodyPr/>
        <a:lstStyle/>
        <a:p>
          <a:endParaRPr lang="en-US" sz="1400"/>
        </a:p>
      </dgm:t>
    </dgm:pt>
    <dgm:pt modelId="{06FD21D3-1B30-A643-A64B-74CF13B3DB72}" type="sibTrans" cxnId="{E8307203-3475-FE40-BC0B-087804F34727}">
      <dgm:prSet/>
      <dgm:spPr/>
      <dgm:t>
        <a:bodyPr/>
        <a:lstStyle/>
        <a:p>
          <a:endParaRPr lang="en-US" sz="1400"/>
        </a:p>
      </dgm:t>
    </dgm:pt>
    <dgm:pt modelId="{B78A61D5-97F4-D343-A902-EFC28F45D75D}">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Kubernetes</a:t>
          </a:r>
        </a:p>
      </dgm:t>
    </dgm:pt>
    <dgm:pt modelId="{60E61E4C-9E8F-5A44-B18A-1F831DA9830D}" type="parTrans" cxnId="{07B7190E-2CB0-0141-9D10-76FB818C2E35}">
      <dgm:prSet/>
      <dgm:spPr/>
      <dgm:t>
        <a:bodyPr/>
        <a:lstStyle/>
        <a:p>
          <a:endParaRPr lang="en-US" sz="1400"/>
        </a:p>
      </dgm:t>
    </dgm:pt>
    <dgm:pt modelId="{13C773B7-F517-B544-9591-2A35E33899F8}" type="sibTrans" cxnId="{07B7190E-2CB0-0141-9D10-76FB818C2E35}">
      <dgm:prSet/>
      <dgm:spPr/>
      <dgm:t>
        <a:bodyPr/>
        <a:lstStyle/>
        <a:p>
          <a:endParaRPr lang="en-US" sz="1400"/>
        </a:p>
      </dgm:t>
    </dgm:pt>
    <dgm:pt modelId="{4B0EBE27-7724-5D44-B4FA-B84DC2ACFB14}">
      <dgm:prSet phldrT="[Text]" custT="1"/>
      <dgm:spPr>
        <a:solidFill>
          <a:srgbClr val="E4D1E5">
            <a:alpha val="90000"/>
          </a:srgbClr>
        </a:solidFill>
      </dgm:spPr>
      <dgm:t>
        <a:bodyPr/>
        <a:lstStyle/>
        <a:p>
          <a:r>
            <a:rPr lang="en-US" sz="1600" dirty="0" err="1">
              <a:latin typeface="Segoe UI" panose="020B0502040204020203" pitchFamily="34" charset="0"/>
              <a:cs typeface="Segoe UI" panose="020B0502040204020203" pitchFamily="34" charset="0"/>
            </a:rPr>
            <a:t>gRPC</a:t>
          </a:r>
          <a:r>
            <a:rPr lang="en-US" sz="1600" dirty="0">
              <a:latin typeface="Segoe UI" panose="020B0502040204020203" pitchFamily="34" charset="0"/>
              <a:cs typeface="Segoe UI" panose="020B0502040204020203" pitchFamily="34" charset="0"/>
            </a:rPr>
            <a:t> Services</a:t>
          </a:r>
        </a:p>
      </dgm:t>
    </dgm:pt>
    <dgm:pt modelId="{0AA235DE-122D-7940-9707-DEB48193B4EF}" type="parTrans" cxnId="{3CF65170-52E2-D84B-B05F-E9E2DB948967}">
      <dgm:prSet/>
      <dgm:spPr/>
      <dgm:t>
        <a:bodyPr/>
        <a:lstStyle/>
        <a:p>
          <a:endParaRPr lang="en-US" sz="1400"/>
        </a:p>
      </dgm:t>
    </dgm:pt>
    <dgm:pt modelId="{E5F6848B-9E87-F848-9769-68267DD1B6F0}" type="sibTrans" cxnId="{3CF65170-52E2-D84B-B05F-E9E2DB948967}">
      <dgm:prSet/>
      <dgm:spPr/>
      <dgm:t>
        <a:bodyPr/>
        <a:lstStyle/>
        <a:p>
          <a:endParaRPr lang="en-US" sz="1400"/>
        </a:p>
      </dgm:t>
    </dgm:pt>
    <dgm:pt modelId="{B425F74A-B24F-EF45-AF8B-2ED0EF8EB6DE}">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REST APIs</a:t>
          </a:r>
        </a:p>
      </dgm:t>
    </dgm:pt>
    <dgm:pt modelId="{652C6DC9-6CDB-D544-8B59-03D12B568860}" type="parTrans" cxnId="{5F919650-184C-FE4B-B9F6-80B43CFFC1A7}">
      <dgm:prSet/>
      <dgm:spPr/>
      <dgm:t>
        <a:bodyPr/>
        <a:lstStyle/>
        <a:p>
          <a:endParaRPr lang="en-US" sz="1400"/>
        </a:p>
      </dgm:t>
    </dgm:pt>
    <dgm:pt modelId="{0CB4066B-B437-1649-A3DB-E6F36A70F74E}" type="sibTrans" cxnId="{5F919650-184C-FE4B-B9F6-80B43CFFC1A7}">
      <dgm:prSet/>
      <dgm:spPr/>
      <dgm:t>
        <a:bodyPr/>
        <a:lstStyle/>
        <a:p>
          <a:endParaRPr lang="en-US" sz="1400"/>
        </a:p>
      </dgm:t>
    </dgm:pt>
    <dgm:pt modelId="{F75FABCC-5E50-9C43-A3A4-78809B632118}">
      <dgm:prSet phldrT="[Text]" custT="1"/>
      <dgm:spPr>
        <a:solidFill>
          <a:srgbClr val="E4D1E5">
            <a:alpha val="90000"/>
          </a:srgbClr>
        </a:solidFill>
      </dgm:spPr>
      <dgm:t>
        <a:bodyPr/>
        <a:lstStyle/>
        <a:p>
          <a:r>
            <a:rPr lang="en-US" sz="1600" dirty="0" err="1">
              <a:latin typeface="Segoe UI" panose="020B0502040204020203" pitchFamily="34" charset="0"/>
              <a:cs typeface="Segoe UI" panose="020B0502040204020203" pitchFamily="34" charset="0"/>
            </a:rPr>
            <a:t>Blazor</a:t>
          </a:r>
          <a:endParaRPr lang="en-US" sz="1600" dirty="0">
            <a:latin typeface="Segoe UI" panose="020B0502040204020203" pitchFamily="34" charset="0"/>
            <a:cs typeface="Segoe UI" panose="020B0502040204020203" pitchFamily="34" charset="0"/>
          </a:endParaRPr>
        </a:p>
      </dgm:t>
    </dgm:pt>
    <dgm:pt modelId="{D87C0E0C-E022-9A45-96A7-74C2650A3E9A}" type="parTrans" cxnId="{D36A955C-D322-E345-8BAB-46B3C5E435CE}">
      <dgm:prSet/>
      <dgm:spPr/>
      <dgm:t>
        <a:bodyPr/>
        <a:lstStyle/>
        <a:p>
          <a:endParaRPr lang="en-US" sz="1400"/>
        </a:p>
      </dgm:t>
    </dgm:pt>
    <dgm:pt modelId="{1FC7F6D6-784D-2740-9C41-5A91ACD5E30E}" type="sibTrans" cxnId="{D36A955C-D322-E345-8BAB-46B3C5E435CE}">
      <dgm:prSet/>
      <dgm:spPr/>
      <dgm:t>
        <a:bodyPr/>
        <a:lstStyle/>
        <a:p>
          <a:endParaRPr lang="en-US" sz="1400"/>
        </a:p>
      </dgm:t>
    </dgm:pt>
    <dgm:pt modelId="{41904183-2DD7-9E41-AFD9-1389BE0569C2}">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Functions SDK</a:t>
          </a:r>
        </a:p>
      </dgm:t>
    </dgm:pt>
    <dgm:pt modelId="{AE977F38-A325-894D-AC99-83C90319ECE9}" type="parTrans" cxnId="{17F885E5-81D7-A14E-A80A-9DB6F2E0703F}">
      <dgm:prSet/>
      <dgm:spPr/>
      <dgm:t>
        <a:bodyPr/>
        <a:lstStyle/>
        <a:p>
          <a:endParaRPr lang="en-US" sz="1400"/>
        </a:p>
      </dgm:t>
    </dgm:pt>
    <dgm:pt modelId="{CCF513BD-B2B5-4A44-8E3A-1AA3296C8E5E}" type="sibTrans" cxnId="{17F885E5-81D7-A14E-A80A-9DB6F2E0703F}">
      <dgm:prSet/>
      <dgm:spPr/>
      <dgm:t>
        <a:bodyPr/>
        <a:lstStyle/>
        <a:p>
          <a:endParaRPr lang="en-US" sz="1400"/>
        </a:p>
      </dgm:t>
    </dgm:pt>
    <dgm:pt modelId="{61CC51F2-398C-794C-91FF-C1F29830A63F}">
      <dgm:prSet phldrT="[Text]" custT="1"/>
      <dgm:spPr>
        <a:solidFill>
          <a:srgbClr val="E4D1E5">
            <a:alpha val="90000"/>
          </a:srgbClr>
        </a:solidFill>
      </dgm:spPr>
      <dgm:t>
        <a:bodyPr/>
        <a:lstStyle/>
        <a:p>
          <a:r>
            <a:rPr lang="en-US" sz="1600" dirty="0" err="1">
              <a:latin typeface="Segoe UI" panose="020B0502040204020203" pitchFamily="34" charset="0"/>
              <a:cs typeface="Segoe UI" panose="020B0502040204020203" pitchFamily="34" charset="0"/>
            </a:rPr>
            <a:t>SignalR</a:t>
          </a:r>
          <a:endParaRPr lang="en-US" sz="1600" dirty="0">
            <a:latin typeface="Segoe UI" panose="020B0502040204020203" pitchFamily="34" charset="0"/>
            <a:cs typeface="Segoe UI" panose="020B0502040204020203" pitchFamily="34" charset="0"/>
          </a:endParaRPr>
        </a:p>
      </dgm:t>
    </dgm:pt>
    <dgm:pt modelId="{27CEBABD-AEBC-FA45-9574-C30822FE4A93}" type="parTrans" cxnId="{8CE6BE42-7078-E046-B2DC-34A9E162BFC3}">
      <dgm:prSet/>
      <dgm:spPr/>
      <dgm:t>
        <a:bodyPr/>
        <a:lstStyle/>
        <a:p>
          <a:endParaRPr lang="en-US" sz="1400"/>
        </a:p>
      </dgm:t>
    </dgm:pt>
    <dgm:pt modelId="{17A9B0F1-46C7-D64F-96BA-7FE8308582A9}" type="sibTrans" cxnId="{8CE6BE42-7078-E046-B2DC-34A9E162BFC3}">
      <dgm:prSet/>
      <dgm:spPr/>
      <dgm:t>
        <a:bodyPr/>
        <a:lstStyle/>
        <a:p>
          <a:endParaRPr lang="en-US" sz="1400"/>
        </a:p>
      </dgm:t>
    </dgm:pt>
    <dgm:pt modelId="{D74478E9-D368-1044-ACCB-94F4A8A88818}">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Kubernetes Service</a:t>
          </a:r>
        </a:p>
      </dgm:t>
    </dgm:pt>
    <dgm:pt modelId="{C499C564-F666-BA45-903B-EFBF59A633D4}" type="parTrans" cxnId="{40A94211-C3FD-174A-8E69-DE1FDB4A2A3C}">
      <dgm:prSet/>
      <dgm:spPr/>
      <dgm:t>
        <a:bodyPr/>
        <a:lstStyle/>
        <a:p>
          <a:endParaRPr lang="en-US" sz="1400"/>
        </a:p>
      </dgm:t>
    </dgm:pt>
    <dgm:pt modelId="{78D483F1-294C-E246-BE6F-31DCB4A54770}" type="sibTrans" cxnId="{40A94211-C3FD-174A-8E69-DE1FDB4A2A3C}">
      <dgm:prSet/>
      <dgm:spPr/>
      <dgm:t>
        <a:bodyPr/>
        <a:lstStyle/>
        <a:p>
          <a:endParaRPr lang="en-US" sz="1400"/>
        </a:p>
      </dgm:t>
    </dgm:pt>
    <dgm:pt modelId="{7EDBA7ED-1E33-1D4F-8E29-F09DC0C7D3F3}">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Container Registry</a:t>
          </a:r>
        </a:p>
      </dgm:t>
    </dgm:pt>
    <dgm:pt modelId="{2B4C8D03-9905-7D49-9CC4-BF6AEE7E951E}" type="parTrans" cxnId="{67186181-B2E7-5D46-A462-488FF8899E7E}">
      <dgm:prSet/>
      <dgm:spPr/>
      <dgm:t>
        <a:bodyPr/>
        <a:lstStyle/>
        <a:p>
          <a:endParaRPr lang="en-US" sz="1400"/>
        </a:p>
      </dgm:t>
    </dgm:pt>
    <dgm:pt modelId="{3F7F3375-3337-1E40-A820-AC5B4393F851}" type="sibTrans" cxnId="{67186181-B2E7-5D46-A462-488FF8899E7E}">
      <dgm:prSet/>
      <dgm:spPr/>
      <dgm:t>
        <a:bodyPr/>
        <a:lstStyle/>
        <a:p>
          <a:endParaRPr lang="en-US" sz="1400"/>
        </a:p>
      </dgm:t>
    </dgm:pt>
    <dgm:pt modelId="{275B061E-B598-8840-BC06-98C959ED6478}">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App Config</a:t>
          </a:r>
        </a:p>
      </dgm:t>
    </dgm:pt>
    <dgm:pt modelId="{82819E31-3117-6E45-8A98-E95B49C028D4}" type="parTrans" cxnId="{7698E2EE-9697-9A47-868F-6D2E5775CA78}">
      <dgm:prSet/>
      <dgm:spPr/>
      <dgm:t>
        <a:bodyPr/>
        <a:lstStyle/>
        <a:p>
          <a:endParaRPr lang="en-US" sz="1400"/>
        </a:p>
      </dgm:t>
    </dgm:pt>
    <dgm:pt modelId="{00F2B094-DE29-2441-BB87-74FFDFD08AA0}" type="sibTrans" cxnId="{7698E2EE-9697-9A47-868F-6D2E5775CA78}">
      <dgm:prSet/>
      <dgm:spPr/>
      <dgm:t>
        <a:bodyPr/>
        <a:lstStyle/>
        <a:p>
          <a:endParaRPr lang="en-US" sz="1400"/>
        </a:p>
      </dgm:t>
    </dgm:pt>
    <dgm:pt modelId="{51A9A960-1FC2-0C42-A375-EFFB6E84945A}">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VS/VS Code Tools</a:t>
          </a:r>
        </a:p>
      </dgm:t>
    </dgm:pt>
    <dgm:pt modelId="{4CD1C201-25C9-8B48-8195-D4746B9424EA}" type="parTrans" cxnId="{88B49339-2B6A-C244-8C25-5A6A9BDF5152}">
      <dgm:prSet/>
      <dgm:spPr/>
      <dgm:t>
        <a:bodyPr/>
        <a:lstStyle/>
        <a:p>
          <a:endParaRPr lang="en-US" sz="1400"/>
        </a:p>
      </dgm:t>
    </dgm:pt>
    <dgm:pt modelId="{CBF22738-4D0D-DE4C-8AE3-DF29B2EE2F19}" type="sibTrans" cxnId="{88B49339-2B6A-C244-8C25-5A6A9BDF5152}">
      <dgm:prSet/>
      <dgm:spPr/>
      <dgm:t>
        <a:bodyPr/>
        <a:lstStyle/>
        <a:p>
          <a:endParaRPr lang="en-US" sz="1400"/>
        </a:p>
      </dgm:t>
    </dgm:pt>
    <dgm:pt modelId="{9CBB6131-915B-874F-B414-2802DEF79035}">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CLI</a:t>
          </a:r>
        </a:p>
      </dgm:t>
    </dgm:pt>
    <dgm:pt modelId="{14DDEC39-82CC-FE4A-AEAB-6915419D3129}" type="parTrans" cxnId="{3BA35816-2B04-CE41-96A8-0FCA1A37DF49}">
      <dgm:prSet/>
      <dgm:spPr/>
      <dgm:t>
        <a:bodyPr/>
        <a:lstStyle/>
        <a:p>
          <a:endParaRPr lang="en-US" sz="1400"/>
        </a:p>
      </dgm:t>
    </dgm:pt>
    <dgm:pt modelId="{234B660A-6533-9F4B-BCE1-48CFF0E6A4A6}" type="sibTrans" cxnId="{3BA35816-2B04-CE41-96A8-0FCA1A37DF49}">
      <dgm:prSet/>
      <dgm:spPr/>
      <dgm:t>
        <a:bodyPr/>
        <a:lstStyle/>
        <a:p>
          <a:endParaRPr lang="en-US" sz="1400"/>
        </a:p>
      </dgm:t>
    </dgm:pt>
    <dgm:pt modelId="{1BFB6ED0-86B5-CE40-8522-3CC4F4ACF6D0}">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a:t>
          </a:r>
          <a:r>
            <a:rPr lang="en-US" sz="1600" dirty="0" err="1">
              <a:latin typeface="Segoe UI" panose="020B0502040204020203" pitchFamily="34" charset="0"/>
              <a:cs typeface="Segoe UI" panose="020B0502040204020203" pitchFamily="34" charset="0"/>
            </a:rPr>
            <a:t>SignalR</a:t>
          </a:r>
          <a:r>
            <a:rPr lang="en-US" sz="1600" dirty="0">
              <a:latin typeface="Segoe UI" panose="020B0502040204020203" pitchFamily="34" charset="0"/>
              <a:cs typeface="Segoe UI" panose="020B0502040204020203" pitchFamily="34" charset="0"/>
            </a:rPr>
            <a:t> Service</a:t>
          </a:r>
        </a:p>
      </dgm:t>
    </dgm:pt>
    <dgm:pt modelId="{E72BD447-FFE0-574B-85D9-3741FE02C619}" type="parTrans" cxnId="{D53755C4-FAE3-574D-8BC6-83D005775832}">
      <dgm:prSet/>
      <dgm:spPr/>
      <dgm:t>
        <a:bodyPr/>
        <a:lstStyle/>
        <a:p>
          <a:endParaRPr lang="en-US" sz="1400"/>
        </a:p>
      </dgm:t>
    </dgm:pt>
    <dgm:pt modelId="{BEC394D5-7D77-974F-9B6F-FDD3D736473B}" type="sibTrans" cxnId="{D53755C4-FAE3-574D-8BC6-83D005775832}">
      <dgm:prSet/>
      <dgm:spPr/>
      <dgm:t>
        <a:bodyPr/>
        <a:lstStyle/>
        <a:p>
          <a:endParaRPr lang="en-US" sz="1400"/>
        </a:p>
      </dgm:t>
    </dgm:pt>
    <dgm:pt modelId="{62A0DE8E-B147-E749-B27D-3C7C360ABB58}">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Storage</a:t>
          </a:r>
        </a:p>
      </dgm:t>
    </dgm:pt>
    <dgm:pt modelId="{E5514B61-FFD5-0548-8FDC-FA4F9829FCA3}" type="parTrans" cxnId="{542FC8C0-8505-4340-8E8E-403817360FFD}">
      <dgm:prSet/>
      <dgm:spPr/>
      <dgm:t>
        <a:bodyPr/>
        <a:lstStyle/>
        <a:p>
          <a:endParaRPr lang="en-US"/>
        </a:p>
      </dgm:t>
    </dgm:pt>
    <dgm:pt modelId="{C69355C1-D895-6643-B4B1-0587676B5F7A}" type="sibTrans" cxnId="{542FC8C0-8505-4340-8E8E-403817360FFD}">
      <dgm:prSet/>
      <dgm:spPr/>
      <dgm:t>
        <a:bodyPr/>
        <a:lstStyle/>
        <a:p>
          <a:endParaRPr lang="en-US"/>
        </a:p>
      </dgm:t>
    </dgm:pt>
    <dgm:pt modelId="{2EF30E94-A7F7-7F4A-8450-645B5274E0DE}">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Storage Client SDK</a:t>
          </a:r>
        </a:p>
      </dgm:t>
    </dgm:pt>
    <dgm:pt modelId="{79AEEC1A-1000-AF45-A17E-9639E7FC9D1E}" type="parTrans" cxnId="{C6896124-2618-7B48-9142-A75B0F6C5B53}">
      <dgm:prSet/>
      <dgm:spPr/>
      <dgm:t>
        <a:bodyPr/>
        <a:lstStyle/>
        <a:p>
          <a:endParaRPr lang="en-US"/>
        </a:p>
      </dgm:t>
    </dgm:pt>
    <dgm:pt modelId="{CD96A807-A3FF-AC4B-8DE9-BCB7A8626169}" type="sibTrans" cxnId="{C6896124-2618-7B48-9142-A75B0F6C5B53}">
      <dgm:prSet/>
      <dgm:spPr/>
      <dgm:t>
        <a:bodyPr/>
        <a:lstStyle/>
        <a:p>
          <a:endParaRPr lang="en-US"/>
        </a:p>
      </dgm:t>
    </dgm:pt>
    <dgm:pt modelId="{6368D7A0-311A-8949-8BE2-2635F4EAD120}">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Cosmos Client SDK</a:t>
          </a:r>
        </a:p>
      </dgm:t>
    </dgm:pt>
    <dgm:pt modelId="{B5ADD7DC-4F08-854B-B732-B9DF0B883AD1}" type="parTrans" cxnId="{274D8C99-DC49-D847-9D40-FA3E0D74CE88}">
      <dgm:prSet/>
      <dgm:spPr/>
      <dgm:t>
        <a:bodyPr/>
        <a:lstStyle/>
        <a:p>
          <a:endParaRPr lang="en-US"/>
        </a:p>
      </dgm:t>
    </dgm:pt>
    <dgm:pt modelId="{F7BB4158-4AB4-174F-92DF-5ED10FE8AB3C}" type="sibTrans" cxnId="{274D8C99-DC49-D847-9D40-FA3E0D74CE88}">
      <dgm:prSet/>
      <dgm:spPr/>
      <dgm:t>
        <a:bodyPr/>
        <a:lstStyle/>
        <a:p>
          <a:endParaRPr lang="en-US"/>
        </a:p>
      </dgm:t>
    </dgm:pt>
    <dgm:pt modelId="{EA0D2F86-0F18-C546-AE08-ED4218830B68}">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App Service</a:t>
          </a:r>
        </a:p>
      </dgm:t>
    </dgm:pt>
    <dgm:pt modelId="{9C40FA3E-C093-734A-BEE1-A13B842DF9A9}" type="parTrans" cxnId="{67F8D3C8-B595-3545-8DE5-D04C8B78BFBB}">
      <dgm:prSet/>
      <dgm:spPr/>
      <dgm:t>
        <a:bodyPr/>
        <a:lstStyle/>
        <a:p>
          <a:endParaRPr lang="en-US"/>
        </a:p>
      </dgm:t>
    </dgm:pt>
    <dgm:pt modelId="{AF0C6592-C8FB-7D4F-9816-4A8D06A189E6}" type="sibTrans" cxnId="{67F8D3C8-B595-3545-8DE5-D04C8B78BFBB}">
      <dgm:prSet/>
      <dgm:spPr/>
      <dgm:t>
        <a:bodyPr/>
        <a:lstStyle/>
        <a:p>
          <a:endParaRPr lang="en-US"/>
        </a:p>
      </dgm:t>
    </dgm:pt>
    <dgm:pt modelId="{2E65A291-D906-4046-809A-3B78657E97CF}">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Functions CLI</a:t>
          </a:r>
        </a:p>
      </dgm:t>
    </dgm:pt>
    <dgm:pt modelId="{E73452DE-2306-2A4D-A25B-BB273D82380F}" type="parTrans" cxnId="{D1E88D8F-4BE4-A745-B74F-77637F624E6F}">
      <dgm:prSet/>
      <dgm:spPr/>
      <dgm:t>
        <a:bodyPr/>
        <a:lstStyle/>
        <a:p>
          <a:endParaRPr lang="en-US"/>
        </a:p>
      </dgm:t>
    </dgm:pt>
    <dgm:pt modelId="{F26DAB28-CAA7-DE4C-9260-286955F8D7DE}" type="sibTrans" cxnId="{D1E88D8F-4BE4-A745-B74F-77637F624E6F}">
      <dgm:prSet/>
      <dgm:spPr/>
      <dgm:t>
        <a:bodyPr/>
        <a:lstStyle/>
        <a:p>
          <a:endParaRPr lang="en-US"/>
        </a:p>
      </dgm:t>
    </dgm:pt>
    <dgm:pt modelId="{6528EF30-3401-AA4A-9FC4-53CAB17CCA16}">
      <dgm:prSet phldrT="[Text]" custT="1"/>
      <dgm:spPr>
        <a:solidFill>
          <a:srgbClr val="E4D1E5">
            <a:alpha val="90000"/>
          </a:srgbClr>
        </a:solidFill>
      </dgm:spPr>
      <dgm:t>
        <a:bodyPr/>
        <a:lstStyle/>
        <a:p>
          <a:r>
            <a:rPr lang="en-US" sz="1600" dirty="0">
              <a:latin typeface="Segoe UI" panose="020B0502040204020203" pitchFamily="34" charset="0"/>
              <a:cs typeface="Segoe UI" panose="020B0502040204020203" pitchFamily="34" charset="0"/>
            </a:rPr>
            <a:t>Azure Container Instances</a:t>
          </a:r>
        </a:p>
      </dgm:t>
    </dgm:pt>
    <dgm:pt modelId="{BF159265-034A-4F4E-B209-3D283C2AB478}" type="parTrans" cxnId="{A577FAA8-27AA-BA42-A426-8ED661FF7D6C}">
      <dgm:prSet/>
      <dgm:spPr/>
      <dgm:t>
        <a:bodyPr/>
        <a:lstStyle/>
        <a:p>
          <a:endParaRPr lang="en-US"/>
        </a:p>
      </dgm:t>
    </dgm:pt>
    <dgm:pt modelId="{87F6BCDB-E01D-4D40-A96E-CE25E22AB1D4}" type="sibTrans" cxnId="{A577FAA8-27AA-BA42-A426-8ED661FF7D6C}">
      <dgm:prSet/>
      <dgm:spPr/>
      <dgm:t>
        <a:bodyPr/>
        <a:lstStyle/>
        <a:p>
          <a:endParaRPr lang="en-US"/>
        </a:p>
      </dgm:t>
    </dgm:pt>
    <dgm:pt modelId="{51FD481B-249D-9146-B042-98C547CC330E}" type="pres">
      <dgm:prSet presAssocID="{522F231E-E249-1D4B-A35E-8219F5B0611F}" presName="Name0" presStyleCnt="0">
        <dgm:presLayoutVars>
          <dgm:dir/>
          <dgm:animLvl val="lvl"/>
          <dgm:resizeHandles val="exact"/>
        </dgm:presLayoutVars>
      </dgm:prSet>
      <dgm:spPr/>
    </dgm:pt>
    <dgm:pt modelId="{960FC699-BF10-6A4B-BB83-E64A60D41681}" type="pres">
      <dgm:prSet presAssocID="{8080A541-5378-B543-93A4-9A524859AC13}" presName="composite" presStyleCnt="0"/>
      <dgm:spPr/>
    </dgm:pt>
    <dgm:pt modelId="{CA75733A-B4F3-374E-AA5D-EF4C1DE67FFB}" type="pres">
      <dgm:prSet presAssocID="{8080A541-5378-B543-93A4-9A524859AC13}" presName="parTx" presStyleLbl="alignNode1" presStyleIdx="0" presStyleCnt="3">
        <dgm:presLayoutVars>
          <dgm:chMax val="0"/>
          <dgm:chPref val="0"/>
          <dgm:bulletEnabled val="1"/>
        </dgm:presLayoutVars>
      </dgm:prSet>
      <dgm:spPr/>
    </dgm:pt>
    <dgm:pt modelId="{1CD89A1F-4C04-6345-A27A-5E8A116C9141}" type="pres">
      <dgm:prSet presAssocID="{8080A541-5378-B543-93A4-9A524859AC13}" presName="desTx" presStyleLbl="alignAccFollowNode1" presStyleIdx="0" presStyleCnt="3">
        <dgm:presLayoutVars>
          <dgm:bulletEnabled val="1"/>
        </dgm:presLayoutVars>
      </dgm:prSet>
      <dgm:spPr/>
    </dgm:pt>
    <dgm:pt modelId="{9293970D-4800-1F41-9CBC-D8C764EEF6C4}" type="pres">
      <dgm:prSet presAssocID="{7454D3DA-EA03-FD41-913C-5B1C95E32E65}" presName="space" presStyleCnt="0"/>
      <dgm:spPr/>
    </dgm:pt>
    <dgm:pt modelId="{ECE0F6D5-6F69-0E45-9CDD-C3420D8DFF49}" type="pres">
      <dgm:prSet presAssocID="{43CF0C78-E8E6-0C46-9E59-A1D44EA16AB6}" presName="composite" presStyleCnt="0"/>
      <dgm:spPr/>
    </dgm:pt>
    <dgm:pt modelId="{1C3D3FBD-A24D-8A43-953E-DD2CC447E43F}" type="pres">
      <dgm:prSet presAssocID="{43CF0C78-E8E6-0C46-9E59-A1D44EA16AB6}" presName="parTx" presStyleLbl="alignNode1" presStyleIdx="1" presStyleCnt="3">
        <dgm:presLayoutVars>
          <dgm:chMax val="0"/>
          <dgm:chPref val="0"/>
          <dgm:bulletEnabled val="1"/>
        </dgm:presLayoutVars>
      </dgm:prSet>
      <dgm:spPr/>
    </dgm:pt>
    <dgm:pt modelId="{5EA77934-CBF7-AA45-B8FD-E2AABA32D2CF}" type="pres">
      <dgm:prSet presAssocID="{43CF0C78-E8E6-0C46-9E59-A1D44EA16AB6}" presName="desTx" presStyleLbl="alignAccFollowNode1" presStyleIdx="1" presStyleCnt="3">
        <dgm:presLayoutVars>
          <dgm:bulletEnabled val="1"/>
        </dgm:presLayoutVars>
      </dgm:prSet>
      <dgm:spPr/>
    </dgm:pt>
    <dgm:pt modelId="{DE7148CB-ACB0-6D4E-90A1-53E4715CE337}" type="pres">
      <dgm:prSet presAssocID="{4D320B7B-9336-9F4A-B228-80FD4194E9DD}" presName="space" presStyleCnt="0"/>
      <dgm:spPr/>
    </dgm:pt>
    <dgm:pt modelId="{802E2B24-7BF5-884E-9850-212718FC9F7E}" type="pres">
      <dgm:prSet presAssocID="{EAD5B226-D511-114D-8A35-D38B900F2363}" presName="composite" presStyleCnt="0"/>
      <dgm:spPr/>
    </dgm:pt>
    <dgm:pt modelId="{F0DF8CEF-F8A0-E144-992E-992DCE5A9903}" type="pres">
      <dgm:prSet presAssocID="{EAD5B226-D511-114D-8A35-D38B900F2363}" presName="parTx" presStyleLbl="alignNode1" presStyleIdx="2" presStyleCnt="3">
        <dgm:presLayoutVars>
          <dgm:chMax val="0"/>
          <dgm:chPref val="0"/>
          <dgm:bulletEnabled val="1"/>
        </dgm:presLayoutVars>
      </dgm:prSet>
      <dgm:spPr/>
    </dgm:pt>
    <dgm:pt modelId="{27901B49-1A88-5441-A2DD-E99BB87F549C}" type="pres">
      <dgm:prSet presAssocID="{EAD5B226-D511-114D-8A35-D38B900F2363}" presName="desTx" presStyleLbl="alignAccFollowNode1" presStyleIdx="2" presStyleCnt="3">
        <dgm:presLayoutVars>
          <dgm:bulletEnabled val="1"/>
        </dgm:presLayoutVars>
      </dgm:prSet>
      <dgm:spPr/>
    </dgm:pt>
  </dgm:ptLst>
  <dgm:cxnLst>
    <dgm:cxn modelId="{21B83300-8897-624E-8C2E-5A0E35AAB189}" type="presOf" srcId="{41904183-2DD7-9E41-AFD9-1389BE0569C2}" destId="{1CD89A1F-4C04-6345-A27A-5E8A116C9141}" srcOrd="0" destOrd="5" presId="urn:microsoft.com/office/officeart/2005/8/layout/hList1"/>
    <dgm:cxn modelId="{0F691A02-EC58-0C4F-AFC4-84951B7B138D}" srcId="{8080A541-5378-B543-93A4-9A524859AC13}" destId="{3F6CF0DA-7A6D-7247-8C5E-16DCF30D0A89}" srcOrd="0" destOrd="0" parTransId="{EBAE55AC-1720-7E47-914E-540DA2A21B05}" sibTransId="{DC01E489-458E-3C4A-B0E6-B8F8B6185F58}"/>
    <dgm:cxn modelId="{E8307203-3475-FE40-BC0B-087804F34727}" srcId="{EAD5B226-D511-114D-8A35-D38B900F2363}" destId="{38EFD415-A55A-E340-A46D-1C9D7A3AE82C}" srcOrd="1" destOrd="0" parTransId="{BFFAB8A2-20DA-214A-BE6C-220907090140}" sibTransId="{06FD21D3-1B30-A643-A64B-74CF13B3DB72}"/>
    <dgm:cxn modelId="{07B7190E-2CB0-0141-9D10-76FB818C2E35}" srcId="{EAD5B226-D511-114D-8A35-D38B900F2363}" destId="{B78A61D5-97F4-D343-A902-EFC28F45D75D}" srcOrd="2" destOrd="0" parTransId="{60E61E4C-9E8F-5A44-B18A-1F831DA9830D}" sibTransId="{13C773B7-F517-B544-9591-2A35E33899F8}"/>
    <dgm:cxn modelId="{CFB8B60E-4C80-764D-8F18-F88F884AB342}" type="presOf" srcId="{6368D7A0-311A-8949-8BE2-2635F4EAD120}" destId="{1CD89A1F-4C04-6345-A27A-5E8A116C9141}" srcOrd="0" destOrd="7" presId="urn:microsoft.com/office/officeart/2005/8/layout/hList1"/>
    <dgm:cxn modelId="{40A94211-C3FD-174A-8E69-DE1FDB4A2A3C}" srcId="{43CF0C78-E8E6-0C46-9E59-A1D44EA16AB6}" destId="{D74478E9-D368-1044-ACCB-94F4A8A88818}" srcOrd="1" destOrd="0" parTransId="{C499C564-F666-BA45-903B-EFBF59A633D4}" sibTransId="{78D483F1-294C-E246-BE6F-31DCB4A54770}"/>
    <dgm:cxn modelId="{84368612-B33D-D04E-A39C-D955A127F63C}" type="presOf" srcId="{D74478E9-D368-1044-ACCB-94F4A8A88818}" destId="{5EA77934-CBF7-AA45-B8FD-E2AABA32D2CF}" srcOrd="0" destOrd="1" presId="urn:microsoft.com/office/officeart/2005/8/layout/hList1"/>
    <dgm:cxn modelId="{3BA35816-2B04-CE41-96A8-0FCA1A37DF49}" srcId="{EAD5B226-D511-114D-8A35-D38B900F2363}" destId="{9CBB6131-915B-874F-B414-2802DEF79035}" srcOrd="4" destOrd="0" parTransId="{14DDEC39-82CC-FE4A-AEAB-6915419D3129}" sibTransId="{234B660A-6533-9F4B-BCE1-48CFF0E6A4A6}"/>
    <dgm:cxn modelId="{CDE7D816-6ECD-6441-AE0B-8C9EAF65F47D}" type="presOf" srcId="{43CF0C78-E8E6-0C46-9E59-A1D44EA16AB6}" destId="{1C3D3FBD-A24D-8A43-953E-DD2CC447E43F}" srcOrd="0" destOrd="0" presId="urn:microsoft.com/office/officeart/2005/8/layout/hList1"/>
    <dgm:cxn modelId="{16F7CD17-98EF-014D-8156-05A056836637}" type="presOf" srcId="{62A0DE8E-B147-E749-B27D-3C7C360ABB58}" destId="{5EA77934-CBF7-AA45-B8FD-E2AABA32D2CF}" srcOrd="0" destOrd="5" presId="urn:microsoft.com/office/officeart/2005/8/layout/hList1"/>
    <dgm:cxn modelId="{38EBE419-4825-4A40-8150-E9F2AF54D969}" type="presOf" srcId="{275B061E-B598-8840-BC06-98C959ED6478}" destId="{5EA77934-CBF7-AA45-B8FD-E2AABA32D2CF}" srcOrd="0" destOrd="3" presId="urn:microsoft.com/office/officeart/2005/8/layout/hList1"/>
    <dgm:cxn modelId="{C6896124-2618-7B48-9142-A75B0F6C5B53}" srcId="{8080A541-5378-B543-93A4-9A524859AC13}" destId="{2EF30E94-A7F7-7F4A-8450-645B5274E0DE}" srcOrd="6" destOrd="0" parTransId="{79AEEC1A-1000-AF45-A17E-9639E7FC9D1E}" sibTransId="{CD96A807-A3FF-AC4B-8DE9-BCB7A8626169}"/>
    <dgm:cxn modelId="{356BB524-DC81-C545-BA34-60DD451CB008}" type="presOf" srcId="{2EF30E94-A7F7-7F4A-8450-645B5274E0DE}" destId="{1CD89A1F-4C04-6345-A27A-5E8A116C9141}" srcOrd="0" destOrd="6" presId="urn:microsoft.com/office/officeart/2005/8/layout/hList1"/>
    <dgm:cxn modelId="{9F01F626-F889-654C-80F3-EB94360381F3}" type="presOf" srcId="{8080A541-5378-B543-93A4-9A524859AC13}" destId="{CA75733A-B4F3-374E-AA5D-EF4C1DE67FFB}" srcOrd="0" destOrd="0" presId="urn:microsoft.com/office/officeart/2005/8/layout/hList1"/>
    <dgm:cxn modelId="{36CEB338-4C6B-C84F-8B3A-581EF92B2814}" type="presOf" srcId="{B78A61D5-97F4-D343-A902-EFC28F45D75D}" destId="{27901B49-1A88-5441-A2DD-E99BB87F549C}" srcOrd="0" destOrd="2" presId="urn:microsoft.com/office/officeart/2005/8/layout/hList1"/>
    <dgm:cxn modelId="{88B49339-2B6A-C244-8C25-5A6A9BDF5152}" srcId="{EAD5B226-D511-114D-8A35-D38B900F2363}" destId="{51A9A960-1FC2-0C42-A375-EFFB6E84945A}" srcOrd="3" destOrd="0" parTransId="{4CD1C201-25C9-8B48-8195-D4746B9424EA}" sibTransId="{CBF22738-4D0D-DE4C-8AE3-DF29B2EE2F19}"/>
    <dgm:cxn modelId="{AB68A23B-4D80-4A43-8255-7B411EA9736E}" type="presOf" srcId="{F75FABCC-5E50-9C43-A3A4-78809B632118}" destId="{1CD89A1F-4C04-6345-A27A-5E8A116C9141}" srcOrd="0" destOrd="3" presId="urn:microsoft.com/office/officeart/2005/8/layout/hList1"/>
    <dgm:cxn modelId="{D36A955C-D322-E345-8BAB-46B3C5E435CE}" srcId="{8080A541-5378-B543-93A4-9A524859AC13}" destId="{F75FABCC-5E50-9C43-A3A4-78809B632118}" srcOrd="3" destOrd="0" parTransId="{D87C0E0C-E022-9A45-96A7-74C2650A3E9A}" sibTransId="{1FC7F6D6-784D-2740-9C41-5A91ACD5E30E}"/>
    <dgm:cxn modelId="{2EF68D62-2DE3-144B-9134-5A3DE61F1E6D}" type="presOf" srcId="{7EDBA7ED-1E33-1D4F-8E29-F09DC0C7D3F3}" destId="{5EA77934-CBF7-AA45-B8FD-E2AABA32D2CF}" srcOrd="0" destOrd="2" presId="urn:microsoft.com/office/officeart/2005/8/layout/hList1"/>
    <dgm:cxn modelId="{8CE6BE42-7078-E046-B2DC-34A9E162BFC3}" srcId="{8080A541-5378-B543-93A4-9A524859AC13}" destId="{61CC51F2-398C-794C-91FF-C1F29830A63F}" srcOrd="4" destOrd="0" parTransId="{27CEBABD-AEBC-FA45-9574-C30822FE4A93}" sibTransId="{17A9B0F1-46C7-D64F-96BA-7FE8308582A9}"/>
    <dgm:cxn modelId="{5DB22443-3027-3140-8382-557D21088C38}" type="presOf" srcId="{4B0EBE27-7724-5D44-B4FA-B84DC2ACFB14}" destId="{1CD89A1F-4C04-6345-A27A-5E8A116C9141}" srcOrd="0" destOrd="1" presId="urn:microsoft.com/office/officeart/2005/8/layout/hList1"/>
    <dgm:cxn modelId="{75368F4B-71E1-B24D-A4DB-0CA9921D16DF}" type="presOf" srcId="{51A9A960-1FC2-0C42-A375-EFFB6E84945A}" destId="{27901B49-1A88-5441-A2DD-E99BB87F549C}" srcOrd="0" destOrd="3" presId="urn:microsoft.com/office/officeart/2005/8/layout/hList1"/>
    <dgm:cxn modelId="{6B5C016F-814E-C64D-A79E-B87200754DB2}" srcId="{522F231E-E249-1D4B-A35E-8219F5B0611F}" destId="{EAD5B226-D511-114D-8A35-D38B900F2363}" srcOrd="2" destOrd="0" parTransId="{9B4BEB89-CF0D-1B4F-B592-BAE3A5BC0706}" sibTransId="{08B2702D-5F62-9448-ACBB-3EA33D925563}"/>
    <dgm:cxn modelId="{3CF65170-52E2-D84B-B05F-E9E2DB948967}" srcId="{8080A541-5378-B543-93A4-9A524859AC13}" destId="{4B0EBE27-7724-5D44-B4FA-B84DC2ACFB14}" srcOrd="1" destOrd="0" parTransId="{0AA235DE-122D-7940-9707-DEB48193B4EF}" sibTransId="{E5F6848B-9E87-F848-9769-68267DD1B6F0}"/>
    <dgm:cxn modelId="{5F919650-184C-FE4B-B9F6-80B43CFFC1A7}" srcId="{8080A541-5378-B543-93A4-9A524859AC13}" destId="{B425F74A-B24F-EF45-AF8B-2ED0EF8EB6DE}" srcOrd="2" destOrd="0" parTransId="{652C6DC9-6CDB-D544-8B59-03D12B568860}" sibTransId="{0CB4066B-B437-1649-A3DB-E6F36A70F74E}"/>
    <dgm:cxn modelId="{49138574-CEB4-CF47-976E-95DCC35D4EB7}" type="presOf" srcId="{EA0D2F86-0F18-C546-AE08-ED4218830B68}" destId="{5EA77934-CBF7-AA45-B8FD-E2AABA32D2CF}" srcOrd="0" destOrd="6" presId="urn:microsoft.com/office/officeart/2005/8/layout/hList1"/>
    <dgm:cxn modelId="{67186181-B2E7-5D46-A462-488FF8899E7E}" srcId="{43CF0C78-E8E6-0C46-9E59-A1D44EA16AB6}" destId="{7EDBA7ED-1E33-1D4F-8E29-F09DC0C7D3F3}" srcOrd="2" destOrd="0" parTransId="{2B4C8D03-9905-7D49-9CC4-BF6AEE7E951E}" sibTransId="{3F7F3375-3337-1E40-A820-AC5B4393F851}"/>
    <dgm:cxn modelId="{3967D586-D942-BB46-9AA7-BE0E3681BD20}" type="presOf" srcId="{1BFB6ED0-86B5-CE40-8522-3CC4F4ACF6D0}" destId="{5EA77934-CBF7-AA45-B8FD-E2AABA32D2CF}" srcOrd="0" destOrd="4" presId="urn:microsoft.com/office/officeart/2005/8/layout/hList1"/>
    <dgm:cxn modelId="{C666278E-302F-7947-85FC-33B9A6DA7DFE}" type="presOf" srcId="{1AE5F7F1-54F5-D243-A265-5A7732E81E04}" destId="{27901B49-1A88-5441-A2DD-E99BB87F549C}" srcOrd="0" destOrd="0" presId="urn:microsoft.com/office/officeart/2005/8/layout/hList1"/>
    <dgm:cxn modelId="{D1E88D8F-4BE4-A745-B74F-77637F624E6F}" srcId="{EAD5B226-D511-114D-8A35-D38B900F2363}" destId="{2E65A291-D906-4046-809A-3B78657E97CF}" srcOrd="5" destOrd="0" parTransId="{E73452DE-2306-2A4D-A25B-BB273D82380F}" sibTransId="{F26DAB28-CAA7-DE4C-9260-286955F8D7DE}"/>
    <dgm:cxn modelId="{228B1997-215A-FE49-82C9-7794B515F90C}" type="presOf" srcId="{9CBB6131-915B-874F-B414-2802DEF79035}" destId="{27901B49-1A88-5441-A2DD-E99BB87F549C}" srcOrd="0" destOrd="4" presId="urn:microsoft.com/office/officeart/2005/8/layout/hList1"/>
    <dgm:cxn modelId="{274D8C99-DC49-D847-9D40-FA3E0D74CE88}" srcId="{8080A541-5378-B543-93A4-9A524859AC13}" destId="{6368D7A0-311A-8949-8BE2-2635F4EAD120}" srcOrd="7" destOrd="0" parTransId="{B5ADD7DC-4F08-854B-B732-B9DF0B883AD1}" sibTransId="{F7BB4158-4AB4-174F-92DF-5ED10FE8AB3C}"/>
    <dgm:cxn modelId="{85452F9F-CF32-704B-9127-20687E703CD0}" srcId="{43CF0C78-E8E6-0C46-9E59-A1D44EA16AB6}" destId="{899D10EA-BA2D-9842-834D-0402F2263626}" srcOrd="0" destOrd="0" parTransId="{337C2608-C4A9-AF4B-878B-CF1201215E9E}" sibTransId="{29D39D80-8177-7E4D-92B6-ED14BD552FA9}"/>
    <dgm:cxn modelId="{9378F09F-337F-C14E-A446-95C20DB323E0}" type="presOf" srcId="{2E65A291-D906-4046-809A-3B78657E97CF}" destId="{27901B49-1A88-5441-A2DD-E99BB87F549C}" srcOrd="0" destOrd="5" presId="urn:microsoft.com/office/officeart/2005/8/layout/hList1"/>
    <dgm:cxn modelId="{A577FAA8-27AA-BA42-A426-8ED661FF7D6C}" srcId="{43CF0C78-E8E6-0C46-9E59-A1D44EA16AB6}" destId="{6528EF30-3401-AA4A-9FC4-53CAB17CCA16}" srcOrd="7" destOrd="0" parTransId="{BF159265-034A-4F4E-B209-3D283C2AB478}" sibTransId="{87F6BCDB-E01D-4D40-A96E-CE25E22AB1D4}"/>
    <dgm:cxn modelId="{3B12C3AE-992A-C741-8E9E-A92CCA30CACA}" type="presOf" srcId="{B425F74A-B24F-EF45-AF8B-2ED0EF8EB6DE}" destId="{1CD89A1F-4C04-6345-A27A-5E8A116C9141}" srcOrd="0" destOrd="2" presId="urn:microsoft.com/office/officeart/2005/8/layout/hList1"/>
    <dgm:cxn modelId="{9DE6E6AE-A231-1B45-990F-7023AC89FA16}" srcId="{EAD5B226-D511-114D-8A35-D38B900F2363}" destId="{1AE5F7F1-54F5-D243-A265-5A7732E81E04}" srcOrd="0" destOrd="0" parTransId="{BFE647EA-40F6-A948-9058-E9B369009191}" sibTransId="{B2BA9E74-3170-5E44-A5F3-3D681BB1995D}"/>
    <dgm:cxn modelId="{C0FEFCB3-84C7-7246-98BE-381DE611AFD3}" type="presOf" srcId="{38EFD415-A55A-E340-A46D-1C9D7A3AE82C}" destId="{27901B49-1A88-5441-A2DD-E99BB87F549C}" srcOrd="0" destOrd="1" presId="urn:microsoft.com/office/officeart/2005/8/layout/hList1"/>
    <dgm:cxn modelId="{E07DF0B6-D03A-8D45-88DE-A5377CD03EE9}" type="presOf" srcId="{3F6CF0DA-7A6D-7247-8C5E-16DCF30D0A89}" destId="{1CD89A1F-4C04-6345-A27A-5E8A116C9141}" srcOrd="0" destOrd="0" presId="urn:microsoft.com/office/officeart/2005/8/layout/hList1"/>
    <dgm:cxn modelId="{F55EF5BF-01F9-5444-963F-8EA5D1CF24D1}" srcId="{522F231E-E249-1D4B-A35E-8219F5B0611F}" destId="{43CF0C78-E8E6-0C46-9E59-A1D44EA16AB6}" srcOrd="1" destOrd="0" parTransId="{3C87EBE7-6E6B-204D-AEE6-2A0ED3DA5B08}" sibTransId="{4D320B7B-9336-9F4A-B228-80FD4194E9DD}"/>
    <dgm:cxn modelId="{542FC8C0-8505-4340-8E8E-403817360FFD}" srcId="{43CF0C78-E8E6-0C46-9E59-A1D44EA16AB6}" destId="{62A0DE8E-B147-E749-B27D-3C7C360ABB58}" srcOrd="5" destOrd="0" parTransId="{E5514B61-FFD5-0548-8FDC-FA4F9829FCA3}" sibTransId="{C69355C1-D895-6643-B4B1-0587676B5F7A}"/>
    <dgm:cxn modelId="{D53755C4-FAE3-574D-8BC6-83D005775832}" srcId="{43CF0C78-E8E6-0C46-9E59-A1D44EA16AB6}" destId="{1BFB6ED0-86B5-CE40-8522-3CC4F4ACF6D0}" srcOrd="4" destOrd="0" parTransId="{E72BD447-FFE0-574B-85D9-3741FE02C619}" sibTransId="{BEC394D5-7D77-974F-9B6F-FDD3D736473B}"/>
    <dgm:cxn modelId="{67F8D3C8-B595-3545-8DE5-D04C8B78BFBB}" srcId="{43CF0C78-E8E6-0C46-9E59-A1D44EA16AB6}" destId="{EA0D2F86-0F18-C546-AE08-ED4218830B68}" srcOrd="6" destOrd="0" parTransId="{9C40FA3E-C093-734A-BEE1-A13B842DF9A9}" sibTransId="{AF0C6592-C8FB-7D4F-9816-4A8D06A189E6}"/>
    <dgm:cxn modelId="{CF5884CF-63C4-234D-91AA-34A0B7810BB4}" type="presOf" srcId="{899D10EA-BA2D-9842-834D-0402F2263626}" destId="{5EA77934-CBF7-AA45-B8FD-E2AABA32D2CF}" srcOrd="0" destOrd="0" presId="urn:microsoft.com/office/officeart/2005/8/layout/hList1"/>
    <dgm:cxn modelId="{3F4E10D6-420C-CA4A-BE0A-4F40ECB6CD8F}" type="presOf" srcId="{6528EF30-3401-AA4A-9FC4-53CAB17CCA16}" destId="{5EA77934-CBF7-AA45-B8FD-E2AABA32D2CF}" srcOrd="0" destOrd="7" presId="urn:microsoft.com/office/officeart/2005/8/layout/hList1"/>
    <dgm:cxn modelId="{701D99E1-C87C-644B-948A-72ED6CA0D370}" type="presOf" srcId="{61CC51F2-398C-794C-91FF-C1F29830A63F}" destId="{1CD89A1F-4C04-6345-A27A-5E8A116C9141}" srcOrd="0" destOrd="4" presId="urn:microsoft.com/office/officeart/2005/8/layout/hList1"/>
    <dgm:cxn modelId="{1C033DE4-45D1-6C42-940C-FB42799284D5}" type="presOf" srcId="{522F231E-E249-1D4B-A35E-8219F5B0611F}" destId="{51FD481B-249D-9146-B042-98C547CC330E}" srcOrd="0" destOrd="0" presId="urn:microsoft.com/office/officeart/2005/8/layout/hList1"/>
    <dgm:cxn modelId="{17F885E5-81D7-A14E-A80A-9DB6F2E0703F}" srcId="{8080A541-5378-B543-93A4-9A524859AC13}" destId="{41904183-2DD7-9E41-AFD9-1389BE0569C2}" srcOrd="5" destOrd="0" parTransId="{AE977F38-A325-894D-AC99-83C90319ECE9}" sibTransId="{CCF513BD-B2B5-4A44-8E3A-1AA3296C8E5E}"/>
    <dgm:cxn modelId="{7698E2EE-9697-9A47-868F-6D2E5775CA78}" srcId="{43CF0C78-E8E6-0C46-9E59-A1D44EA16AB6}" destId="{275B061E-B598-8840-BC06-98C959ED6478}" srcOrd="3" destOrd="0" parTransId="{82819E31-3117-6E45-8A98-E95B49C028D4}" sibTransId="{00F2B094-DE29-2441-BB87-74FFDFD08AA0}"/>
    <dgm:cxn modelId="{1A1CACFB-BD43-584B-8AC8-834FCD088C66}" type="presOf" srcId="{EAD5B226-D511-114D-8A35-D38B900F2363}" destId="{F0DF8CEF-F8A0-E144-992E-992DCE5A9903}" srcOrd="0" destOrd="0" presId="urn:microsoft.com/office/officeart/2005/8/layout/hList1"/>
    <dgm:cxn modelId="{408B74FC-412F-EE43-AD8F-5298344201E2}" srcId="{522F231E-E249-1D4B-A35E-8219F5B0611F}" destId="{8080A541-5378-B543-93A4-9A524859AC13}" srcOrd="0" destOrd="0" parTransId="{EED810C0-50E9-3346-9DD3-345D00D5DF12}" sibTransId="{7454D3DA-EA03-FD41-913C-5B1C95E32E65}"/>
    <dgm:cxn modelId="{6C05148E-B859-3A49-B419-EAEBDB6B9477}" type="presParOf" srcId="{51FD481B-249D-9146-B042-98C547CC330E}" destId="{960FC699-BF10-6A4B-BB83-E64A60D41681}" srcOrd="0" destOrd="0" presId="urn:microsoft.com/office/officeart/2005/8/layout/hList1"/>
    <dgm:cxn modelId="{CF541AED-E5D4-C847-ADB4-DC992967570B}" type="presParOf" srcId="{960FC699-BF10-6A4B-BB83-E64A60D41681}" destId="{CA75733A-B4F3-374E-AA5D-EF4C1DE67FFB}" srcOrd="0" destOrd="0" presId="urn:microsoft.com/office/officeart/2005/8/layout/hList1"/>
    <dgm:cxn modelId="{20E9DEEF-1B96-4B49-B95C-B964C6F36431}" type="presParOf" srcId="{960FC699-BF10-6A4B-BB83-E64A60D41681}" destId="{1CD89A1F-4C04-6345-A27A-5E8A116C9141}" srcOrd="1" destOrd="0" presId="urn:microsoft.com/office/officeart/2005/8/layout/hList1"/>
    <dgm:cxn modelId="{ED9A7E13-8563-1E4A-819A-818DB6951C29}" type="presParOf" srcId="{51FD481B-249D-9146-B042-98C547CC330E}" destId="{9293970D-4800-1F41-9CBC-D8C764EEF6C4}" srcOrd="1" destOrd="0" presId="urn:microsoft.com/office/officeart/2005/8/layout/hList1"/>
    <dgm:cxn modelId="{E9E08485-0C05-DC4E-A70E-B63C3DF55204}" type="presParOf" srcId="{51FD481B-249D-9146-B042-98C547CC330E}" destId="{ECE0F6D5-6F69-0E45-9CDD-C3420D8DFF49}" srcOrd="2" destOrd="0" presId="urn:microsoft.com/office/officeart/2005/8/layout/hList1"/>
    <dgm:cxn modelId="{906559A9-6573-7F49-84B7-338F308E0A40}" type="presParOf" srcId="{ECE0F6D5-6F69-0E45-9CDD-C3420D8DFF49}" destId="{1C3D3FBD-A24D-8A43-953E-DD2CC447E43F}" srcOrd="0" destOrd="0" presId="urn:microsoft.com/office/officeart/2005/8/layout/hList1"/>
    <dgm:cxn modelId="{41EC0268-748E-9B45-8554-1D95C6AD0B5D}" type="presParOf" srcId="{ECE0F6D5-6F69-0E45-9CDD-C3420D8DFF49}" destId="{5EA77934-CBF7-AA45-B8FD-E2AABA32D2CF}" srcOrd="1" destOrd="0" presId="urn:microsoft.com/office/officeart/2005/8/layout/hList1"/>
    <dgm:cxn modelId="{4347F8B7-1862-AE42-9B3E-C403DB37DE54}" type="presParOf" srcId="{51FD481B-249D-9146-B042-98C547CC330E}" destId="{DE7148CB-ACB0-6D4E-90A1-53E4715CE337}" srcOrd="3" destOrd="0" presId="urn:microsoft.com/office/officeart/2005/8/layout/hList1"/>
    <dgm:cxn modelId="{A680801A-614A-AA4E-8700-613B2E530A12}" type="presParOf" srcId="{51FD481B-249D-9146-B042-98C547CC330E}" destId="{802E2B24-7BF5-884E-9850-212718FC9F7E}" srcOrd="4" destOrd="0" presId="urn:microsoft.com/office/officeart/2005/8/layout/hList1"/>
    <dgm:cxn modelId="{C806D6FB-D672-FC43-89EE-B53D31D436A5}" type="presParOf" srcId="{802E2B24-7BF5-884E-9850-212718FC9F7E}" destId="{F0DF8CEF-F8A0-E144-992E-992DCE5A9903}" srcOrd="0" destOrd="0" presId="urn:microsoft.com/office/officeart/2005/8/layout/hList1"/>
    <dgm:cxn modelId="{9EC5CB48-C717-D044-8055-8E816EBC4D91}" type="presParOf" srcId="{802E2B24-7BF5-884E-9850-212718FC9F7E}" destId="{27901B49-1A88-5441-A2DD-E99BB87F549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dirty="0"/>
            <a:t>Web API’s + Identity</a:t>
          </a:r>
          <a:endParaRPr lang="en-US" dirty="0"/>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dirty="0"/>
            <a:t>Swagger + Client generation </a:t>
          </a:r>
        </a:p>
        <a:p>
          <a:pPr>
            <a:lnSpc>
              <a:spcPct val="100000"/>
            </a:lnSpc>
          </a:pPr>
          <a:r>
            <a:rPr lang="en-US" sz="1800" dirty="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C5163-7D52-964B-BA66-132CD5EBF30D}">
      <dsp:nvSpPr>
        <dsp:cNvPr id="0" name=""/>
        <dsp:cNvSpPr/>
      </dsp:nvSpPr>
      <dsp:spPr>
        <a:xfrm>
          <a:off x="3286"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b="0" i="0" kern="1200" dirty="0">
              <a:latin typeface="Segoe UI Light" panose="020B0502040204020203" pitchFamily="34" charset="0"/>
              <a:cs typeface="Segoe UI Light" panose="020B0502040204020203" pitchFamily="34" charset="0"/>
            </a:rPr>
            <a:t>General</a:t>
          </a:r>
        </a:p>
      </dsp:txBody>
      <dsp:txXfrm>
        <a:off x="3286" y="107474"/>
        <a:ext cx="3203971" cy="1281588"/>
      </dsp:txXfrm>
    </dsp:sp>
    <dsp:sp modelId="{BA85CD58-D079-284E-BCB1-B4EB3C43EE99}">
      <dsp:nvSpPr>
        <dsp:cNvPr id="0" name=""/>
        <dsp:cNvSpPr/>
      </dsp:nvSpPr>
      <dsp:spPr>
        <a:xfrm>
          <a:off x="3286"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Subscription</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Docker</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Kubernetes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Helm</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Functions tools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Storage Explorer</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.NET Core 3.0</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Visual Studio Code</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CLI</a:t>
          </a:r>
        </a:p>
      </dsp:txBody>
      <dsp:txXfrm>
        <a:off x="3286" y="1389063"/>
        <a:ext cx="3203971" cy="2854800"/>
      </dsp:txXfrm>
    </dsp:sp>
    <dsp:sp modelId="{AD5CE9B4-6029-4A43-918F-22F83E79EFE4}">
      <dsp:nvSpPr>
        <dsp:cNvPr id="0" name=""/>
        <dsp:cNvSpPr/>
      </dsp:nvSpPr>
      <dsp:spPr>
        <a:xfrm>
          <a:off x="3655814"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b="0" i="0" kern="1200" dirty="0">
              <a:latin typeface="Segoe UI Light" panose="020B0502040204020203" pitchFamily="34" charset="0"/>
              <a:cs typeface="Segoe UI Light" panose="020B0502040204020203" pitchFamily="34" charset="0"/>
            </a:rPr>
            <a:t>Windows</a:t>
          </a:r>
        </a:p>
      </dsp:txBody>
      <dsp:txXfrm>
        <a:off x="3655814" y="107474"/>
        <a:ext cx="3203971" cy="1281588"/>
      </dsp:txXfrm>
    </dsp:sp>
    <dsp:sp modelId="{3DF196D7-167C-754D-92E1-B15D2F4EE0BB}">
      <dsp:nvSpPr>
        <dsp:cNvPr id="0" name=""/>
        <dsp:cNvSpPr/>
      </dsp:nvSpPr>
      <dsp:spPr>
        <a:xfrm>
          <a:off x="3655814"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Visual Studio 2019</a:t>
          </a:r>
        </a:p>
      </dsp:txBody>
      <dsp:txXfrm>
        <a:off x="3655814" y="1389063"/>
        <a:ext cx="3203971" cy="2854800"/>
      </dsp:txXfrm>
    </dsp:sp>
    <dsp:sp modelId="{C1E8352D-BEDF-B64D-8D67-D4ABB007DEDD}">
      <dsp:nvSpPr>
        <dsp:cNvPr id="0" name=""/>
        <dsp:cNvSpPr/>
      </dsp:nvSpPr>
      <dsp:spPr>
        <a:xfrm>
          <a:off x="7308341"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4400" b="0" i="0" kern="1200" dirty="0">
              <a:latin typeface="Segoe UI Light" panose="020B0502040204020203" pitchFamily="34" charset="0"/>
              <a:cs typeface="Segoe UI Light" panose="020B0502040204020203" pitchFamily="34" charset="0"/>
            </a:rPr>
            <a:t>Mac</a:t>
          </a:r>
        </a:p>
      </dsp:txBody>
      <dsp:txXfrm>
        <a:off x="7308341" y="107474"/>
        <a:ext cx="3203971" cy="1281588"/>
      </dsp:txXfrm>
    </dsp:sp>
    <dsp:sp modelId="{8721E034-66A1-6A4C-809A-EFB29E9EBB9C}">
      <dsp:nvSpPr>
        <dsp:cNvPr id="0" name=""/>
        <dsp:cNvSpPr/>
      </dsp:nvSpPr>
      <dsp:spPr>
        <a:xfrm>
          <a:off x="7308341"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Visual Studio for Mac</a:t>
          </a:r>
        </a:p>
      </dsp:txBody>
      <dsp:txXfrm>
        <a:off x="7308341" y="1389063"/>
        <a:ext cx="3203971"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5733A-B4F3-374E-AA5D-EF4C1DE67FFB}">
      <dsp:nvSpPr>
        <dsp:cNvPr id="0" name=""/>
        <dsp:cNvSpPr/>
      </dsp:nvSpPr>
      <dsp:spPr>
        <a:xfrm>
          <a:off x="3286"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Segoe UI Light" panose="020B0502040204020203" pitchFamily="34" charset="0"/>
              <a:cs typeface="Segoe UI Light" panose="020B0502040204020203" pitchFamily="34" charset="0"/>
            </a:rPr>
            <a:t>.NET Core</a:t>
          </a:r>
        </a:p>
      </dsp:txBody>
      <dsp:txXfrm>
        <a:off x="3286" y="107474"/>
        <a:ext cx="3203971" cy="1281588"/>
      </dsp:txXfrm>
    </dsp:sp>
    <dsp:sp modelId="{1CD89A1F-4C04-6345-A27A-5E8A116C9141}">
      <dsp:nvSpPr>
        <dsp:cNvPr id="0" name=""/>
        <dsp:cNvSpPr/>
      </dsp:nvSpPr>
      <dsp:spPr>
        <a:xfrm>
          <a:off x="3286"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Worker Service</a:t>
          </a:r>
        </a:p>
        <a:p>
          <a:pPr marL="171450" lvl="1" indent="-171450" algn="l" defTabSz="711200">
            <a:lnSpc>
              <a:spcPct val="90000"/>
            </a:lnSpc>
            <a:spcBef>
              <a:spcPct val="0"/>
            </a:spcBef>
            <a:spcAft>
              <a:spcPct val="15000"/>
            </a:spcAft>
            <a:buChar char="•"/>
          </a:pPr>
          <a:r>
            <a:rPr lang="en-US" sz="1600" kern="1200" dirty="0" err="1">
              <a:latin typeface="Segoe UI" panose="020B0502040204020203" pitchFamily="34" charset="0"/>
              <a:cs typeface="Segoe UI" panose="020B0502040204020203" pitchFamily="34" charset="0"/>
            </a:rPr>
            <a:t>gRPC</a:t>
          </a:r>
          <a:r>
            <a:rPr lang="en-US" sz="1600" kern="1200" dirty="0">
              <a:latin typeface="Segoe UI" panose="020B0502040204020203" pitchFamily="34" charset="0"/>
              <a:cs typeface="Segoe UI" panose="020B0502040204020203" pitchFamily="34" charset="0"/>
            </a:rPr>
            <a:t> Services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REST APIs</a:t>
          </a:r>
        </a:p>
        <a:p>
          <a:pPr marL="171450" lvl="1" indent="-171450" algn="l" defTabSz="711200">
            <a:lnSpc>
              <a:spcPct val="90000"/>
            </a:lnSpc>
            <a:spcBef>
              <a:spcPct val="0"/>
            </a:spcBef>
            <a:spcAft>
              <a:spcPct val="15000"/>
            </a:spcAft>
            <a:buChar char="•"/>
          </a:pPr>
          <a:r>
            <a:rPr lang="en-US" sz="1600" kern="1200" dirty="0" err="1">
              <a:latin typeface="Segoe UI" panose="020B0502040204020203" pitchFamily="34" charset="0"/>
              <a:cs typeface="Segoe UI" panose="020B0502040204020203" pitchFamily="34" charset="0"/>
            </a:rPr>
            <a:t>Blazor</a:t>
          </a:r>
          <a:endParaRPr lang="en-US" sz="1600" kern="1200" dirty="0">
            <a:latin typeface="Segoe UI" panose="020B0502040204020203" pitchFamily="34" charset="0"/>
            <a:cs typeface="Segoe UI" panose="020B0502040204020203" pitchFamily="34" charset="0"/>
          </a:endParaRPr>
        </a:p>
        <a:p>
          <a:pPr marL="171450" lvl="1" indent="-171450" algn="l" defTabSz="711200">
            <a:lnSpc>
              <a:spcPct val="90000"/>
            </a:lnSpc>
            <a:spcBef>
              <a:spcPct val="0"/>
            </a:spcBef>
            <a:spcAft>
              <a:spcPct val="15000"/>
            </a:spcAft>
            <a:buChar char="•"/>
          </a:pPr>
          <a:r>
            <a:rPr lang="en-US" sz="1600" kern="1200" dirty="0" err="1">
              <a:latin typeface="Segoe UI" panose="020B0502040204020203" pitchFamily="34" charset="0"/>
              <a:cs typeface="Segoe UI" panose="020B0502040204020203" pitchFamily="34" charset="0"/>
            </a:rPr>
            <a:t>SignalR</a:t>
          </a:r>
          <a:endParaRPr lang="en-US" sz="1600" kern="1200" dirty="0">
            <a:latin typeface="Segoe UI" panose="020B0502040204020203" pitchFamily="34" charset="0"/>
            <a:cs typeface="Segoe UI" panose="020B05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Functions SDK</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Storage Client SDK</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Cosmos Client SDK</a:t>
          </a:r>
        </a:p>
      </dsp:txBody>
      <dsp:txXfrm>
        <a:off x="3286" y="1389063"/>
        <a:ext cx="3203971" cy="2854800"/>
      </dsp:txXfrm>
    </dsp:sp>
    <dsp:sp modelId="{1C3D3FBD-A24D-8A43-953E-DD2CC447E43F}">
      <dsp:nvSpPr>
        <dsp:cNvPr id="0" name=""/>
        <dsp:cNvSpPr/>
      </dsp:nvSpPr>
      <dsp:spPr>
        <a:xfrm>
          <a:off x="3655814"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Segoe UI Light" panose="020B0502040204020203" pitchFamily="34" charset="0"/>
              <a:cs typeface="Segoe UI Light" panose="020B0502040204020203" pitchFamily="34" charset="0"/>
            </a:rPr>
            <a:t>Azure</a:t>
          </a:r>
        </a:p>
      </dsp:txBody>
      <dsp:txXfrm>
        <a:off x="3655814" y="107474"/>
        <a:ext cx="3203971" cy="1281588"/>
      </dsp:txXfrm>
    </dsp:sp>
    <dsp:sp modelId="{5EA77934-CBF7-AA45-B8FD-E2AABA32D2CF}">
      <dsp:nvSpPr>
        <dsp:cNvPr id="0" name=""/>
        <dsp:cNvSpPr/>
      </dsp:nvSpPr>
      <dsp:spPr>
        <a:xfrm>
          <a:off x="3655814"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Durable Functions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Kubernetes Service</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Container Registry</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App Config</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a:t>
          </a:r>
          <a:r>
            <a:rPr lang="en-US" sz="1600" kern="1200" dirty="0" err="1">
              <a:latin typeface="Segoe UI" panose="020B0502040204020203" pitchFamily="34" charset="0"/>
              <a:cs typeface="Segoe UI" panose="020B0502040204020203" pitchFamily="34" charset="0"/>
            </a:rPr>
            <a:t>SignalR</a:t>
          </a:r>
          <a:r>
            <a:rPr lang="en-US" sz="1600" kern="1200" dirty="0">
              <a:latin typeface="Segoe UI" panose="020B0502040204020203" pitchFamily="34" charset="0"/>
              <a:cs typeface="Segoe UI" panose="020B0502040204020203" pitchFamily="34" charset="0"/>
            </a:rPr>
            <a:t> Service</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Storage</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App Service</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Container Instances</a:t>
          </a:r>
        </a:p>
      </dsp:txBody>
      <dsp:txXfrm>
        <a:off x="3655814" y="1389063"/>
        <a:ext cx="3203971" cy="2854800"/>
      </dsp:txXfrm>
    </dsp:sp>
    <dsp:sp modelId="{F0DF8CEF-F8A0-E144-992E-992DCE5A9903}">
      <dsp:nvSpPr>
        <dsp:cNvPr id="0" name=""/>
        <dsp:cNvSpPr/>
      </dsp:nvSpPr>
      <dsp:spPr>
        <a:xfrm>
          <a:off x="7308341" y="107474"/>
          <a:ext cx="3203971" cy="1281588"/>
        </a:xfrm>
        <a:prstGeom prst="rect">
          <a:avLst/>
        </a:prstGeom>
        <a:solidFill>
          <a:srgbClr val="81339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Segoe UI Light" panose="020B0502040204020203" pitchFamily="34" charset="0"/>
              <a:cs typeface="Segoe UI Light" panose="020B0502040204020203" pitchFamily="34" charset="0"/>
            </a:rPr>
            <a:t>General</a:t>
          </a:r>
        </a:p>
      </dsp:txBody>
      <dsp:txXfrm>
        <a:off x="7308341" y="107474"/>
        <a:ext cx="3203971" cy="1281588"/>
      </dsp:txXfrm>
    </dsp:sp>
    <dsp:sp modelId="{27901B49-1A88-5441-A2DD-E99BB87F549C}">
      <dsp:nvSpPr>
        <dsp:cNvPr id="0" name=""/>
        <dsp:cNvSpPr/>
      </dsp:nvSpPr>
      <dsp:spPr>
        <a:xfrm>
          <a:off x="7308341" y="1389063"/>
          <a:ext cx="3203971" cy="2854800"/>
        </a:xfrm>
        <a:prstGeom prst="rect">
          <a:avLst/>
        </a:prstGeom>
        <a:solidFill>
          <a:srgbClr val="E4D1E5">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Helm</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Docker</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Kubernetes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VS/VS Code Tools</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CLI</a:t>
          </a:r>
        </a:p>
        <a:p>
          <a:pPr marL="171450" lvl="1" indent="-171450" algn="l" defTabSz="711200">
            <a:lnSpc>
              <a:spcPct val="90000"/>
            </a:lnSpc>
            <a:spcBef>
              <a:spcPct val="0"/>
            </a:spcBef>
            <a:spcAft>
              <a:spcPct val="15000"/>
            </a:spcAft>
            <a:buChar char="•"/>
          </a:pPr>
          <a:r>
            <a:rPr lang="en-US" sz="1600" kern="1200" dirty="0">
              <a:latin typeface="Segoe UI" panose="020B0502040204020203" pitchFamily="34" charset="0"/>
              <a:cs typeface="Segoe UI" panose="020B0502040204020203" pitchFamily="34" charset="0"/>
            </a:rPr>
            <a:t>Azure Functions CLI</a:t>
          </a:r>
        </a:p>
      </dsp:txBody>
      <dsp:txXfrm>
        <a:off x="7308341" y="1389063"/>
        <a:ext cx="3203971"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1" y="741278"/>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9" y="20356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kern="1200"/>
            <a:t>gRPC</a:t>
          </a:r>
          <a:endParaRPr lang="en-US" sz="3100" kern="1200"/>
        </a:p>
      </dsp:txBody>
      <dsp:txXfrm>
        <a:off x="4689" y="2035630"/>
        <a:ext cx="3286406" cy="492960"/>
      </dsp:txXfrm>
    </dsp:sp>
    <dsp:sp modelId="{AD202792-16B7-448B-ABA7-ADB9343E4B9C}">
      <dsp:nvSpPr>
        <dsp:cNvPr id="0" name=""/>
        <dsp:cNvSpPr/>
      </dsp:nvSpPr>
      <dsp:spPr>
        <a:xfrm>
          <a:off x="4689" y="2595618"/>
          <a:ext cx="3286406" cy="1497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9" y="2595618"/>
        <a:ext cx="3286406" cy="1497041"/>
      </dsp:txXfrm>
    </dsp:sp>
    <dsp:sp modelId="{0CDF11CB-23FE-4AF6-90C0-A4F39B25DD2F}">
      <dsp:nvSpPr>
        <dsp:cNvPr id="0" name=""/>
        <dsp:cNvSpPr/>
      </dsp:nvSpPr>
      <dsp:spPr>
        <a:xfrm>
          <a:off x="4934298" y="741278"/>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6" y="20356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kern="1200"/>
            <a:t>Worker Service </a:t>
          </a:r>
          <a:endParaRPr lang="en-US" sz="3100" kern="1200"/>
        </a:p>
      </dsp:txBody>
      <dsp:txXfrm>
        <a:off x="3866216" y="2035630"/>
        <a:ext cx="3286406" cy="492960"/>
      </dsp:txXfrm>
    </dsp:sp>
    <dsp:sp modelId="{C4314E91-502A-49BB-A666-DB71DA15901A}">
      <dsp:nvSpPr>
        <dsp:cNvPr id="0" name=""/>
        <dsp:cNvSpPr/>
      </dsp:nvSpPr>
      <dsp:spPr>
        <a:xfrm>
          <a:off x="3866216" y="2595618"/>
          <a:ext cx="3286406" cy="1497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6" y="2595618"/>
        <a:ext cx="3286406" cy="1497041"/>
      </dsp:txXfrm>
    </dsp:sp>
    <dsp:sp modelId="{7E85110C-8150-4D35-A74F-599976EDDF22}">
      <dsp:nvSpPr>
        <dsp:cNvPr id="0" name=""/>
        <dsp:cNvSpPr/>
      </dsp:nvSpPr>
      <dsp:spPr>
        <a:xfrm>
          <a:off x="8795825" y="741278"/>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20356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77950">
            <a:lnSpc>
              <a:spcPct val="100000"/>
            </a:lnSpc>
            <a:spcBef>
              <a:spcPct val="0"/>
            </a:spcBef>
            <a:spcAft>
              <a:spcPct val="35000"/>
            </a:spcAft>
            <a:buNone/>
            <a:defRPr b="1"/>
          </a:pPr>
          <a:r>
            <a:rPr lang="en-US" sz="3100" b="1" kern="1200" dirty="0"/>
            <a:t>Web API’s + Identity</a:t>
          </a:r>
          <a:endParaRPr lang="en-US" sz="3100" kern="1200" dirty="0"/>
        </a:p>
      </dsp:txBody>
      <dsp:txXfrm>
        <a:off x="7727743" y="2035630"/>
        <a:ext cx="3286406" cy="492960"/>
      </dsp:txXfrm>
    </dsp:sp>
    <dsp:sp modelId="{3D81694F-76DD-49A0-91C1-DB4789E7C715}">
      <dsp:nvSpPr>
        <dsp:cNvPr id="0" name=""/>
        <dsp:cNvSpPr/>
      </dsp:nvSpPr>
      <dsp:spPr>
        <a:xfrm>
          <a:off x="7727743" y="2595618"/>
          <a:ext cx="3286406" cy="1497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Swagger + Client generation </a:t>
          </a:r>
        </a:p>
        <a:p>
          <a:pPr marL="0" lvl="0" indent="0" algn="ctr" defTabSz="800100">
            <a:lnSpc>
              <a:spcPct val="100000"/>
            </a:lnSpc>
            <a:spcBef>
              <a:spcPct val="0"/>
            </a:spcBef>
            <a:spcAft>
              <a:spcPct val="35000"/>
            </a:spcAft>
            <a:buNone/>
          </a:pPr>
          <a:r>
            <a:rPr lang="en-US" sz="1800" kern="1200" dirty="0"/>
            <a:t>Add security and authentication to Web API’s</a:t>
          </a:r>
        </a:p>
      </dsp:txBody>
      <dsp:txXfrm>
        <a:off x="7727743" y="2595618"/>
        <a:ext cx="3286406" cy="149704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F1246-1F3B-BB48-B4F4-8CC82F59579A}" type="datetimeFigureOut">
              <a:rPr lang="en-US" smtClean="0"/>
              <a:t>11/17/2019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ED879-7E3B-9946-ACAF-78C3C97141C5}" type="slidenum">
              <a:rPr lang="en-US" smtClean="0"/>
              <a:t>‹#›</a:t>
            </a:fld>
            <a:endParaRPr lang="en-US"/>
          </a:p>
        </p:txBody>
      </p:sp>
    </p:spTree>
    <p:extLst>
      <p:ext uri="{BB962C8B-B14F-4D97-AF65-F5344CB8AC3E}">
        <p14:creationId xmlns:p14="http://schemas.microsoft.com/office/powerpoint/2010/main" val="3266291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ED879-7E3B-9946-ACAF-78C3C97141C5}" type="slidenum">
              <a:rPr lang="en-US" smtClean="0"/>
              <a:t>2</a:t>
            </a:fld>
            <a:endParaRPr lang="en-US"/>
          </a:p>
        </p:txBody>
      </p:sp>
    </p:spTree>
    <p:extLst>
      <p:ext uri="{BB962C8B-B14F-4D97-AF65-F5344CB8AC3E}">
        <p14:creationId xmlns:p14="http://schemas.microsoft.com/office/powerpoint/2010/main" val="103294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4B0E94B-0100-4949-A275-1A2954342023}"/>
              </a:ext>
            </a:extLst>
          </p:cNvPr>
          <p:cNvSpPr>
            <a:spLocks noGrp="1"/>
          </p:cNvSpPr>
          <p:nvPr>
            <p:ph type="body" idx="1"/>
          </p:nvPr>
        </p:nvSpPr>
        <p:spPr/>
        <p:txBody>
          <a:bodyPr/>
          <a:lstStyle/>
          <a:p>
            <a:r>
              <a:rPr lang="en-US" dirty="0"/>
              <a:t>All of these services interoperate seamlessly with other Azure platform components, including databases like Azure SQL and Cosmos DB, storage services, security and identity, IoT, analytics, and even artificial intelligence. We’ll explore a machine learning integration later on.</a:t>
            </a:r>
          </a:p>
        </p:txBody>
      </p:sp>
    </p:spTree>
    <p:extLst>
      <p:ext uri="{BB962C8B-B14F-4D97-AF65-F5344CB8AC3E}">
        <p14:creationId xmlns:p14="http://schemas.microsoft.com/office/powerpoint/2010/main" val="160893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00935F5-72C9-41E1-B9FF-0DDA43622458}"/>
              </a:ext>
            </a:extLst>
          </p:cNvPr>
          <p:cNvSpPr>
            <a:spLocks noGrp="1"/>
          </p:cNvSpPr>
          <p:nvPr>
            <p:ph type="body" idx="1"/>
          </p:nvPr>
        </p:nvSpPr>
        <p:spPr/>
        <p:txBody>
          <a:bodyPr/>
          <a:lstStyle/>
          <a:p>
            <a:r>
              <a:rPr lang="en-US" dirty="0"/>
              <a:t>Of course developers want to be able to develop and test services locally, without an Internet connection, integrate these services with a mature DevOps pipeline and be able to both monitor and debug services that are already deployed to production. All of the Azure serverless platform components plug into your favorite development environment and enable local testing and remote debugging and telemetry.</a:t>
            </a:r>
          </a:p>
        </p:txBody>
      </p:sp>
    </p:spTree>
    <p:extLst>
      <p:ext uri="{BB962C8B-B14F-4D97-AF65-F5344CB8AC3E}">
        <p14:creationId xmlns:p14="http://schemas.microsoft.com/office/powerpoint/2010/main" val="3499515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11/17/2019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1117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is the serverless component in Azure that enables you with a variety of integrations – from Office to Google Maps, to additional Azure services like Functions and Event Grid.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1605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similar</a:t>
            </a:r>
          </a:p>
          <a:p>
            <a:endParaRPr lang="en-US" dirty="0"/>
          </a:p>
          <a:p>
            <a:r>
              <a:rPr lang="en-US" dirty="0"/>
              <a:t>Flow is build on top of Logic App so of course everything that is possible in Flow is also possible in Logic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09739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have literally hundreds of integrations and support for custom integrations as well. You are able to integrate with Azure resources, database servers, SharePoint installations, Office 365, Dynamics, or third party resources like </a:t>
            </a:r>
            <a:r>
              <a:rPr lang="en-US" dirty="0" err="1"/>
              <a:t>gmail</a:t>
            </a:r>
            <a:r>
              <a:rPr lang="en-US" dirty="0"/>
              <a:t>, Twilio for text messaging or Slack for real-time communication.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33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11/17/2019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41834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11/17/2019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13395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you saw was functions. Functions are literally code and events. And now I’ve revealed a carefully guarded secret: you know where the functions logo came from!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0E1739-70A2-467C-A0CA-F4330F17009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2187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263782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ED879-7E3B-9946-ACAF-78C3C97141C5}" type="slidenum">
              <a:rPr lang="en-US" smtClean="0"/>
              <a:t>5</a:t>
            </a:fld>
            <a:endParaRPr lang="en-US"/>
          </a:p>
        </p:txBody>
      </p:sp>
    </p:spTree>
    <p:extLst>
      <p:ext uri="{BB962C8B-B14F-4D97-AF65-F5344CB8AC3E}">
        <p14:creationId xmlns:p14="http://schemas.microsoft.com/office/powerpoint/2010/main" val="1292685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scenarios we see serverless being used for. Have you ever had to find a scheduling service or install a special service just to run a job at a regular interval? You can trigger functions with a timer trigger and do things like purge expired web sessions from a table. Another common scenario is to trigger a function based on a blob storage event. For example, an ETL process may upload a CSV file that is then parsed, transformed into database rows and then analyzed with a Power BI dashboard.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8325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scenario might trigger from a photograph that is uploaded and this triggers code that automatically generates thumbnails. The last scenario is my personal favorite. You visit a web page, the page calls a function with your user profile and this gathers all of the data collected to deliver a personalized ad. This is why you do a web search for smart thermostat and suddenly see IoT ads everywhere you visit.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11/17/2019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9915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11/17/2019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08407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of these patterns can be expressed using very simple code. No manifests or schemas.</a:t>
            </a:r>
          </a:p>
          <a:p>
            <a:endParaRPr lang="en-US" sz="1200" dirty="0"/>
          </a:p>
          <a:p>
            <a:r>
              <a:rPr lang="en-US" sz="1200" dirty="0"/>
              <a:t>More details: https://docs.microsoft.com/en-us/azure/azure-functions/durable/durable-functions-concepts</a:t>
            </a:r>
          </a:p>
          <a:p>
            <a:endParaRPr lang="en-US" sz="1200" dirty="0"/>
          </a:p>
          <a:p>
            <a:r>
              <a:rPr lang="en-US" sz="1200" dirty="0"/>
              <a:t>We’ll look at </a:t>
            </a:r>
            <a:r>
              <a:rPr lang="en-US" sz="1200" b="1" dirty="0"/>
              <a:t>function chaining </a:t>
            </a:r>
            <a:r>
              <a:rPr lang="en-US" sz="1200" dirty="0"/>
              <a:t>and </a:t>
            </a:r>
            <a:r>
              <a:rPr lang="en-US" sz="1200" b="1" dirty="0"/>
              <a:t>fan-out/fan-in </a:t>
            </a:r>
            <a:r>
              <a:rPr lang="en-US" sz="1200" dirty="0"/>
              <a:t>in more detail next.</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11/17/2019 8:15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476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In the function chaining pattern, a sequence of functions executes in a specific order. In this pattern, the output of one function is applied to the input of another function.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57760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fan out/fan in pattern, you execute multiple functions in parallel and then wait for all functions to finish. Often, some aggregation work is done on the results that are returned from the functions.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0376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The async HTTP APIs pattern addresses the problem of coordinating the state of long-running operations with external clients. A common way to implement this pattern is by having an HTTP call trigger the long-running action. Then, redirect the client to a status endpoint that the client polls to learn when the operation is finished.</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66651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monitor pattern refers to a flexible, recurring process in a workflow. An example is polling until specific conditions are met. You can use a regular timer trigger to address a basic scenario, such as a periodic cleanup job, but its interval is static and managing instance lifetimes becomes complex. You can use Durable Functions to create flexible recurrence intervals, manage task lifetimes, and create multiple monitor processes from a single orchestration.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30323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Many automated processes involve some kind of human interaction. Involving humans in an automated process is tricky because people aren't as highly available and as responsive as cloud services. An automated process might allow for this by using timeouts and compensation logic.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5974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The sixth pattern is about aggregating event data over a period of time into a single, addressable </a:t>
            </a:r>
            <a:r>
              <a:rPr lang="en-US" sz="882" b="0" i="1" kern="1200">
                <a:solidFill>
                  <a:schemeClr val="tx1"/>
                </a:solidFill>
                <a:effectLst/>
                <a:latin typeface="Segoe UI" panose="020B0502040204020203" pitchFamily="34" charset="0"/>
                <a:ea typeface="+mn-ea"/>
                <a:cs typeface="+mn-cs"/>
              </a:rPr>
              <a:t>entity</a:t>
            </a:r>
            <a:r>
              <a:rPr lang="en-US" sz="882" b="0" i="0" kern="1200">
                <a:solidFill>
                  <a:schemeClr val="tx1"/>
                </a:solidFill>
                <a:effectLst/>
                <a:latin typeface="Segoe UI" panose="020B0502040204020203" pitchFamily="34" charset="0"/>
                <a:ea typeface="+mn-ea"/>
                <a:cs typeface="+mn-cs"/>
              </a:rPr>
              <a:t>. In this pattern, the data being aggregated may come from multiple sources, may be delivered in batches, or may be scattered over long-periods of time. The aggregator might need to take action on event data as it arrives, and external clients may need to query the aggregated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1186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ED879-7E3B-9946-ACAF-78C3C97141C5}" type="slidenum">
              <a:rPr lang="en-US" smtClean="0"/>
              <a:t>11</a:t>
            </a:fld>
            <a:endParaRPr lang="en-US"/>
          </a:p>
        </p:txBody>
      </p:sp>
    </p:spTree>
    <p:extLst>
      <p:ext uri="{BB962C8B-B14F-4D97-AF65-F5344CB8AC3E}">
        <p14:creationId xmlns:p14="http://schemas.microsoft.com/office/powerpoint/2010/main" val="759468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11/17/2019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120078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496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899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Containers offer a logical packaging mechanism in which applications can be abstracted from the environment in which they actually run.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This decoupling allows container-based applications to be deployed easily and consistently, regardless of the target environment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Containerization provides a clean separation of concerns – isolation.</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Developers focus on their application logic and dependencies; IT Ops focus on deployment and management.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19071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give developers the ability to create predictable environments, isolated from other applications.</a:t>
            </a:r>
          </a:p>
          <a:p>
            <a:endParaRPr lang="en-US"/>
          </a:p>
          <a:p>
            <a:r>
              <a:rPr lang="en-US"/>
              <a:t>Every dependency needed by the application, versions of the runtime, libraries etc., are included in the container and guaranteed to be consistent regardless of where the image is deployed</a:t>
            </a:r>
          </a:p>
          <a:p>
            <a:endParaRPr lang="en-US"/>
          </a:p>
          <a:p>
            <a:r>
              <a:rPr lang="en-US"/>
              <a:t>This equals productivity. Developers and Ops teams spend less cycles debugging or diagnosing environment issues and more time pushing features and enhancements to the users.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63164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run anywhere, easing the development and deployment of applications. Windows, Mac, Linux, datacenters, cloud and even IoT. </a:t>
            </a:r>
          </a:p>
          <a:p>
            <a:r>
              <a:rPr lang="en-US"/>
              <a:t>The widespread popularity of the Docker image format for containers helps with the portability. Wherever you want to run your software, you can likely use containers.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37413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Within each virtual machine runs a unique guest operating system. </a:t>
            </a:r>
          </a:p>
          <a:p>
            <a:r>
              <a:rPr lang="en-US" sz="882" b="0" i="0" kern="1200" dirty="0">
                <a:solidFill>
                  <a:schemeClr val="tx1"/>
                </a:solidFill>
                <a:effectLst/>
                <a:latin typeface="Segoe UI" panose="020B0502040204020203" pitchFamily="34" charset="0"/>
                <a:ea typeface="+mn-ea"/>
                <a:cs typeface="+mn-cs"/>
              </a:rPr>
              <a:t>VMs with different operating systems can run on the same physical server—a UNIX VM can sit alongside a Linux VM, and so on.</a:t>
            </a:r>
          </a:p>
          <a:p>
            <a:r>
              <a:rPr lang="en-US" sz="882" b="0" i="0" kern="1200" dirty="0">
                <a:solidFill>
                  <a:schemeClr val="tx1"/>
                </a:solidFill>
                <a:effectLst/>
                <a:latin typeface="Segoe UI" panose="020B0502040204020203" pitchFamily="34" charset="0"/>
                <a:ea typeface="+mn-ea"/>
                <a:cs typeface="+mn-cs"/>
              </a:rPr>
              <a:t>Each  VM has its own binaries, libraries, and applications that it services, and the VM may be many gigabytes in size.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Containers sit on top of a physical server and its host OS—for example, Linux or Windows. </a:t>
            </a:r>
          </a:p>
          <a:p>
            <a:r>
              <a:rPr lang="en-US" sz="882" b="0" i="0" kern="1200" dirty="0">
                <a:solidFill>
                  <a:schemeClr val="tx1"/>
                </a:solidFill>
                <a:effectLst/>
                <a:latin typeface="Segoe UI" panose="020B0502040204020203" pitchFamily="34" charset="0"/>
                <a:ea typeface="+mn-ea"/>
                <a:cs typeface="+mn-cs"/>
              </a:rPr>
              <a:t>Each container shares the host OS kernel and, usually, the binaries and libraries, too. </a:t>
            </a:r>
          </a:p>
          <a:p>
            <a:r>
              <a:rPr lang="en-US" sz="882" b="0" i="0" kern="1200" dirty="0">
                <a:solidFill>
                  <a:schemeClr val="tx1"/>
                </a:solidFill>
                <a:effectLst/>
                <a:latin typeface="Segoe UI" panose="020B0502040204020203" pitchFamily="34" charset="0"/>
                <a:ea typeface="+mn-ea"/>
                <a:cs typeface="+mn-cs"/>
              </a:rPr>
              <a:t>Shared components are read-only. Containers are thus exceptionally “light”—they are only megabytes in size and take just seconds to start, </a:t>
            </a:r>
          </a:p>
          <a:p>
            <a:r>
              <a:rPr lang="en-US" sz="882" b="0" i="0" kern="1200" dirty="0">
                <a:solidFill>
                  <a:schemeClr val="tx1"/>
                </a:solidFill>
                <a:effectLst/>
                <a:latin typeface="Segoe UI" panose="020B0502040204020203" pitchFamily="34" charset="0"/>
                <a:ea typeface="+mn-ea"/>
                <a:cs typeface="+mn-cs"/>
              </a:rPr>
              <a:t>versus gigabytes and minutes for a VM.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Virtual machines and containers differ in several ways, but the primary difference is that containers provide a way to virtualize an OS so that multiple workloads can run on a single OS instance. </a:t>
            </a:r>
          </a:p>
          <a:p>
            <a:r>
              <a:rPr lang="en-US" sz="882" b="0" i="0" kern="1200" dirty="0">
                <a:solidFill>
                  <a:schemeClr val="tx1"/>
                </a:solidFill>
                <a:effectLst/>
                <a:latin typeface="Segoe UI" panose="020B0502040204020203" pitchFamily="34" charset="0"/>
                <a:ea typeface="+mn-ea"/>
                <a:cs typeface="+mn-cs"/>
              </a:rPr>
              <a:t>With VMs, the hardware is being virtualized to run multiple OS instances.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72283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basic example of a </a:t>
            </a:r>
            <a:r>
              <a:rPr lang="en-US" err="1"/>
              <a:t>Dockerfile</a:t>
            </a:r>
            <a:r>
              <a:rPr lang="en-US"/>
              <a:t>, it uses the base image for .NET Core 3.0 which in this case is based on Debian </a:t>
            </a:r>
          </a:p>
          <a:p>
            <a:r>
              <a:rPr lang="en-US"/>
              <a:t>Setting an ENVIRONMENT variable</a:t>
            </a:r>
          </a:p>
          <a:p>
            <a:r>
              <a:rPr lang="en-US"/>
              <a:t>Setting a working directory of “app”</a:t>
            </a:r>
          </a:p>
          <a:p>
            <a:r>
              <a:rPr lang="en-US"/>
              <a:t>Copying the source files there</a:t>
            </a:r>
          </a:p>
          <a:p>
            <a:r>
              <a:rPr lang="en-US"/>
              <a:t>Restoring the package dependencies and then running the command “dotnet run”</a:t>
            </a:r>
          </a:p>
          <a:p>
            <a:endParaRPr lang="en-US"/>
          </a:p>
          <a:p>
            <a:r>
              <a:rPr lang="en-US"/>
              <a:t>This </a:t>
            </a:r>
            <a:r>
              <a:rPr lang="en-US" err="1"/>
              <a:t>Dockerfile</a:t>
            </a:r>
            <a:r>
              <a:rPr lang="en-US"/>
              <a:t> is a template for the application to be built into an image run anywhere containers are supported.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727248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64831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shell.azure.com</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74412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FED879-7E3B-9946-ACAF-78C3C97141C5}" type="slidenum">
              <a:rPr lang="en-US" smtClean="0"/>
              <a:t>12</a:t>
            </a:fld>
            <a:endParaRPr lang="en-US"/>
          </a:p>
        </p:txBody>
      </p:sp>
    </p:spTree>
    <p:extLst>
      <p:ext uri="{BB962C8B-B14F-4D97-AF65-F5344CB8AC3E}">
        <p14:creationId xmlns:p14="http://schemas.microsoft.com/office/powerpoint/2010/main" val="972973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You can start a container using a single command. This command can be run on the command line, Azure DevOps, </a:t>
            </a:r>
            <a:r>
              <a:rPr lang="en-US" err="1"/>
              <a:t>LogicApps</a:t>
            </a:r>
            <a:r>
              <a:rPr lang="en-US"/>
              <a:t>; many options.</a:t>
            </a:r>
          </a:p>
          <a:p>
            <a:pPr marL="171450" indent="-171450">
              <a:buFontTx/>
              <a:buChar char="-"/>
            </a:pPr>
            <a:r>
              <a:rPr lang="en-US"/>
              <a:t>Per second billing, Only be charged for the time the container is running.</a:t>
            </a:r>
          </a:p>
          <a:p>
            <a:pPr marL="171450" indent="-171450">
              <a:buFontTx/>
              <a:buChar char="-"/>
            </a:pPr>
            <a:r>
              <a:rPr lang="en-US"/>
              <a:t>Just run the container, there is no infrastructure to manage.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056553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 is the shorthand for --name, as is –g for --resource-group</a:t>
            </a:r>
          </a:p>
          <a:p>
            <a:endParaRPr lang="en-US"/>
          </a:p>
          <a:p>
            <a:r>
              <a:rPr lang="en-US"/>
              <a:t>Creating an instance is easy in single command. Well in this case, 2 commands because we must create a resource group ( a logical grouping of assets or objects) </a:t>
            </a:r>
          </a:p>
          <a:p>
            <a:endParaRPr lang="en-US"/>
          </a:p>
          <a:p>
            <a:r>
              <a:rPr lang="en-US"/>
              <a:t>The </a:t>
            </a:r>
            <a:r>
              <a:rPr lang="en-US" err="1"/>
              <a:t>ip</a:t>
            </a:r>
            <a:r>
              <a:rPr lang="en-US"/>
              <a:t>-address option is set to public so the instance is available externally.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69056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container Is created, the output (snippet here) contains a lot of information but the important piece is the IP which we can either use curl to get the results or </a:t>
            </a:r>
          </a:p>
          <a:p>
            <a:r>
              <a:rPr lang="en-US"/>
              <a:t>Open browser to view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787773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795107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you ever had that server or machine that just existed to run those console apps on the windows scheduler? Every Monday at 10 am it would run </a:t>
            </a:r>
            <a:r>
              <a:rPr lang="en-US" err="1"/>
              <a:t>myjob.exe</a:t>
            </a:r>
            <a:r>
              <a:rPr lang="en-US"/>
              <a:t> – Now put that app in a container, and run it in the cloud and </a:t>
            </a:r>
            <a:r>
              <a:rPr lang="en-US" err="1"/>
              <a:t>oly</a:t>
            </a:r>
            <a:r>
              <a:rPr lang="en-US"/>
              <a:t> be charged when it runs. </a:t>
            </a:r>
          </a:p>
          <a:p>
            <a:endParaRPr lang="en-US"/>
          </a:p>
          <a:p>
            <a:r>
              <a:rPr lang="en-US"/>
              <a:t>Data processing apps, Reporting, CI Jobs, are all good options. Using ACI in place of VM reduces footprint as well as costs.</a:t>
            </a:r>
          </a:p>
          <a:p>
            <a:endParaRPr lang="en-US"/>
          </a:p>
          <a:p>
            <a:r>
              <a:rPr lang="en-US"/>
              <a:t>ACI also provides fast, isolated compute to handle spikes without managing servers. Through the use of Virtual </a:t>
            </a:r>
            <a:r>
              <a:rPr lang="en-US" err="1"/>
              <a:t>Kubelet</a:t>
            </a:r>
            <a:r>
              <a:rPr lang="en-US"/>
              <a:t>, your AKS cluster is enabled to scale and provision pods in seconds with just enough capacity to handle the load.</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636694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Azure Container Instances supports the deployment of multiple containers onto a single host using a container group</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A container group is useful when building an application sidecar for logging, monitoring, or any other configuration where a service needs a second attached process.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By default, Azure Container Instances are stateless. If the container crashes or stops, all of its state is lost. To persist state beyond the lifetime of the container, you must mount a volume from an external store.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571817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need these features, you probably need an orchestrator – see Kubernetes via AKS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3510641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time for demo, not needed.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649381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836577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489001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8:15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9F21BF-3968-4A49-B271-C4248F49EC83}"/>
              </a:ext>
            </a:extLst>
          </p:cNvPr>
          <p:cNvSpPr>
            <a:spLocks noGrp="1"/>
          </p:cNvSpPr>
          <p:nvPr>
            <p:ph type="body" idx="1"/>
          </p:nvPr>
        </p:nvSpPr>
        <p:spPr/>
        <p:txBody>
          <a:bodyPr/>
          <a:lstStyle/>
          <a:p>
            <a:r>
              <a:rPr lang="en-US" dirty="0"/>
              <a:t>There is so much talk about the cloud that sometimes it’s easy to forget it all began (and still exists) in the data center. Fortunately, not many of us have to configure physical servers and install them in the data center. Taking on that responsibility means a lot of questions to answer. Everything from “how do I secure physical access” to “what happens when the power goes out?” These are questions and steps that distract from the focus of building good software but must be addressed for on-premises installations to be successful.</a:t>
            </a:r>
          </a:p>
        </p:txBody>
      </p:sp>
    </p:spTree>
    <p:extLst>
      <p:ext uri="{BB962C8B-B14F-4D97-AF65-F5344CB8AC3E}">
        <p14:creationId xmlns:p14="http://schemas.microsoft.com/office/powerpoint/2010/main" val="3584601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it help in building, shipping and running an application? Why might an organization need a private registry to securely and efficiently manage their container images? All good questions. A good analogy is GitHub or code repositories. </a:t>
            </a:r>
          </a:p>
          <a:p>
            <a:endParaRPr lang="en-US"/>
          </a:p>
          <a:p>
            <a:r>
              <a:rPr lang="en-US"/>
              <a:t>The container is a snapshot of your application and its dependencies. Once the image is created, the registry is a place to hold this application template. A registry is a way to share the application between systems. Docker Hub is a public registry available and easy to use via the internet. However, as with our code, their may be restrictions the prohibit us from storing these images outside of our domain, country, etc. For instance, Intellectual Property (IP) or sensitive data restrictions are most common.</a:t>
            </a:r>
          </a:p>
          <a:p>
            <a:endParaRPr lang="en-US"/>
          </a:p>
          <a:p>
            <a:r>
              <a:rPr lang="en-US"/>
              <a:t>A private registry allows for your organization to setup RBAC (Role based Access Control) to the registry based on LDAP or AD already setup within your organization to enforce rules such as push, pull access.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074124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995109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 allows you to store images for all types of container deployments. Mesosphere, Docker Swarm, Kubernetes, and Azure services. You or your DevOps team can seamlessly integrate the build and deploy process with ACR.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578194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Docker’s command line interface works directly with ACR using the login, push, pull commands just as you would with Docker Hub. </a:t>
            </a:r>
          </a:p>
          <a:p>
            <a:endParaRPr lang="en-US"/>
          </a:p>
          <a:p>
            <a:r>
              <a:rPr lang="en-US"/>
              <a:t>No new APIs or commands to learn.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0662132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Efficiently manage a single registry replicated across multiple regions. Geo-replication enables you to manage global deployments as one entity to simplify operations and management.</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Reduce the network latency and eliminate any ingress/egress charges by keeping your registry in the same data center as your deployments.  ACR gives you local, network-close storage of your container images and full control</a:t>
            </a:r>
          </a:p>
          <a:p>
            <a:r>
              <a:rPr lang="en-US" sz="882" b="0" i="0" kern="1200">
                <a:solidFill>
                  <a:schemeClr val="tx1"/>
                </a:solidFill>
                <a:effectLst/>
                <a:latin typeface="Segoe UI" panose="020B0502040204020203" pitchFamily="34" charset="0"/>
                <a:ea typeface="+mn-ea"/>
                <a:cs typeface="+mn-cs"/>
              </a:rPr>
              <a:t>over naming and organization of the images.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2680042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simple BASIC registry, a cost optimized option. Good for getting started, more options in SKUs for global replication </a:t>
            </a:r>
            <a:r>
              <a:rPr lang="en-US" err="1"/>
              <a:t>etc</a:t>
            </a:r>
            <a:r>
              <a:rPr lang="en-US"/>
              <a:t>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703876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196497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Container Registry is positioned close to all of your other Azure objects, VMs, Kubernetes clusters in AKS, AppService, ACI as discussed previously. Therefore when pulling the image for your applications to these resources, the latency is greatly reduced. </a:t>
            </a:r>
          </a:p>
          <a:p>
            <a:endParaRPr lang="en-US"/>
          </a:p>
          <a:p>
            <a:r>
              <a:rPr lang="en-US"/>
              <a:t>This is benefit for scaling, CI/CD for builds and deployments and so forth. </a:t>
            </a:r>
          </a:p>
          <a:p>
            <a:endParaRPr lang="en-US"/>
          </a:p>
          <a:p>
            <a:r>
              <a:rPr lang="en-US"/>
              <a:t>Using public repositories such as Docker Hub or even GitHub; the ingress/egress costs are incurred leaving Azure plus the network latency going outside of this infrastructure.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92075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598919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784517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8:15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B92E6369-9C9B-4A4E-8941-1C379EE46386}"/>
              </a:ext>
            </a:extLst>
          </p:cNvPr>
          <p:cNvSpPr>
            <a:spLocks noGrp="1"/>
          </p:cNvSpPr>
          <p:nvPr>
            <p:ph type="body" idx="1"/>
          </p:nvPr>
        </p:nvSpPr>
        <p:spPr/>
        <p:txBody>
          <a:bodyPr/>
          <a:lstStyle/>
          <a:p>
            <a:r>
              <a:rPr lang="en-US" dirty="0"/>
              <a:t>Fortunately virtualization came to the rescue. One great thing about the cloud evolution is that each phase leads to less waste. Infrastructure as a Service leverages hardware in a way that you can stop worrying about the hardware and focus on the operating system and your virtual machines. You can get better utilization of your resources and it’s faster and easier to provision new instances. IaaS addresses many of the questions we dealt with on-premises, and more importantly paves the way to the cloud.</a:t>
            </a:r>
          </a:p>
        </p:txBody>
      </p:sp>
    </p:spTree>
    <p:extLst>
      <p:ext uri="{BB962C8B-B14F-4D97-AF65-F5344CB8AC3E}">
        <p14:creationId xmlns:p14="http://schemas.microsoft.com/office/powerpoint/2010/main" val="6646390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panose="020B0502040204020203" pitchFamily="34" charset="0"/>
                <a:ea typeface="+mn-ea"/>
                <a:cs typeface="+mn-cs"/>
              </a:rPr>
              <a:t>Azure App Service</a:t>
            </a:r>
            <a:r>
              <a:rPr lang="en-US" sz="882" b="0" i="0" kern="1200">
                <a:solidFill>
                  <a:schemeClr val="tx1"/>
                </a:solidFill>
                <a:effectLst/>
                <a:latin typeface="Segoe UI" panose="020B0502040204020203" pitchFamily="34" charset="0"/>
                <a:ea typeface="+mn-ea"/>
                <a:cs typeface="+mn-cs"/>
              </a:rPr>
              <a:t> is an HTTP-based service for hosting web applications, REST APIs, and mobile back ends. You can develop in your favorite language, be it .NET, .NET Core, Java, Ruby, Node.js, PHP, or Python. Applications run and scale with ease on both Windows and Linux-based environments.</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Deploy Apps from GitHub, Azure DevOps, even </a:t>
            </a:r>
            <a:r>
              <a:rPr lang="en-US" sz="882" b="0" i="0" kern="1200" err="1">
                <a:solidFill>
                  <a:schemeClr val="tx1"/>
                </a:solidFill>
                <a:effectLst/>
                <a:latin typeface="Segoe UI" panose="020B0502040204020203" pitchFamily="34" charset="0"/>
                <a:ea typeface="+mn-ea"/>
                <a:cs typeface="+mn-cs"/>
              </a:rPr>
              <a:t>DropBox</a:t>
            </a:r>
            <a:r>
              <a:rPr lang="en-US" sz="882" b="0" i="0" kern="1200">
                <a:solidFill>
                  <a:schemeClr val="tx1"/>
                </a:solidFill>
                <a:effectLst/>
                <a:latin typeface="Segoe UI" panose="020B0502040204020203" pitchFamily="34" charset="0"/>
                <a:ea typeface="+mn-ea"/>
                <a:cs typeface="+mn-cs"/>
              </a:rPr>
              <a:t>! App Service offers just about every piece you’d need to run a scalable, secure web application.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Speak to slot deployments, scalability points, and that is is the basis for serverless apps too.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367130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App Service is a fully managed compute platform that is optimized for hosting websites and web applications.  </a:t>
            </a:r>
          </a:p>
          <a:p>
            <a:r>
              <a:rPr lang="en-US" sz="882" b="0" i="0" kern="1200">
                <a:solidFill>
                  <a:schemeClr val="tx1"/>
                </a:solidFill>
                <a:effectLst/>
                <a:latin typeface="Segoe UI" panose="020B0502040204020203" pitchFamily="34" charset="0"/>
                <a:ea typeface="+mn-ea"/>
                <a:cs typeface="+mn-cs"/>
              </a:rPr>
              <a:t>Customers can use App Service on Linux to host web apps natively on Linux for supported application stacks. </a:t>
            </a:r>
          </a:p>
          <a:p>
            <a:r>
              <a:rPr lang="en-US" sz="882" b="0" i="0" kern="1200">
                <a:solidFill>
                  <a:schemeClr val="tx1"/>
                </a:solidFill>
                <a:effectLst/>
                <a:latin typeface="Segoe UI" panose="020B0502040204020203" pitchFamily="34" charset="0"/>
                <a:ea typeface="+mn-ea"/>
                <a:cs typeface="+mn-cs"/>
              </a:rPr>
              <a:t>Node, Java, PHP, Python, .NET Core, Ruby can all be run natively or within containers.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75067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882" b="0" i="0" kern="1200">
                <a:solidFill>
                  <a:schemeClr val="tx1"/>
                </a:solidFill>
                <a:effectLst/>
                <a:latin typeface="Segoe UI" panose="020B0502040204020203" pitchFamily="34" charset="0"/>
                <a:ea typeface="+mn-ea"/>
                <a:cs typeface="+mn-cs"/>
              </a:rPr>
              <a:t>Just pull container images from Docker Hub or a private Azure Container Registry, and Web App for Containers will deploy the containerized app with your preferred dependencies to production in seconds.</a:t>
            </a:r>
          </a:p>
          <a:p>
            <a:pPr marL="171450" indent="-171450">
              <a:buFontTx/>
              <a:buChar char="-"/>
            </a:pPr>
            <a:r>
              <a:rPr lang="en-US" sz="882" b="0" i="0" kern="1200">
                <a:solidFill>
                  <a:schemeClr val="tx1"/>
                </a:solidFill>
                <a:effectLst/>
                <a:latin typeface="Segoe UI" panose="020B0502040204020203" pitchFamily="34" charset="0"/>
                <a:ea typeface="+mn-ea"/>
                <a:cs typeface="+mn-cs"/>
              </a:rPr>
              <a:t> Simplify your container image deployments through CI/CD) capabilities with Docker Hub, Azure Container Registry, and  DevOps. App Service creates an association with the selected repository, so your apps are updated each time your source code changes.</a:t>
            </a:r>
          </a:p>
          <a:p>
            <a:pPr marL="171450" indent="-171450">
              <a:buFontTx/>
              <a:buChar char="-"/>
            </a:pPr>
            <a:r>
              <a:rPr lang="en-US"/>
              <a:t>Scaling based on load; CPU, RAM etc. Load balancing is handled, Can be overridden manually with CLI or in the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41102945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697050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The fully managed Azure Kubernetes Service (AKS) makes deploying and managing containerized applications easy. It offers serverless Kubernetes, an integrated continuous integration and </a:t>
            </a:r>
          </a:p>
          <a:p>
            <a:r>
              <a:rPr lang="en-US" sz="882" b="0" i="0" kern="1200">
                <a:solidFill>
                  <a:schemeClr val="tx1"/>
                </a:solidFill>
                <a:effectLst/>
                <a:latin typeface="Segoe UI" panose="020B0502040204020203" pitchFamily="34" charset="0"/>
                <a:ea typeface="+mn-ea"/>
                <a:cs typeface="+mn-cs"/>
              </a:rPr>
              <a:t>continuous delivery (CI/CD) experience, and enterprise-grade security and governance. </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single platform to rapidly build, deliver, and scale applications with confidence.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1200667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890363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33983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Easily provision clusters using the CLI or infrastructure-as-code tools such as Terraform. Minimize infrastructure maintenance using automated upgrades, repair, monitoring, and scaling.</a:t>
            </a:r>
          </a:p>
          <a:p>
            <a:endParaRPr lang="en-US" sz="882" b="0" i="0" kern="1200">
              <a:solidFill>
                <a:schemeClr val="tx1"/>
              </a:solidFill>
              <a:effectLst/>
              <a:latin typeface="Segoe UI" panose="020B0502040204020203" pitchFamily="34" charset="0"/>
              <a:ea typeface="+mn-ea"/>
              <a:cs typeface="+mn-cs"/>
            </a:endParaRPr>
          </a:p>
          <a:p>
            <a:r>
              <a:rPr lang="en-US" sz="882" b="0" i="0" kern="1200">
                <a:solidFill>
                  <a:schemeClr val="tx1"/>
                </a:solidFill>
                <a:effectLst/>
                <a:latin typeface="Segoe UI" panose="020B0502040204020203" pitchFamily="34" charset="0"/>
                <a:ea typeface="+mn-ea"/>
                <a:cs typeface="+mn-cs"/>
              </a:rPr>
              <a:t>Elastically provision additional compute capacity in serverless Kubernetes in seconds without worrying about managing the infrastructure.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7358927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7902321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Select create new from the left side &gt; Containers &gt; Kubernetes Service</a:t>
            </a:r>
          </a:p>
          <a:p>
            <a:r>
              <a:rPr lang="en-US"/>
              <a:t>- Alternatively you may use the search box as well and use Kubernetes, Con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3150975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8:15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43EED12-8825-4697-B203-E51624E91D48}"/>
              </a:ext>
            </a:extLst>
          </p:cNvPr>
          <p:cNvSpPr>
            <a:spLocks noGrp="1"/>
          </p:cNvSpPr>
          <p:nvPr>
            <p:ph type="body" idx="1"/>
          </p:nvPr>
        </p:nvSpPr>
        <p:spPr/>
        <p:txBody>
          <a:bodyPr/>
          <a:lstStyle/>
          <a:p>
            <a:r>
              <a:rPr lang="en-US" dirty="0"/>
              <a:t>Platform-as-a-Service is the next evolution: host a runtime, so we stop worrying about hardware and operating system and even dependencies and just focus on our project. We’re no longer in the business of constantly patching an OS or even making sure dependencies are installed to run a web server or host a process. PaaS simplifies the process even more and provides a mature platform for code that must run at scale because you can still size (scale up) and specify instances (scale out) to manage your workloads.</a:t>
            </a:r>
          </a:p>
        </p:txBody>
      </p:sp>
    </p:spTree>
    <p:extLst>
      <p:ext uri="{BB962C8B-B14F-4D97-AF65-F5344CB8AC3E}">
        <p14:creationId xmlns:p14="http://schemas.microsoft.com/office/powerpoint/2010/main" val="42216295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11/17/2019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326820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11/17/2019 8:15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364B789-4042-4CC6-87E2-F63BFF6DDEC2}"/>
              </a:ext>
            </a:extLst>
          </p:cNvPr>
          <p:cNvSpPr>
            <a:spLocks noGrp="1"/>
          </p:cNvSpPr>
          <p:nvPr>
            <p:ph type="body" idx="1"/>
          </p:nvPr>
        </p:nvSpPr>
        <p:spPr/>
        <p:txBody>
          <a:bodyPr/>
          <a:lstStyle/>
          <a:p>
            <a:r>
              <a:rPr lang="en-US" dirty="0"/>
              <a:t>Serverless takes us to the ultimate cloud native experience: we simply focus on code. It doesn’t mean there is no server, because we still need to run on infrastructure, but the infrastructure is further abstracted so there is less server in our scope of responsibility and more code. We focus on what is unique for our business and spend more time on innovation, less time on answering the myriad questions that exist with the previous phases. Serverless is cloud native. But what does that really mean?</a:t>
            </a:r>
          </a:p>
        </p:txBody>
      </p:sp>
    </p:spTree>
    <p:extLst>
      <p:ext uri="{BB962C8B-B14F-4D97-AF65-F5344CB8AC3E}">
        <p14:creationId xmlns:p14="http://schemas.microsoft.com/office/powerpoint/2010/main" val="225017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serverless, the server, including hardware, infrastructure and configuration of the operating system are all abstracted away. You don’t even have to worry about a web service because it’s provided as part of the platform. </a:t>
            </a:r>
          </a:p>
          <a:p>
            <a:pPr lvl="0" rtl="0"/>
            <a:r>
              <a:rPr lang="en-US" sz="1200" kern="1200" dirty="0">
                <a:solidFill>
                  <a:schemeClr val="tx1"/>
                </a:solidFill>
                <a:effectLst/>
                <a:latin typeface="+mn-lt"/>
                <a:ea typeface="+mn-ea"/>
                <a:cs typeface="+mn-cs"/>
              </a:rPr>
              <a:t>Serverless compute is a </a:t>
            </a:r>
            <a:r>
              <a:rPr lang="en-US" sz="1200" b="1" kern="1200" dirty="0">
                <a:solidFill>
                  <a:schemeClr val="tx1"/>
                </a:solidFill>
                <a:effectLst/>
                <a:latin typeface="+mn-lt"/>
                <a:ea typeface="+mn-ea"/>
                <a:cs typeface="+mn-cs"/>
              </a:rPr>
              <a:t>fully managed</a:t>
            </a:r>
            <a:r>
              <a:rPr lang="en-US" sz="1200" kern="1200" dirty="0">
                <a:solidFill>
                  <a:schemeClr val="tx1"/>
                </a:solidFill>
                <a:effectLst/>
                <a:latin typeface="+mn-lt"/>
                <a:ea typeface="+mn-ea"/>
                <a:cs typeface="+mn-cs"/>
              </a:rPr>
              <a:t> service. Some refer to it as Functions as a Service</a:t>
            </a:r>
          </a:p>
          <a:p>
            <a:pPr lvl="1"/>
            <a:r>
              <a:rPr lang="en-US" sz="1200" kern="1200" dirty="0">
                <a:solidFill>
                  <a:schemeClr val="tx1"/>
                </a:solidFill>
                <a:effectLst/>
                <a:latin typeface="+mn-lt"/>
                <a:ea typeface="+mn-ea"/>
                <a:cs typeface="+mn-cs"/>
              </a:rPr>
              <a:t>OS and Framework patching is performed for you</a:t>
            </a:r>
          </a:p>
          <a:p>
            <a:pPr lvl="1"/>
            <a:r>
              <a:rPr lang="en-US" sz="1200" kern="1200" dirty="0">
                <a:solidFill>
                  <a:schemeClr val="tx1"/>
                </a:solidFill>
                <a:effectLst/>
                <a:latin typeface="+mn-lt"/>
                <a:ea typeface="+mn-ea"/>
                <a:cs typeface="+mn-cs"/>
              </a:rPr>
              <a:t>There is zero administrative tasks and no need to manage any infrastructure </a:t>
            </a:r>
          </a:p>
          <a:p>
            <a:pPr lvl="1"/>
            <a:r>
              <a:rPr lang="en-US" sz="1200" kern="1200" dirty="0">
                <a:solidFill>
                  <a:schemeClr val="tx1"/>
                </a:solidFill>
                <a:effectLst/>
                <a:latin typeface="+mn-lt"/>
                <a:ea typeface="+mn-ea"/>
                <a:cs typeface="+mn-cs"/>
              </a:rPr>
              <a:t>You just deploy your code (function) and it runs</a:t>
            </a:r>
          </a:p>
          <a:p>
            <a:pPr lvl="1"/>
            <a:r>
              <a:rPr lang="en-US" sz="1200" kern="1200" dirty="0">
                <a:solidFill>
                  <a:schemeClr val="tx1"/>
                </a:solidFill>
                <a:effectLst/>
                <a:latin typeface="+mn-lt"/>
                <a:ea typeface="+mn-ea"/>
                <a:cs typeface="+mn-cs"/>
              </a:rPr>
              <a:t>Your code runs within seconds and for typically shorter periods of times (minutes vs. hours or days)</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scales quickly </a:t>
            </a:r>
            <a:r>
              <a:rPr lang="en-US" sz="1200" kern="1200" dirty="0">
                <a:solidFill>
                  <a:schemeClr val="tx1"/>
                </a:solidFill>
                <a:effectLst/>
                <a:latin typeface="+mn-lt"/>
                <a:ea typeface="+mn-ea"/>
                <a:cs typeface="+mn-cs"/>
              </a:rPr>
              <a:t>(almost </a:t>
            </a:r>
            <a:r>
              <a:rPr lang="en-US" sz="1200" b="1" kern="1200" dirty="0">
                <a:solidFill>
                  <a:schemeClr val="tx1"/>
                </a:solidFill>
                <a:effectLst/>
                <a:latin typeface="+mn-lt"/>
                <a:ea typeface="+mn-ea"/>
                <a:cs typeface="+mn-cs"/>
              </a:rPr>
              <a:t>instantly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vastly</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Automatically scales </a:t>
            </a:r>
            <a:r>
              <a:rPr lang="en-US" sz="1200" b="1" kern="1200" dirty="0">
                <a:solidFill>
                  <a:schemeClr val="tx1"/>
                </a:solidFill>
                <a:effectLst/>
                <a:latin typeface="+mn-lt"/>
                <a:ea typeface="+mn-ea"/>
                <a:cs typeface="+mn-cs"/>
              </a:rPr>
              <a:t>within seconds </a:t>
            </a:r>
            <a:endParaRPr lang="en-US" sz="1200"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No</a:t>
            </a:r>
            <a:r>
              <a:rPr lang="en-US" sz="1200" kern="1200" dirty="0">
                <a:solidFill>
                  <a:schemeClr val="tx1"/>
                </a:solidFill>
                <a:effectLst/>
                <a:latin typeface="+mn-lt"/>
                <a:ea typeface="+mn-ea"/>
                <a:cs typeface="+mn-cs"/>
              </a:rPr>
              <a:t> scale </a:t>
            </a:r>
            <a:r>
              <a:rPr lang="en-US" sz="1200" b="1" kern="1200" dirty="0">
                <a:solidFill>
                  <a:schemeClr val="tx1"/>
                </a:solidFill>
                <a:effectLst/>
                <a:latin typeface="+mn-lt"/>
                <a:ea typeface="+mn-ea"/>
                <a:cs typeface="+mn-cs"/>
              </a:rPr>
              <a:t>configuration</a:t>
            </a:r>
            <a:r>
              <a:rPr lang="en-US" sz="1200" kern="1200" dirty="0">
                <a:solidFill>
                  <a:schemeClr val="tx1"/>
                </a:solidFill>
                <a:effectLst/>
                <a:latin typeface="+mn-lt"/>
                <a:ea typeface="+mn-ea"/>
                <a:cs typeface="+mn-cs"/>
              </a:rPr>
              <a:t> is required (there is no way to configure scale or limits)</a:t>
            </a:r>
          </a:p>
          <a:p>
            <a:pPr lvl="1"/>
            <a:r>
              <a:rPr lang="en-US" sz="1200" kern="1200" dirty="0">
                <a:solidFill>
                  <a:schemeClr val="tx1"/>
                </a:solidFill>
                <a:effectLst/>
                <a:latin typeface="+mn-lt"/>
                <a:ea typeface="+mn-ea"/>
                <a:cs typeface="+mn-cs"/>
              </a:rPr>
              <a:t>Scales to match </a:t>
            </a:r>
            <a:r>
              <a:rPr lang="en-US" sz="1200" b="1" kern="1200" dirty="0">
                <a:solidFill>
                  <a:schemeClr val="tx1"/>
                </a:solidFill>
                <a:effectLst/>
                <a:latin typeface="+mn-lt"/>
                <a:ea typeface="+mn-ea"/>
                <a:cs typeface="+mn-cs"/>
              </a:rPr>
              <a:t>any given workload</a:t>
            </a:r>
            <a:r>
              <a:rPr lang="en-US" sz="1200" kern="1200" dirty="0">
                <a:solidFill>
                  <a:schemeClr val="tx1"/>
                </a:solidFill>
                <a:effectLst/>
                <a:latin typeface="+mn-lt"/>
                <a:ea typeface="+mn-ea"/>
                <a:cs typeface="+mn-cs"/>
              </a:rPr>
              <a:t>. Scales from zero to handle </a:t>
            </a:r>
            <a:r>
              <a:rPr lang="en-US" sz="1200" b="1" kern="1200" dirty="0">
                <a:solidFill>
                  <a:schemeClr val="tx1"/>
                </a:solidFill>
                <a:effectLst/>
                <a:latin typeface="+mn-lt"/>
                <a:ea typeface="+mn-ea"/>
                <a:cs typeface="+mn-cs"/>
              </a:rPr>
              <a:t>tens of thousands concurrent</a:t>
            </a:r>
            <a:r>
              <a:rPr lang="en-US" sz="1200" kern="1200" dirty="0">
                <a:solidFill>
                  <a:schemeClr val="tx1"/>
                </a:solidFill>
                <a:effectLst/>
                <a:latin typeface="+mn-lt"/>
                <a:ea typeface="+mn-ea"/>
                <a:cs typeface="+mn-cs"/>
              </a:rPr>
              <a:t> functions invocations within seconds </a:t>
            </a:r>
          </a:p>
          <a:p>
            <a:pPr lvl="1"/>
            <a:r>
              <a:rPr lang="en-US" sz="1200" kern="1200" dirty="0">
                <a:solidFill>
                  <a:schemeClr val="tx1"/>
                </a:solidFill>
                <a:effectLst/>
                <a:latin typeface="+mn-lt"/>
                <a:ea typeface="+mn-ea"/>
                <a:cs typeface="+mn-cs"/>
              </a:rPr>
              <a:t>Pay only for the time your code is running</a:t>
            </a:r>
          </a:p>
          <a:p>
            <a:pPr lvl="0"/>
            <a:r>
              <a:rPr lang="en-US" sz="1200" kern="1200" dirty="0">
                <a:solidFill>
                  <a:schemeClr val="tx1"/>
                </a:solidFill>
                <a:effectLst/>
                <a:latin typeface="+mn-lt"/>
                <a:ea typeface="+mn-ea"/>
                <a:cs typeface="+mn-cs"/>
              </a:rPr>
              <a:t>Serverless compute </a:t>
            </a:r>
            <a:r>
              <a:rPr lang="en-US" sz="1200" b="1" kern="1200" dirty="0">
                <a:solidFill>
                  <a:schemeClr val="tx1"/>
                </a:solidFill>
                <a:effectLst/>
                <a:latin typeface="+mn-lt"/>
                <a:ea typeface="+mn-ea"/>
                <a:cs typeface="+mn-cs"/>
              </a:rPr>
              <a:t>reacts to events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React, in near real-time, to events and triggers</a:t>
            </a:r>
          </a:p>
          <a:p>
            <a:pPr lvl="1"/>
            <a:r>
              <a:rPr lang="en-US" sz="1200" kern="1200" dirty="0">
                <a:solidFill>
                  <a:schemeClr val="tx1"/>
                </a:solidFill>
                <a:effectLst/>
                <a:latin typeface="+mn-lt"/>
                <a:ea typeface="+mn-ea"/>
                <a:cs typeface="+mn-cs"/>
              </a:rPr>
              <a:t>Triggered by virtually any event from both inside and outside of Azure</a:t>
            </a:r>
          </a:p>
          <a:p>
            <a:r>
              <a:rPr lang="en-US" dirty="0"/>
              <a:t>A key differentiator about serverless is micro-billing. Serverless resources are billed only when used. That means that you aren’t paying to anticipate an increase in workload, but only when the workload hits. Serverless scales with your business. Let’s take a closer look at micro-billing.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6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8B9DF-DDF1-C14D-BD6E-ABEAFA85B96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FF0C7431-1973-C046-A589-ACC63B75C8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2D405-E45A-4A45-8993-5B4F5A3EC08F}"/>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ADDEC49A-841A-9044-B93C-4AA2B9412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9C57F-85DA-EB45-AFCD-F3640ACA32B2}"/>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711892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C957-8E67-EB49-B1DA-BB28C1F6A4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AEB8DB-2976-4F4E-B24A-2EA31906DF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B9632-D574-E748-B431-C1E38C9A52D0}"/>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D2A98EE6-70FD-8441-8960-869DAA7E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A841C-3250-7943-BBF7-4668AF966E3A}"/>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13010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111E36-3DCD-654F-BA8C-948ADB724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A5E868-667E-5A46-82EC-5D931E6C0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DD1AC-ADC9-2E45-8643-659E570F7178}"/>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436B2C46-0AAF-8F47-A046-9A7885FE1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8B3CE5-E156-6D4F-91D0-D060826456C3}"/>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3474731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495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5901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471725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1661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302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1981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934500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5686908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3C81-3425-C747-91E3-FBDB1D009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88708-A440-8242-BFF2-6FB9DD640A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2FC69-EF83-6A45-948F-A98D911B99FD}"/>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38F09B86-BEED-F946-81BA-20605223A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12B43-9F18-344B-B442-DD3C1C6C9FC8}"/>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456929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591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64"/>
            <a:ext cx="12192000" cy="1138298"/>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1" lang="ja-JP" alt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69239" y="1189177"/>
            <a:ext cx="11653523" cy="2097295"/>
          </a:xfrm>
        </p:spPr>
        <p:txBody>
          <a:bodyPr>
            <a:spAutoFit/>
          </a:bodyPr>
          <a:lstStyle>
            <a:lvl1pPr>
              <a:defRPr sz="3921">
                <a:latin typeface="+mn-lt"/>
                <a:ea typeface="+mn-ea"/>
              </a:defRPr>
            </a:lvl1pPr>
            <a:lvl2pPr>
              <a:defRPr sz="2745">
                <a:latin typeface="+mn-lt"/>
                <a:ea typeface="+mn-ea"/>
              </a:defRPr>
            </a:lvl2pPr>
            <a:lvl3pPr>
              <a:defRPr sz="2353">
                <a:latin typeface="+mn-lt"/>
                <a:ea typeface="+mn-ea"/>
              </a:defRPr>
            </a:lvl3pPr>
            <a:lvl4pPr>
              <a:defRPr sz="1961">
                <a:latin typeface="+mn-lt"/>
                <a:ea typeface="+mn-ea"/>
              </a:defRPr>
            </a:lvl4pPr>
            <a:lvl5pPr>
              <a:defRPr>
                <a:latin typeface="+mn-lt"/>
                <a:ea typeface="+mn-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2560181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0608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1177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766987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175244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416095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290589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27732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45567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5968-5483-7F4A-9C57-CB448A925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192A72-05D5-BD4E-995D-7C1B77E8A5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DBE4B0-1C7C-584D-856A-5C3A81283C9E}"/>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DB27CCF0-6749-B949-820B-984898F5E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88865-C0BF-8C40-B8EE-968ECAABAEE4}"/>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33292844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064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674236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184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62195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4"/>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2" indent="0">
              <a:buNone/>
              <a:defRPr/>
            </a:lvl3pPr>
            <a:lvl4pPr marL="672274" indent="0">
              <a:buNone/>
              <a:defRPr/>
            </a:lvl4pPr>
            <a:lvl5pPr marL="89636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90"/>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82" indent="0">
              <a:buNone/>
              <a:defRPr/>
            </a:lvl3pPr>
            <a:lvl4pPr marL="672274" indent="0">
              <a:buNone/>
              <a:defRPr/>
            </a:lvl4pPr>
            <a:lvl5pPr marL="8963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9"/>
            <a:ext cx="11306469" cy="422423"/>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82" indent="0">
              <a:buNone/>
              <a:defRPr/>
            </a:lvl3pPr>
            <a:lvl4pPr marL="672274"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0081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17332"/>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30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69BE-6F6E-C94A-A1B0-D4CCC1E6B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E63886-6B99-EC40-92B9-0C823D49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301855-2F7F-4F4A-AE4C-AFEACD8337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1BAE95-8E39-B74B-91DE-AD03F38AFE18}"/>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6" name="Footer Placeholder 5">
            <a:extLst>
              <a:ext uri="{FF2B5EF4-FFF2-40B4-BE49-F238E27FC236}">
                <a16:creationId xmlns:a16="http://schemas.microsoft.com/office/drawing/2014/main" id="{9CAD821F-EDB5-A145-9950-A3A3D1955C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E6333-325B-2E4E-87F5-9E3839C18108}"/>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3280885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30FE-EAAE-D941-AFD8-AE999233FC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9E7C8F-C08D-7B42-B41D-5EEEDE6DCB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3A4F9-6B05-2749-8142-960700CCF9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1291F6-7D03-DD47-BE96-C78C556F33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4221F4-31E7-7647-9FCB-7CE31A110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546CBD-D916-5E4A-AA76-3E1EA4717C81}"/>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8" name="Footer Placeholder 7">
            <a:extLst>
              <a:ext uri="{FF2B5EF4-FFF2-40B4-BE49-F238E27FC236}">
                <a16:creationId xmlns:a16="http://schemas.microsoft.com/office/drawing/2014/main" id="{6CBACFD6-1B48-AE43-B384-0A7E25A79A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62F533-A90A-444B-A6B2-B9A5576523E9}"/>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257538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793E-A778-5A4C-9DD2-9896010A0B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F6BC9E-B9E2-C84A-86F6-534AD350B140}"/>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4" name="Footer Placeholder 3">
            <a:extLst>
              <a:ext uri="{FF2B5EF4-FFF2-40B4-BE49-F238E27FC236}">
                <a16:creationId xmlns:a16="http://schemas.microsoft.com/office/drawing/2014/main" id="{1042DB1F-45D5-1A43-A719-6ED276CCB3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D9839-7344-8A46-B82E-92725572BD83}"/>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85873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AB9A5-6986-AF43-B2C2-51408C330918}"/>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3" name="Footer Placeholder 2">
            <a:extLst>
              <a:ext uri="{FF2B5EF4-FFF2-40B4-BE49-F238E27FC236}">
                <a16:creationId xmlns:a16="http://schemas.microsoft.com/office/drawing/2014/main" id="{E5787525-F114-AD44-90C6-F7B63005F3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47C3FD-B40E-0E47-9E02-2D17B65A176C}"/>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224301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B15A-F673-F248-8089-AFAD9566FC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788032-B29E-F348-AEB7-3F27DC971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ED1A6C-5959-A740-B58D-0CAE57EA92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BDCBAF-C264-6B42-AAAC-FE2A8BB69E53}"/>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6" name="Footer Placeholder 5">
            <a:extLst>
              <a:ext uri="{FF2B5EF4-FFF2-40B4-BE49-F238E27FC236}">
                <a16:creationId xmlns:a16="http://schemas.microsoft.com/office/drawing/2014/main" id="{FBEBF407-AA81-6D49-8324-E519B2DF63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1ABDD-311B-A149-A0EE-FB1066A40913}"/>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247386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0EA6-67D3-C744-AB07-3BCAB3D5EE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4837CF-D51A-164B-B380-4B65F38913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080470-AED8-AF4B-97E6-3539D03BE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7AFC0-0A37-3148-A801-EF989342CEBE}"/>
              </a:ext>
            </a:extLst>
          </p:cNvPr>
          <p:cNvSpPr>
            <a:spLocks noGrp="1"/>
          </p:cNvSpPr>
          <p:nvPr>
            <p:ph type="dt" sz="half" idx="10"/>
          </p:nvPr>
        </p:nvSpPr>
        <p:spPr/>
        <p:txBody>
          <a:bodyPr/>
          <a:lstStyle/>
          <a:p>
            <a:fld id="{41785F61-AEA2-274E-9D06-FCA4662B5366}" type="datetimeFigureOut">
              <a:rPr lang="en-US" smtClean="0"/>
              <a:t>11/17/2019</a:t>
            </a:fld>
            <a:endParaRPr lang="en-US"/>
          </a:p>
        </p:txBody>
      </p:sp>
      <p:sp>
        <p:nvSpPr>
          <p:cNvPr id="6" name="Footer Placeholder 5">
            <a:extLst>
              <a:ext uri="{FF2B5EF4-FFF2-40B4-BE49-F238E27FC236}">
                <a16:creationId xmlns:a16="http://schemas.microsoft.com/office/drawing/2014/main" id="{431B6960-D0E9-C844-8178-8CA8F599C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C7500-D3C3-E649-B8C6-A2C9441D2B6C}"/>
              </a:ext>
            </a:extLst>
          </p:cNvPr>
          <p:cNvSpPr>
            <a:spLocks noGrp="1"/>
          </p:cNvSpPr>
          <p:nvPr>
            <p:ph type="sldNum" sz="quarter" idx="12"/>
          </p:nvPr>
        </p:nvSpPr>
        <p:spPr/>
        <p:txBody>
          <a:bodyPr/>
          <a:lstStyle/>
          <a:p>
            <a:fld id="{A45594B1-9148-0B4F-BFF9-28C2A20457B8}" type="slidenum">
              <a:rPr lang="en-US" smtClean="0"/>
              <a:t>‹#›</a:t>
            </a:fld>
            <a:endParaRPr lang="en-US"/>
          </a:p>
        </p:txBody>
      </p:sp>
    </p:spTree>
    <p:extLst>
      <p:ext uri="{BB962C8B-B14F-4D97-AF65-F5344CB8AC3E}">
        <p14:creationId xmlns:p14="http://schemas.microsoft.com/office/powerpoint/2010/main" val="28497563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66D6-79FD-A54A-99DC-5A77C9FE21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008FA80-F227-E847-8BA2-35BC031CF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A8807C-025D-974E-9130-757F48136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85F61-AEA2-274E-9D06-FCA4662B5366}" type="datetimeFigureOut">
              <a:rPr lang="en-US" smtClean="0"/>
              <a:t>11/17/2019</a:t>
            </a:fld>
            <a:endParaRPr lang="en-US"/>
          </a:p>
        </p:txBody>
      </p:sp>
      <p:sp>
        <p:nvSpPr>
          <p:cNvPr id="5" name="Footer Placeholder 4">
            <a:extLst>
              <a:ext uri="{FF2B5EF4-FFF2-40B4-BE49-F238E27FC236}">
                <a16:creationId xmlns:a16="http://schemas.microsoft.com/office/drawing/2014/main" id="{40B3958F-BD4E-2E42-9AE6-16B0EFB1FE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21BD4B-359A-8848-8F66-2147A5CE6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594B1-9148-0B4F-BFF9-28C2A20457B8}" type="slidenum">
              <a:rPr lang="en-US" smtClean="0"/>
              <a:t>‹#›</a:t>
            </a:fld>
            <a:endParaRPr lang="en-US"/>
          </a:p>
        </p:txBody>
      </p:sp>
    </p:spTree>
    <p:extLst>
      <p:ext uri="{BB962C8B-B14F-4D97-AF65-F5344CB8AC3E}">
        <p14:creationId xmlns:p14="http://schemas.microsoft.com/office/powerpoint/2010/main" val="168284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5.png"/><Relationship Id="rId21" Type="http://schemas.openxmlformats.org/officeDocument/2006/relationships/image" Target="../media/image27.svg"/><Relationship Id="rId34" Type="http://schemas.openxmlformats.org/officeDocument/2006/relationships/image" Target="../media/image40.png"/><Relationship Id="rId42" Type="http://schemas.openxmlformats.org/officeDocument/2006/relationships/image" Target="../media/image48.svg"/><Relationship Id="rId47" Type="http://schemas.openxmlformats.org/officeDocument/2006/relationships/image" Target="../media/image53.tiff"/><Relationship Id="rId7" Type="http://schemas.openxmlformats.org/officeDocument/2006/relationships/image" Target="../media/image13.svg"/><Relationship Id="rId2" Type="http://schemas.openxmlformats.org/officeDocument/2006/relationships/image" Target="../media/image8.png"/><Relationship Id="rId16" Type="http://schemas.openxmlformats.org/officeDocument/2006/relationships/image" Target="../media/image22.png"/><Relationship Id="rId29" Type="http://schemas.openxmlformats.org/officeDocument/2006/relationships/image" Target="../media/image35.sv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6.svg"/><Relationship Id="rId45" Type="http://schemas.openxmlformats.org/officeDocument/2006/relationships/image" Target="../media/image51.sv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sv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7.svg"/><Relationship Id="rId44" Type="http://schemas.openxmlformats.org/officeDocument/2006/relationships/image" Target="../media/image50.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49.png"/><Relationship Id="rId48" Type="http://schemas.openxmlformats.org/officeDocument/2006/relationships/image" Target="../media/image54.png"/><Relationship Id="rId8" Type="http://schemas.openxmlformats.org/officeDocument/2006/relationships/image" Target="../media/image14.png"/><Relationship Id="rId3" Type="http://schemas.openxmlformats.org/officeDocument/2006/relationships/image" Target="../media/image9.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44.png"/><Relationship Id="rId46" Type="http://schemas.openxmlformats.org/officeDocument/2006/relationships/image" Target="../media/image52.tiff"/><Relationship Id="rId20" Type="http://schemas.openxmlformats.org/officeDocument/2006/relationships/image" Target="../media/image26.png"/><Relationship Id="rId41"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6.png"/><Relationship Id="rId3" Type="http://schemas.openxmlformats.org/officeDocument/2006/relationships/image" Target="../media/image59.png"/><Relationship Id="rId7" Type="http://schemas.openxmlformats.org/officeDocument/2006/relationships/image" Target="../media/image19.svg"/><Relationship Id="rId12" Type="http://schemas.openxmlformats.org/officeDocument/2006/relationships/image" Target="../media/image5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3.svg"/><Relationship Id="rId5" Type="http://schemas.openxmlformats.org/officeDocument/2006/relationships/image" Target="../media/image53.tiff"/><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60.svg"/><Relationship Id="rId9" Type="http://schemas.openxmlformats.org/officeDocument/2006/relationships/image" Target="../media/image62.svg"/><Relationship Id="rId14"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2.svg"/><Relationship Id="rId18" Type="http://schemas.openxmlformats.org/officeDocument/2006/relationships/image" Target="../media/image52.tiff"/><Relationship Id="rId3" Type="http://schemas.openxmlformats.org/officeDocument/2006/relationships/image" Target="../media/image40.png"/><Relationship Id="rId21" Type="http://schemas.openxmlformats.org/officeDocument/2006/relationships/image" Target="../media/image49.png"/><Relationship Id="rId7" Type="http://schemas.openxmlformats.org/officeDocument/2006/relationships/image" Target="../media/image59.png"/><Relationship Id="rId12" Type="http://schemas.openxmlformats.org/officeDocument/2006/relationships/image" Target="../media/image61.png"/><Relationship Id="rId17" Type="http://schemas.openxmlformats.org/officeDocument/2006/relationships/image" Target="../media/image43.sv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17.sv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19.svg"/><Relationship Id="rId5" Type="http://schemas.openxmlformats.org/officeDocument/2006/relationships/image" Target="../media/image22.png"/><Relationship Id="rId15" Type="http://schemas.openxmlformats.org/officeDocument/2006/relationships/image" Target="../media/image64.svg"/><Relationship Id="rId23" Type="http://schemas.openxmlformats.org/officeDocument/2006/relationships/image" Target="../media/image66.svg"/><Relationship Id="rId10" Type="http://schemas.openxmlformats.org/officeDocument/2006/relationships/image" Target="../media/image18.png"/><Relationship Id="rId19" Type="http://schemas.openxmlformats.org/officeDocument/2006/relationships/image" Target="../media/image16.png"/><Relationship Id="rId4" Type="http://schemas.openxmlformats.org/officeDocument/2006/relationships/image" Target="../media/image41.svg"/><Relationship Id="rId9" Type="http://schemas.openxmlformats.org/officeDocument/2006/relationships/image" Target="../media/image53.tiff"/><Relationship Id="rId14" Type="http://schemas.openxmlformats.org/officeDocument/2006/relationships/image" Target="../media/image63.png"/><Relationship Id="rId22"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8.sv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71.png"/><Relationship Id="rId3" Type="http://schemas.openxmlformats.org/officeDocument/2006/relationships/hyperlink" Target="https://azure.microsoft.com/en-us/services/cosmos-db/" TargetMode="External"/><Relationship Id="rId7" Type="http://schemas.openxmlformats.org/officeDocument/2006/relationships/image" Target="../media/image6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0.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azure.microsoft.com/en-us/services/storage/?v=16.50" TargetMode="External"/><Relationship Id="rId11" Type="http://schemas.openxmlformats.org/officeDocument/2006/relationships/image" Target="../media/image70.png"/><Relationship Id="rId5" Type="http://schemas.microsoft.com/office/2007/relationships/hdphoto" Target="../media/hdphoto2.wdp"/><Relationship Id="rId15" Type="http://schemas.openxmlformats.org/officeDocument/2006/relationships/image" Target="../media/image72.png"/><Relationship Id="rId10" Type="http://schemas.openxmlformats.org/officeDocument/2006/relationships/hyperlink" Target="https://azure.microsoft.com/en-us/services/stream-analytics/" TargetMode="External"/><Relationship Id="rId4" Type="http://schemas.openxmlformats.org/officeDocument/2006/relationships/image" Target="../media/image67.png"/><Relationship Id="rId9" Type="http://schemas.openxmlformats.org/officeDocument/2006/relationships/image" Target="../media/image69.png"/><Relationship Id="rId14" Type="http://schemas.openxmlformats.org/officeDocument/2006/relationships/hyperlink" Target="https://azure.microsoft.com/en-us/services/active-directory/"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71.png"/><Relationship Id="rId3" Type="http://schemas.openxmlformats.org/officeDocument/2006/relationships/hyperlink" Target="https://azure.microsoft.com/en-us/services/cosmos-db/" TargetMode="External"/><Relationship Id="rId7" Type="http://schemas.openxmlformats.org/officeDocument/2006/relationships/image" Target="../media/image68.png"/><Relationship Id="rId12" Type="http://schemas.openxmlformats.org/officeDocument/2006/relationships/hyperlink" Target="https://azure.microsoft.com/en-us/services/event-grid/" TargetMode="External"/><Relationship Id="rId2" Type="http://schemas.openxmlformats.org/officeDocument/2006/relationships/notesSlide" Target="../notesSlides/notesSlide11.xml"/><Relationship Id="rId16"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hyperlink" Target="https://azure.microsoft.com/en-us/services/storage/?v=16.50" TargetMode="External"/><Relationship Id="rId11" Type="http://schemas.openxmlformats.org/officeDocument/2006/relationships/image" Target="../media/image70.png"/><Relationship Id="rId5" Type="http://schemas.microsoft.com/office/2007/relationships/hdphoto" Target="../media/hdphoto2.wdp"/><Relationship Id="rId15" Type="http://schemas.openxmlformats.org/officeDocument/2006/relationships/image" Target="../media/image72.png"/><Relationship Id="rId10" Type="http://schemas.openxmlformats.org/officeDocument/2006/relationships/hyperlink" Target="https://azure.microsoft.com/en-us/services/stream-analytics/" TargetMode="External"/><Relationship Id="rId4" Type="http://schemas.openxmlformats.org/officeDocument/2006/relationships/image" Target="../media/image67.png"/><Relationship Id="rId9" Type="http://schemas.openxmlformats.org/officeDocument/2006/relationships/image" Target="../media/image69.png"/><Relationship Id="rId14" Type="http://schemas.openxmlformats.org/officeDocument/2006/relationships/hyperlink" Target="https://azure.microsoft.com/en-us/services/active-director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svg"/><Relationship Id="rId7" Type="http://schemas.openxmlformats.org/officeDocument/2006/relationships/image" Target="../media/image88.sv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svg"/><Relationship Id="rId10" Type="http://schemas.openxmlformats.org/officeDocument/2006/relationships/image" Target="../media/image104.tiff"/><Relationship Id="rId4" Type="http://schemas.openxmlformats.org/officeDocument/2006/relationships/image" Target="../media/image98.png"/><Relationship Id="rId9" Type="http://schemas.openxmlformats.org/officeDocument/2006/relationships/image" Target="../media/image10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84.svg"/><Relationship Id="rId9"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23.svg"/></Relationships>
</file>

<file path=ppt/slides/_rels/slide5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126.emf"/><Relationship Id="rId4" Type="http://schemas.openxmlformats.org/officeDocument/2006/relationships/image" Target="../media/image125.emf"/></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microsoft.com/office/2007/relationships/hdphoto" Target="../media/hdphoto4.wdp"/><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129.tif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132.emf"/><Relationship Id="rId4" Type="http://schemas.openxmlformats.org/officeDocument/2006/relationships/image" Target="../media/image131.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image" Target="../media/image136.tiff"/><Relationship Id="rId4" Type="http://schemas.openxmlformats.org/officeDocument/2006/relationships/image" Target="../media/image135.tiff"/></Relationships>
</file>

<file path=ppt/slides/_rels/slide67.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6.xml"/><Relationship Id="rId1" Type="http://schemas.openxmlformats.org/officeDocument/2006/relationships/slideLayout" Target="../slideLayouts/slideLayout29.xml"/><Relationship Id="rId4" Type="http://schemas.openxmlformats.org/officeDocument/2006/relationships/image" Target="../media/image139.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26.xml"/><Relationship Id="rId4" Type="http://schemas.openxmlformats.org/officeDocument/2006/relationships/image" Target="../media/image141.tif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2.xml"/><Relationship Id="rId1" Type="http://schemas.openxmlformats.org/officeDocument/2006/relationships/slideLayout" Target="../slideLayouts/slideLayout30.xml"/><Relationship Id="rId4" Type="http://schemas.openxmlformats.org/officeDocument/2006/relationships/image" Target="../media/image144.sv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30.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7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54.xml"/><Relationship Id="rId1" Type="http://schemas.openxmlformats.org/officeDocument/2006/relationships/slideLayout" Target="../slideLayouts/slideLayout30.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77.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0.png"/><Relationship Id="rId18" Type="http://schemas.openxmlformats.org/officeDocument/2006/relationships/image" Target="../media/image165.svg"/><Relationship Id="rId3" Type="http://schemas.openxmlformats.org/officeDocument/2006/relationships/image" Target="../media/image150.png"/><Relationship Id="rId21" Type="http://schemas.openxmlformats.org/officeDocument/2006/relationships/image" Target="../media/image168.png"/><Relationship Id="rId7" Type="http://schemas.openxmlformats.org/officeDocument/2006/relationships/image" Target="../media/image154.png"/><Relationship Id="rId12" Type="http://schemas.openxmlformats.org/officeDocument/2006/relationships/image" Target="../media/image159.svg"/><Relationship Id="rId17" Type="http://schemas.openxmlformats.org/officeDocument/2006/relationships/image" Target="../media/image164.png"/><Relationship Id="rId2" Type="http://schemas.openxmlformats.org/officeDocument/2006/relationships/notesSlide" Target="../notesSlides/notesSlide57.xml"/><Relationship Id="rId16" Type="http://schemas.openxmlformats.org/officeDocument/2006/relationships/image" Target="../media/image163.svg"/><Relationship Id="rId20" Type="http://schemas.openxmlformats.org/officeDocument/2006/relationships/image" Target="../media/image167.svg"/><Relationship Id="rId1" Type="http://schemas.openxmlformats.org/officeDocument/2006/relationships/slideLayout" Target="../slideLayouts/slideLayout32.xml"/><Relationship Id="rId6" Type="http://schemas.openxmlformats.org/officeDocument/2006/relationships/image" Target="../media/image153.svg"/><Relationship Id="rId11" Type="http://schemas.openxmlformats.org/officeDocument/2006/relationships/image" Target="../media/image158.png"/><Relationship Id="rId24" Type="http://schemas.openxmlformats.org/officeDocument/2006/relationships/image" Target="../media/image171.png"/><Relationship Id="rId5" Type="http://schemas.openxmlformats.org/officeDocument/2006/relationships/image" Target="../media/image152.png"/><Relationship Id="rId15" Type="http://schemas.openxmlformats.org/officeDocument/2006/relationships/image" Target="../media/image162.png"/><Relationship Id="rId23" Type="http://schemas.openxmlformats.org/officeDocument/2006/relationships/image" Target="../media/image170.png"/><Relationship Id="rId10" Type="http://schemas.openxmlformats.org/officeDocument/2006/relationships/image" Target="../media/image157.svg"/><Relationship Id="rId19" Type="http://schemas.openxmlformats.org/officeDocument/2006/relationships/image" Target="../media/image166.png"/><Relationship Id="rId4" Type="http://schemas.openxmlformats.org/officeDocument/2006/relationships/image" Target="../media/image151.svg"/><Relationship Id="rId9" Type="http://schemas.openxmlformats.org/officeDocument/2006/relationships/image" Target="../media/image156.png"/><Relationship Id="rId14" Type="http://schemas.openxmlformats.org/officeDocument/2006/relationships/image" Target="../media/image161.svg"/><Relationship Id="rId22" Type="http://schemas.openxmlformats.org/officeDocument/2006/relationships/image" Target="../media/image169.png"/></Relationships>
</file>

<file path=ppt/slides/_rels/slide8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173.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177.emf"/><Relationship Id="rId5" Type="http://schemas.openxmlformats.org/officeDocument/2006/relationships/image" Target="../media/image176.emf"/><Relationship Id="rId4" Type="http://schemas.openxmlformats.org/officeDocument/2006/relationships/image" Target="../media/image175.emf"/></Relationships>
</file>

<file path=ppt/slides/_rels/slide8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79.svg"/></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81.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image" Target="../media/image183.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4.xml"/><Relationship Id="rId1" Type="http://schemas.openxmlformats.org/officeDocument/2006/relationships/slideLayout" Target="../slideLayouts/slideLayout29.xml"/><Relationship Id="rId4" Type="http://schemas.openxmlformats.org/officeDocument/2006/relationships/image" Target="../media/image18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5.xml"/><Relationship Id="rId1" Type="http://schemas.openxmlformats.org/officeDocument/2006/relationships/slideLayout" Target="../slideLayouts/slideLayout30.xml"/><Relationship Id="rId4" Type="http://schemas.openxmlformats.org/officeDocument/2006/relationships/image" Target="../media/image187.svg"/></Relationships>
</file>

<file path=ppt/slides/_rels/slide9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30.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slides/_rels/slide93.xml.rels><?xml version="1.0" encoding="UTF-8" standalone="yes"?>
<Relationships xmlns="http://schemas.openxmlformats.org/package/2006/relationships"><Relationship Id="rId8" Type="http://schemas.openxmlformats.org/officeDocument/2006/relationships/image" Target="../media/image191.sv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30.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0.xml"/><Relationship Id="rId1" Type="http://schemas.openxmlformats.org/officeDocument/2006/relationships/slideLayout" Target="../slideLayouts/slideLayout26.xml"/><Relationship Id="rId4" Type="http://schemas.openxmlformats.org/officeDocument/2006/relationships/image" Target="../media/image194.tif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9A671BA-6ED8-ED4A-BF7C-089CE26921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2751" y="2983654"/>
            <a:ext cx="545121" cy="545121"/>
          </a:xfrm>
          <a:prstGeom prst="rect">
            <a:avLst/>
          </a:prstGeom>
        </p:spPr>
      </p:pic>
      <p:pic>
        <p:nvPicPr>
          <p:cNvPr id="9" name="Graphic 8">
            <a:extLst>
              <a:ext uri="{FF2B5EF4-FFF2-40B4-BE49-F238E27FC236}">
                <a16:creationId xmlns:a16="http://schemas.microsoft.com/office/drawing/2014/main" id="{87D03B09-B3F1-3143-BD1D-A27E48CCA1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9963" y="3856447"/>
            <a:ext cx="454268" cy="545122"/>
          </a:xfrm>
          <a:prstGeom prst="rect">
            <a:avLst/>
          </a:prstGeom>
        </p:spPr>
      </p:pic>
      <p:pic>
        <p:nvPicPr>
          <p:cNvPr id="11" name="Graphic 10">
            <a:extLst>
              <a:ext uri="{FF2B5EF4-FFF2-40B4-BE49-F238E27FC236}">
                <a16:creationId xmlns:a16="http://schemas.microsoft.com/office/drawing/2014/main" id="{8E092A79-8091-9F4E-996C-64D3349738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0284" y="4016957"/>
            <a:ext cx="545121" cy="545121"/>
          </a:xfrm>
          <a:prstGeom prst="rect">
            <a:avLst/>
          </a:prstGeom>
        </p:spPr>
      </p:pic>
      <p:pic>
        <p:nvPicPr>
          <p:cNvPr id="13" name="Graphic 12">
            <a:extLst>
              <a:ext uri="{FF2B5EF4-FFF2-40B4-BE49-F238E27FC236}">
                <a16:creationId xmlns:a16="http://schemas.microsoft.com/office/drawing/2014/main" id="{A9D6C4E0-D267-8641-B287-1DCA3A4E2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69208" y="3565756"/>
            <a:ext cx="590548" cy="590548"/>
          </a:xfrm>
          <a:prstGeom prst="rect">
            <a:avLst/>
          </a:prstGeom>
        </p:spPr>
      </p:pic>
      <p:pic>
        <p:nvPicPr>
          <p:cNvPr id="15" name="Graphic 14">
            <a:extLst>
              <a:ext uri="{FF2B5EF4-FFF2-40B4-BE49-F238E27FC236}">
                <a16:creationId xmlns:a16="http://schemas.microsoft.com/office/drawing/2014/main" id="{67E920C3-E203-9340-8300-3C809E931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99449" y="2855259"/>
            <a:ext cx="590548" cy="590548"/>
          </a:xfrm>
          <a:prstGeom prst="rect">
            <a:avLst/>
          </a:prstGeom>
        </p:spPr>
      </p:pic>
      <p:pic>
        <p:nvPicPr>
          <p:cNvPr id="17" name="Graphic 16">
            <a:extLst>
              <a:ext uri="{FF2B5EF4-FFF2-40B4-BE49-F238E27FC236}">
                <a16:creationId xmlns:a16="http://schemas.microsoft.com/office/drawing/2014/main" id="{5C127D05-7F25-F247-B66C-06311E744C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8213" y="5284974"/>
            <a:ext cx="590548" cy="590548"/>
          </a:xfrm>
          <a:prstGeom prst="rect">
            <a:avLst/>
          </a:prstGeom>
        </p:spPr>
      </p:pic>
      <p:pic>
        <p:nvPicPr>
          <p:cNvPr id="19" name="Graphic 18">
            <a:extLst>
              <a:ext uri="{FF2B5EF4-FFF2-40B4-BE49-F238E27FC236}">
                <a16:creationId xmlns:a16="http://schemas.microsoft.com/office/drawing/2014/main" id="{88360902-1137-B749-A41C-76A74629B5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8384" y="1726940"/>
            <a:ext cx="590548" cy="590548"/>
          </a:xfrm>
          <a:prstGeom prst="rect">
            <a:avLst/>
          </a:prstGeom>
        </p:spPr>
      </p:pic>
      <p:pic>
        <p:nvPicPr>
          <p:cNvPr id="21" name="Graphic 20">
            <a:extLst>
              <a:ext uri="{FF2B5EF4-FFF2-40B4-BE49-F238E27FC236}">
                <a16:creationId xmlns:a16="http://schemas.microsoft.com/office/drawing/2014/main" id="{2E4189AA-F413-2243-B470-BA2FCFD253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89705" y="4379547"/>
            <a:ext cx="590548" cy="590548"/>
          </a:xfrm>
          <a:prstGeom prst="rect">
            <a:avLst/>
          </a:prstGeom>
        </p:spPr>
      </p:pic>
      <p:pic>
        <p:nvPicPr>
          <p:cNvPr id="23" name="Graphic 22">
            <a:extLst>
              <a:ext uri="{FF2B5EF4-FFF2-40B4-BE49-F238E27FC236}">
                <a16:creationId xmlns:a16="http://schemas.microsoft.com/office/drawing/2014/main" id="{5DC7AD3E-A6A7-024C-9F1B-ABC90D8AE0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27464" y="4158808"/>
            <a:ext cx="590548" cy="590548"/>
          </a:xfrm>
          <a:prstGeom prst="rect">
            <a:avLst/>
          </a:prstGeom>
        </p:spPr>
      </p:pic>
      <p:pic>
        <p:nvPicPr>
          <p:cNvPr id="25" name="Graphic 24">
            <a:extLst>
              <a:ext uri="{FF2B5EF4-FFF2-40B4-BE49-F238E27FC236}">
                <a16:creationId xmlns:a16="http://schemas.microsoft.com/office/drawing/2014/main" id="{1445AE25-71FA-6446-A5B9-EC3EBE9A170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66161" y="1726940"/>
            <a:ext cx="590548" cy="590548"/>
          </a:xfrm>
          <a:prstGeom prst="rect">
            <a:avLst/>
          </a:prstGeom>
        </p:spPr>
      </p:pic>
      <p:pic>
        <p:nvPicPr>
          <p:cNvPr id="27" name="Graphic 26">
            <a:extLst>
              <a:ext uri="{FF2B5EF4-FFF2-40B4-BE49-F238E27FC236}">
                <a16:creationId xmlns:a16="http://schemas.microsoft.com/office/drawing/2014/main" id="{FD7430E8-CF9E-664B-8445-31321449B5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79109" y="2264711"/>
            <a:ext cx="590548" cy="590548"/>
          </a:xfrm>
          <a:prstGeom prst="rect">
            <a:avLst/>
          </a:prstGeom>
        </p:spPr>
      </p:pic>
      <p:pic>
        <p:nvPicPr>
          <p:cNvPr id="29" name="Graphic 28">
            <a:extLst>
              <a:ext uri="{FF2B5EF4-FFF2-40B4-BE49-F238E27FC236}">
                <a16:creationId xmlns:a16="http://schemas.microsoft.com/office/drawing/2014/main" id="{CFB0E38D-7F95-F94A-980F-3269D0AA63E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60933" y="5217642"/>
            <a:ext cx="590548" cy="590548"/>
          </a:xfrm>
          <a:prstGeom prst="rect">
            <a:avLst/>
          </a:prstGeom>
        </p:spPr>
      </p:pic>
      <p:pic>
        <p:nvPicPr>
          <p:cNvPr id="31" name="Graphic 30">
            <a:extLst>
              <a:ext uri="{FF2B5EF4-FFF2-40B4-BE49-F238E27FC236}">
                <a16:creationId xmlns:a16="http://schemas.microsoft.com/office/drawing/2014/main" id="{32199397-8743-804E-99F9-885DB2182BF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7985" y="1299655"/>
            <a:ext cx="590548" cy="590548"/>
          </a:xfrm>
          <a:prstGeom prst="rect">
            <a:avLst/>
          </a:prstGeom>
        </p:spPr>
      </p:pic>
      <p:pic>
        <p:nvPicPr>
          <p:cNvPr id="33" name="Graphic 32">
            <a:extLst>
              <a:ext uri="{FF2B5EF4-FFF2-40B4-BE49-F238E27FC236}">
                <a16:creationId xmlns:a16="http://schemas.microsoft.com/office/drawing/2014/main" id="{27DA334D-FB03-3B44-90B3-98FAD13830B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55926" y="4989700"/>
            <a:ext cx="590548" cy="590548"/>
          </a:xfrm>
          <a:prstGeom prst="rect">
            <a:avLst/>
          </a:prstGeom>
        </p:spPr>
      </p:pic>
      <p:pic>
        <p:nvPicPr>
          <p:cNvPr id="35" name="Graphic 34">
            <a:extLst>
              <a:ext uri="{FF2B5EF4-FFF2-40B4-BE49-F238E27FC236}">
                <a16:creationId xmlns:a16="http://schemas.microsoft.com/office/drawing/2014/main" id="{56D9B304-E498-CC48-A7B1-346363EB5B7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349141" y="3906456"/>
            <a:ext cx="590548" cy="590548"/>
          </a:xfrm>
          <a:prstGeom prst="rect">
            <a:avLst/>
          </a:prstGeom>
        </p:spPr>
      </p:pic>
      <p:pic>
        <p:nvPicPr>
          <p:cNvPr id="37" name="Graphic 36">
            <a:extLst>
              <a:ext uri="{FF2B5EF4-FFF2-40B4-BE49-F238E27FC236}">
                <a16:creationId xmlns:a16="http://schemas.microsoft.com/office/drawing/2014/main" id="{FE18C26A-D065-984B-AED9-91FB64254FF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346003" y="5245590"/>
            <a:ext cx="590548" cy="590548"/>
          </a:xfrm>
          <a:prstGeom prst="rect">
            <a:avLst/>
          </a:prstGeom>
        </p:spPr>
      </p:pic>
      <p:pic>
        <p:nvPicPr>
          <p:cNvPr id="39" name="Graphic 38">
            <a:extLst>
              <a:ext uri="{FF2B5EF4-FFF2-40B4-BE49-F238E27FC236}">
                <a16:creationId xmlns:a16="http://schemas.microsoft.com/office/drawing/2014/main" id="{1D1BED85-8AD0-BC4D-87A1-C1AC2E4713B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087586" y="1239185"/>
            <a:ext cx="590548" cy="590548"/>
          </a:xfrm>
          <a:prstGeom prst="rect">
            <a:avLst/>
          </a:prstGeom>
        </p:spPr>
      </p:pic>
      <p:pic>
        <p:nvPicPr>
          <p:cNvPr id="41" name="Graphic 40">
            <a:extLst>
              <a:ext uri="{FF2B5EF4-FFF2-40B4-BE49-F238E27FC236}">
                <a16:creationId xmlns:a16="http://schemas.microsoft.com/office/drawing/2014/main" id="{14647D8B-5841-5649-8F1B-456562D9C75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7017" y="3233501"/>
            <a:ext cx="590548" cy="590548"/>
          </a:xfrm>
          <a:prstGeom prst="rect">
            <a:avLst/>
          </a:prstGeom>
        </p:spPr>
      </p:pic>
      <p:pic>
        <p:nvPicPr>
          <p:cNvPr id="43" name="Picture 42" descr="A close up of a logo&#10;&#10;Description automatically generated">
            <a:extLst>
              <a:ext uri="{FF2B5EF4-FFF2-40B4-BE49-F238E27FC236}">
                <a16:creationId xmlns:a16="http://schemas.microsoft.com/office/drawing/2014/main" id="{BD101556-0644-834D-BFDD-D69695F90019}"/>
              </a:ext>
            </a:extLst>
          </p:cNvPr>
          <p:cNvPicPr>
            <a:picLocks noChangeAspect="1"/>
          </p:cNvPicPr>
          <p:nvPr/>
        </p:nvPicPr>
        <p:blipFill>
          <a:blip r:embed="rId38"/>
          <a:stretch>
            <a:fillRect/>
          </a:stretch>
        </p:blipFill>
        <p:spPr>
          <a:xfrm>
            <a:off x="0" y="254000"/>
            <a:ext cx="3251200" cy="3251200"/>
          </a:xfrm>
          <a:prstGeom prst="rect">
            <a:avLst/>
          </a:prstGeom>
        </p:spPr>
      </p:pic>
      <p:pic>
        <p:nvPicPr>
          <p:cNvPr id="45" name="Graphic 44">
            <a:extLst>
              <a:ext uri="{FF2B5EF4-FFF2-40B4-BE49-F238E27FC236}">
                <a16:creationId xmlns:a16="http://schemas.microsoft.com/office/drawing/2014/main" id="{29E1BC3A-5C1E-5C48-AE89-4D1F5A2AB9B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60521" y="159215"/>
            <a:ext cx="952500" cy="952500"/>
          </a:xfrm>
          <a:prstGeom prst="rect">
            <a:avLst/>
          </a:prstGeom>
        </p:spPr>
      </p:pic>
      <p:pic>
        <p:nvPicPr>
          <p:cNvPr id="47" name="Graphic 46">
            <a:extLst>
              <a:ext uri="{FF2B5EF4-FFF2-40B4-BE49-F238E27FC236}">
                <a16:creationId xmlns:a16="http://schemas.microsoft.com/office/drawing/2014/main" id="{A8BAC536-E37F-114A-9135-0D537DD8CA8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13193" y="3565756"/>
            <a:ext cx="590548" cy="590548"/>
          </a:xfrm>
          <a:prstGeom prst="rect">
            <a:avLst/>
          </a:prstGeom>
        </p:spPr>
      </p:pic>
      <p:pic>
        <p:nvPicPr>
          <p:cNvPr id="49" name="Picture 48" descr="A picture containing drawing&#10;&#10;Description automatically generated">
            <a:extLst>
              <a:ext uri="{FF2B5EF4-FFF2-40B4-BE49-F238E27FC236}">
                <a16:creationId xmlns:a16="http://schemas.microsoft.com/office/drawing/2014/main" id="{6F53FEDD-41DD-EB43-A26E-952A04E3ED9F}"/>
              </a:ext>
            </a:extLst>
          </p:cNvPr>
          <p:cNvPicPr>
            <a:picLocks noChangeAspect="1"/>
          </p:cNvPicPr>
          <p:nvPr/>
        </p:nvPicPr>
        <p:blipFill>
          <a:blip r:embed="rId43"/>
          <a:stretch>
            <a:fillRect/>
          </a:stretch>
        </p:blipFill>
        <p:spPr>
          <a:xfrm>
            <a:off x="3947222" y="737918"/>
            <a:ext cx="443449" cy="443449"/>
          </a:xfrm>
          <a:prstGeom prst="rect">
            <a:avLst/>
          </a:prstGeom>
        </p:spPr>
      </p:pic>
      <p:sp>
        <p:nvSpPr>
          <p:cNvPr id="55" name="Hexagon 54">
            <a:extLst>
              <a:ext uri="{FF2B5EF4-FFF2-40B4-BE49-F238E27FC236}">
                <a16:creationId xmlns:a16="http://schemas.microsoft.com/office/drawing/2014/main" id="{897A3FF3-91AE-4646-BB94-7BCB4CD52BD4}"/>
              </a:ext>
            </a:extLst>
          </p:cNvPr>
          <p:cNvSpPr/>
          <p:nvPr/>
        </p:nvSpPr>
        <p:spPr>
          <a:xfrm>
            <a:off x="5565405" y="419450"/>
            <a:ext cx="563128" cy="4854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D05A9E36-07E4-6944-B49B-9F1DE08B0D2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514898" y="1488815"/>
            <a:ext cx="476250" cy="476250"/>
          </a:xfrm>
          <a:prstGeom prst="rect">
            <a:avLst/>
          </a:prstGeom>
        </p:spPr>
      </p:pic>
      <p:pic>
        <p:nvPicPr>
          <p:cNvPr id="56" name="Picture 55">
            <a:extLst>
              <a:ext uri="{FF2B5EF4-FFF2-40B4-BE49-F238E27FC236}">
                <a16:creationId xmlns:a16="http://schemas.microsoft.com/office/drawing/2014/main" id="{5CAC8337-6A8C-974B-BAC1-BD9EFB47597F}"/>
              </a:ext>
            </a:extLst>
          </p:cNvPr>
          <p:cNvPicPr>
            <a:picLocks noChangeAspect="1"/>
          </p:cNvPicPr>
          <p:nvPr/>
        </p:nvPicPr>
        <p:blipFill>
          <a:blip r:embed="rId46"/>
          <a:stretch>
            <a:fillRect/>
          </a:stretch>
        </p:blipFill>
        <p:spPr>
          <a:xfrm>
            <a:off x="2267025" y="3528605"/>
            <a:ext cx="590548" cy="590548"/>
          </a:xfrm>
          <a:prstGeom prst="rect">
            <a:avLst/>
          </a:prstGeom>
        </p:spPr>
      </p:pic>
      <p:pic>
        <p:nvPicPr>
          <p:cNvPr id="59" name="Picture 58">
            <a:extLst>
              <a:ext uri="{FF2B5EF4-FFF2-40B4-BE49-F238E27FC236}">
                <a16:creationId xmlns:a16="http://schemas.microsoft.com/office/drawing/2014/main" id="{9A386810-4B28-0745-9688-F92B3FC3E13A}"/>
              </a:ext>
            </a:extLst>
          </p:cNvPr>
          <p:cNvPicPr>
            <a:picLocks noChangeAspect="1"/>
          </p:cNvPicPr>
          <p:nvPr/>
        </p:nvPicPr>
        <p:blipFill>
          <a:blip r:embed="rId47"/>
          <a:stretch>
            <a:fillRect/>
          </a:stretch>
        </p:blipFill>
        <p:spPr>
          <a:xfrm>
            <a:off x="10095466" y="1588970"/>
            <a:ext cx="866487" cy="866487"/>
          </a:xfrm>
          <a:prstGeom prst="rect">
            <a:avLst/>
          </a:prstGeom>
        </p:spPr>
      </p:pic>
      <p:pic>
        <p:nvPicPr>
          <p:cNvPr id="58" name="Graphic 57">
            <a:extLst>
              <a:ext uri="{FF2B5EF4-FFF2-40B4-BE49-F238E27FC236}">
                <a16:creationId xmlns:a16="http://schemas.microsoft.com/office/drawing/2014/main" id="{AADFBF04-BD04-9C4B-9E96-7CAA074F97A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266899" y="2551602"/>
            <a:ext cx="411235" cy="411235"/>
          </a:xfrm>
          <a:prstGeom prst="rect">
            <a:avLst/>
          </a:prstGeom>
        </p:spPr>
      </p:pic>
    </p:spTree>
    <p:extLst>
      <p:ext uri="{BB962C8B-B14F-4D97-AF65-F5344CB8AC3E}">
        <p14:creationId xmlns:p14="http://schemas.microsoft.com/office/powerpoint/2010/main" val="4167408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grpSp>
        <p:nvGrpSpPr>
          <p:cNvPr id="6" name="Group 5">
            <a:extLst>
              <a:ext uri="{FF2B5EF4-FFF2-40B4-BE49-F238E27FC236}">
                <a16:creationId xmlns:a16="http://schemas.microsoft.com/office/drawing/2014/main" id="{AAE76A9D-6806-3649-8861-91D28AB0FA32}"/>
              </a:ext>
            </a:extLst>
          </p:cNvPr>
          <p:cNvGrpSpPr/>
          <p:nvPr/>
        </p:nvGrpSpPr>
        <p:grpSpPr>
          <a:xfrm>
            <a:off x="5638800" y="2971800"/>
            <a:ext cx="914400" cy="914400"/>
            <a:chOff x="3598877" y="2810312"/>
            <a:chExt cx="914400" cy="914400"/>
          </a:xfrm>
        </p:grpSpPr>
        <p:sp>
          <p:nvSpPr>
            <p:cNvPr id="3" name="Oval 2">
              <a:extLst>
                <a:ext uri="{FF2B5EF4-FFF2-40B4-BE49-F238E27FC236}">
                  <a16:creationId xmlns:a16="http://schemas.microsoft.com/office/drawing/2014/main" id="{755B0D97-6369-C342-8F00-A2139601376C}"/>
                </a:ext>
              </a:extLst>
            </p:cNvPr>
            <p:cNvSpPr/>
            <p:nvPr/>
          </p:nvSpPr>
          <p:spPr>
            <a:xfrm>
              <a:off x="3598877" y="2810312"/>
              <a:ext cx="914400" cy="914400"/>
            </a:xfrm>
            <a:prstGeom prst="ellipse">
              <a:avLst/>
            </a:prstGeom>
            <a:solidFill>
              <a:srgbClr val="8133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C2D4F88-94ED-3F40-9EB4-7951801D759F}"/>
                </a:ext>
              </a:extLst>
            </p:cNvPr>
            <p:cNvSpPr txBox="1"/>
            <p:nvPr/>
          </p:nvSpPr>
          <p:spPr>
            <a:xfrm>
              <a:off x="3737720" y="2882791"/>
              <a:ext cx="636713" cy="769441"/>
            </a:xfrm>
            <a:prstGeom prst="rect">
              <a:avLst/>
            </a:prstGeom>
            <a:noFill/>
          </p:spPr>
          <p:txBody>
            <a:bodyPr wrap="none" rtlCol="0">
              <a:spAutoFit/>
            </a:bodyPr>
            <a:lstStyle/>
            <a:p>
              <a:r>
                <a:rPr lang="en-US" sz="4400" dirty="0">
                  <a:solidFill>
                    <a:schemeClr val="bg1"/>
                  </a:solidFill>
                  <a:latin typeface="Segoe UI" panose="020B0502040204020203" pitchFamily="34" charset="0"/>
                  <a:cs typeface="Segoe UI" panose="020B0502040204020203" pitchFamily="34" charset="0"/>
                </a:rPr>
                <a:t>&amp;</a:t>
              </a:r>
            </a:p>
          </p:txBody>
        </p:sp>
      </p:grpSp>
    </p:spTree>
    <p:extLst>
      <p:ext uri="{BB962C8B-B14F-4D97-AF65-F5344CB8AC3E}">
        <p14:creationId xmlns:p14="http://schemas.microsoft.com/office/powerpoint/2010/main" val="3457160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D92BB30-C2EF-7146-BF11-FB3B8B028C5D}"/>
              </a:ext>
            </a:extLst>
          </p:cNvPr>
          <p:cNvSpPr/>
          <p:nvPr/>
        </p:nvSpPr>
        <p:spPr>
          <a:xfrm>
            <a:off x="8181" y="3436939"/>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Arrow Connector 2">
            <a:extLst>
              <a:ext uri="{FF2B5EF4-FFF2-40B4-BE49-F238E27FC236}">
                <a16:creationId xmlns:a16="http://schemas.microsoft.com/office/drawing/2014/main" id="{F497D077-3B0A-A841-A3D3-B37B31831628}"/>
              </a:ext>
            </a:extLst>
          </p:cNvPr>
          <p:cNvCxnSpPr>
            <a:cxnSpLocks/>
          </p:cNvCxnSpPr>
          <p:nvPr/>
        </p:nvCxnSpPr>
        <p:spPr>
          <a:xfrm flipH="1" flipV="1">
            <a:off x="2011995" y="2739970"/>
            <a:ext cx="11024" cy="1257121"/>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14ED1F12-85DD-BD48-AD1C-F4392DD70465}"/>
              </a:ext>
            </a:extLst>
          </p:cNvPr>
          <p:cNvSpPr/>
          <p:nvPr/>
        </p:nvSpPr>
        <p:spPr>
          <a:xfrm>
            <a:off x="4213102" y="1"/>
            <a:ext cx="7978898" cy="3445332"/>
          </a:xfrm>
          <a:prstGeom prst="rect">
            <a:avLst/>
          </a:prstGeom>
          <a:solidFill>
            <a:srgbClr val="2BA6AF">
              <a:alpha val="51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2760BC98-FB25-504D-8752-F72FE8CF2723}"/>
              </a:ext>
            </a:extLst>
          </p:cNvPr>
          <p:cNvGrpSpPr/>
          <p:nvPr/>
        </p:nvGrpSpPr>
        <p:grpSpPr>
          <a:xfrm>
            <a:off x="274535" y="1914767"/>
            <a:ext cx="3578379" cy="915691"/>
            <a:chOff x="206677" y="657502"/>
            <a:chExt cx="3578379" cy="915691"/>
          </a:xfrm>
        </p:grpSpPr>
        <p:sp>
          <p:nvSpPr>
            <p:cNvPr id="56" name="Rectangle 55">
              <a:extLst>
                <a:ext uri="{FF2B5EF4-FFF2-40B4-BE49-F238E27FC236}">
                  <a16:creationId xmlns:a16="http://schemas.microsoft.com/office/drawing/2014/main" id="{35D281A7-E20E-4249-9996-4A95C4907A20}"/>
                </a:ext>
              </a:extLst>
            </p:cNvPr>
            <p:cNvSpPr/>
            <p:nvPr/>
          </p:nvSpPr>
          <p:spPr>
            <a:xfrm>
              <a:off x="435688" y="657502"/>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52D6B72-A04F-8B49-82C9-2B2F7DEC27A5}"/>
                </a:ext>
              </a:extLst>
            </p:cNvPr>
            <p:cNvSpPr/>
            <p:nvPr/>
          </p:nvSpPr>
          <p:spPr>
            <a:xfrm>
              <a:off x="206677" y="1096742"/>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6B8E090-83D3-F249-9143-1AAAD3A04314}"/>
                </a:ext>
              </a:extLst>
            </p:cNvPr>
            <p:cNvSpPr txBox="1"/>
            <p:nvPr/>
          </p:nvSpPr>
          <p:spPr>
            <a:xfrm>
              <a:off x="663715" y="729625"/>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Http Triggered</a:t>
              </a:r>
            </a:p>
            <a:p>
              <a:r>
                <a:rPr lang="en-US" dirty="0">
                  <a:latin typeface="Cascadia Code" pitchFamily="49" charset="77"/>
                  <a:cs typeface="Arimo for Powerline" panose="020B0604020202020204" pitchFamily="34" charset="0"/>
                </a:rPr>
                <a:t>Azure Function</a:t>
              </a:r>
            </a:p>
          </p:txBody>
        </p:sp>
        <p:sp>
          <p:nvSpPr>
            <p:cNvPr id="59" name="Rectangle 58">
              <a:extLst>
                <a:ext uri="{FF2B5EF4-FFF2-40B4-BE49-F238E27FC236}">
                  <a16:creationId xmlns:a16="http://schemas.microsoft.com/office/drawing/2014/main" id="{E917C230-3D37-7F4D-B637-81C899E0FE23}"/>
                </a:ext>
              </a:extLst>
            </p:cNvPr>
            <p:cNvSpPr/>
            <p:nvPr/>
          </p:nvSpPr>
          <p:spPr>
            <a:xfrm>
              <a:off x="2765126" y="684230"/>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a:extLst>
                <a:ext uri="{FF2B5EF4-FFF2-40B4-BE49-F238E27FC236}">
                  <a16:creationId xmlns:a16="http://schemas.microsoft.com/office/drawing/2014/main" id="{F122B7A6-D9CD-0A4D-A2D4-95AF4BE8D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1000" y="718708"/>
              <a:ext cx="638465" cy="638465"/>
            </a:xfrm>
            <a:prstGeom prst="rect">
              <a:avLst/>
            </a:prstGeom>
          </p:spPr>
        </p:pic>
        <p:pic>
          <p:nvPicPr>
            <p:cNvPr id="61" name="Picture 60">
              <a:extLst>
                <a:ext uri="{FF2B5EF4-FFF2-40B4-BE49-F238E27FC236}">
                  <a16:creationId xmlns:a16="http://schemas.microsoft.com/office/drawing/2014/main" id="{500CB48B-7210-6544-A0B4-08E678FB7130}"/>
                </a:ext>
              </a:extLst>
            </p:cNvPr>
            <p:cNvPicPr>
              <a:picLocks noChangeAspect="1"/>
            </p:cNvPicPr>
            <p:nvPr/>
          </p:nvPicPr>
          <p:blipFill>
            <a:blip r:embed="rId5"/>
            <a:stretch>
              <a:fillRect/>
            </a:stretch>
          </p:blipFill>
          <p:spPr>
            <a:xfrm>
              <a:off x="3249804" y="1037941"/>
              <a:ext cx="535252" cy="535252"/>
            </a:xfrm>
            <a:prstGeom prst="rect">
              <a:avLst/>
            </a:prstGeom>
          </p:spPr>
        </p:pic>
        <p:pic>
          <p:nvPicPr>
            <p:cNvPr id="62" name="Graphic 61">
              <a:extLst>
                <a:ext uri="{FF2B5EF4-FFF2-40B4-BE49-F238E27FC236}">
                  <a16:creationId xmlns:a16="http://schemas.microsoft.com/office/drawing/2014/main" id="{782949EA-E6D8-CA40-8BAD-8CA876CDAC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6603" y="1168874"/>
              <a:ext cx="376597" cy="376597"/>
            </a:xfrm>
            <a:prstGeom prst="rect">
              <a:avLst/>
            </a:prstGeom>
          </p:spPr>
        </p:pic>
      </p:grpSp>
      <p:grpSp>
        <p:nvGrpSpPr>
          <p:cNvPr id="63" name="Group 62">
            <a:extLst>
              <a:ext uri="{FF2B5EF4-FFF2-40B4-BE49-F238E27FC236}">
                <a16:creationId xmlns:a16="http://schemas.microsoft.com/office/drawing/2014/main" id="{BB70C651-410E-DE40-9987-A3BCB182934E}"/>
              </a:ext>
            </a:extLst>
          </p:cNvPr>
          <p:cNvGrpSpPr/>
          <p:nvPr/>
        </p:nvGrpSpPr>
        <p:grpSpPr>
          <a:xfrm>
            <a:off x="255520" y="362157"/>
            <a:ext cx="3578379" cy="915691"/>
            <a:chOff x="256603" y="2374751"/>
            <a:chExt cx="3578379" cy="915691"/>
          </a:xfrm>
        </p:grpSpPr>
        <p:sp>
          <p:nvSpPr>
            <p:cNvPr id="64" name="Rectangle 63">
              <a:extLst>
                <a:ext uri="{FF2B5EF4-FFF2-40B4-BE49-F238E27FC236}">
                  <a16:creationId xmlns:a16="http://schemas.microsoft.com/office/drawing/2014/main" id="{30C3119E-63AB-C749-8F03-432D72AF273E}"/>
                </a:ext>
              </a:extLst>
            </p:cNvPr>
            <p:cNvSpPr/>
            <p:nvPr/>
          </p:nvSpPr>
          <p:spPr>
            <a:xfrm>
              <a:off x="485614" y="2374751"/>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21D2251-3AEB-9C46-9978-642D678038F1}"/>
                </a:ext>
              </a:extLst>
            </p:cNvPr>
            <p:cNvSpPr/>
            <p:nvPr/>
          </p:nvSpPr>
          <p:spPr>
            <a:xfrm>
              <a:off x="256603" y="2813991"/>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9BD156B-0123-AC41-A24E-E7568118AE6D}"/>
                </a:ext>
              </a:extLst>
            </p:cNvPr>
            <p:cNvSpPr txBox="1"/>
            <p:nvPr/>
          </p:nvSpPr>
          <p:spPr>
            <a:xfrm>
              <a:off x="713641" y="2446874"/>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Start Durable Orchestration</a:t>
              </a:r>
            </a:p>
          </p:txBody>
        </p:sp>
        <p:sp>
          <p:nvSpPr>
            <p:cNvPr id="67" name="Rectangle 66">
              <a:extLst>
                <a:ext uri="{FF2B5EF4-FFF2-40B4-BE49-F238E27FC236}">
                  <a16:creationId xmlns:a16="http://schemas.microsoft.com/office/drawing/2014/main" id="{164B8455-1698-A84E-AA8E-3EBBC3E0C47A}"/>
                </a:ext>
              </a:extLst>
            </p:cNvPr>
            <p:cNvSpPr/>
            <p:nvPr/>
          </p:nvSpPr>
          <p:spPr>
            <a:xfrm>
              <a:off x="2815052" y="2401479"/>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a:extLst>
                <a:ext uri="{FF2B5EF4-FFF2-40B4-BE49-F238E27FC236}">
                  <a16:creationId xmlns:a16="http://schemas.microsoft.com/office/drawing/2014/main" id="{38C94FBE-8285-2C40-BD64-0333A3143B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529" y="2886123"/>
              <a:ext cx="376597" cy="376597"/>
            </a:xfrm>
            <a:prstGeom prst="rect">
              <a:avLst/>
            </a:prstGeom>
          </p:spPr>
        </p:pic>
        <p:pic>
          <p:nvPicPr>
            <p:cNvPr id="69" name="Graphic 68">
              <a:extLst>
                <a:ext uri="{FF2B5EF4-FFF2-40B4-BE49-F238E27FC236}">
                  <a16:creationId xmlns:a16="http://schemas.microsoft.com/office/drawing/2014/main" id="{D8600AC2-197F-3246-8A06-D2D82F7DAC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7158" y="2434630"/>
              <a:ext cx="658182" cy="658182"/>
            </a:xfrm>
            <a:prstGeom prst="rect">
              <a:avLst/>
            </a:prstGeom>
          </p:spPr>
        </p:pic>
        <p:pic>
          <p:nvPicPr>
            <p:cNvPr id="70" name="Picture 69">
              <a:extLst>
                <a:ext uri="{FF2B5EF4-FFF2-40B4-BE49-F238E27FC236}">
                  <a16:creationId xmlns:a16="http://schemas.microsoft.com/office/drawing/2014/main" id="{A3266B26-C228-8340-81DE-BAE12EE2FAEC}"/>
                </a:ext>
              </a:extLst>
            </p:cNvPr>
            <p:cNvPicPr>
              <a:picLocks noChangeAspect="1"/>
            </p:cNvPicPr>
            <p:nvPr/>
          </p:nvPicPr>
          <p:blipFill>
            <a:blip r:embed="rId5"/>
            <a:stretch>
              <a:fillRect/>
            </a:stretch>
          </p:blipFill>
          <p:spPr>
            <a:xfrm>
              <a:off x="3299730" y="2755190"/>
              <a:ext cx="535252" cy="535252"/>
            </a:xfrm>
            <a:prstGeom prst="rect">
              <a:avLst/>
            </a:prstGeom>
          </p:spPr>
        </p:pic>
      </p:grpSp>
      <p:grpSp>
        <p:nvGrpSpPr>
          <p:cNvPr id="174" name="Group 173">
            <a:extLst>
              <a:ext uri="{FF2B5EF4-FFF2-40B4-BE49-F238E27FC236}">
                <a16:creationId xmlns:a16="http://schemas.microsoft.com/office/drawing/2014/main" id="{430F4B5C-57BD-8B44-B00C-5ED9E60D3BD8}"/>
              </a:ext>
            </a:extLst>
          </p:cNvPr>
          <p:cNvGrpSpPr/>
          <p:nvPr/>
        </p:nvGrpSpPr>
        <p:grpSpPr>
          <a:xfrm>
            <a:off x="4372680" y="351060"/>
            <a:ext cx="1970305" cy="761351"/>
            <a:chOff x="6145501" y="2909766"/>
            <a:chExt cx="1970305" cy="761351"/>
          </a:xfrm>
        </p:grpSpPr>
        <p:grpSp>
          <p:nvGrpSpPr>
            <p:cNvPr id="175" name="Group 174">
              <a:extLst>
                <a:ext uri="{FF2B5EF4-FFF2-40B4-BE49-F238E27FC236}">
                  <a16:creationId xmlns:a16="http://schemas.microsoft.com/office/drawing/2014/main" id="{3AA6ED91-C316-7C4F-B6D0-6778EC117A2A}"/>
                </a:ext>
              </a:extLst>
            </p:cNvPr>
            <p:cNvGrpSpPr/>
            <p:nvPr/>
          </p:nvGrpSpPr>
          <p:grpSpPr>
            <a:xfrm>
              <a:off x="6145501" y="2909766"/>
              <a:ext cx="1970305" cy="761351"/>
              <a:chOff x="4620231" y="1336202"/>
              <a:chExt cx="1970305" cy="761351"/>
            </a:xfrm>
          </p:grpSpPr>
          <p:sp>
            <p:nvSpPr>
              <p:cNvPr id="177" name="Rectangle 176">
                <a:extLst>
                  <a:ext uri="{FF2B5EF4-FFF2-40B4-BE49-F238E27FC236}">
                    <a16:creationId xmlns:a16="http://schemas.microsoft.com/office/drawing/2014/main" id="{3C3EBDA1-FF28-9643-9CC1-67CD64C8C77D}"/>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9D415983-CE6F-7447-AF8C-D110F8A22B76}"/>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50BD530D-16A9-794C-8AD3-714765BD0249}"/>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Update</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UI</a:t>
                </a:r>
              </a:p>
            </p:txBody>
          </p:sp>
          <p:sp>
            <p:nvSpPr>
              <p:cNvPr id="180" name="Rectangle 179">
                <a:extLst>
                  <a:ext uri="{FF2B5EF4-FFF2-40B4-BE49-F238E27FC236}">
                    <a16:creationId xmlns:a16="http://schemas.microsoft.com/office/drawing/2014/main" id="{9EE644DB-F61F-B84F-A014-D8240230A379}"/>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Graphic 180">
                <a:extLst>
                  <a:ext uri="{FF2B5EF4-FFF2-40B4-BE49-F238E27FC236}">
                    <a16:creationId xmlns:a16="http://schemas.microsoft.com/office/drawing/2014/main" id="{077C5500-B950-514B-94FB-7EEA562A6B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1742" y="1761382"/>
                <a:ext cx="313121" cy="313121"/>
              </a:xfrm>
              <a:prstGeom prst="rect">
                <a:avLst/>
              </a:prstGeom>
            </p:spPr>
          </p:pic>
          <p:pic>
            <p:nvPicPr>
              <p:cNvPr id="182" name="Picture 181">
                <a:extLst>
                  <a:ext uri="{FF2B5EF4-FFF2-40B4-BE49-F238E27FC236}">
                    <a16:creationId xmlns:a16="http://schemas.microsoft.com/office/drawing/2014/main" id="{6A3FF140-6B56-9447-9FE2-9FF425473B46}"/>
                  </a:ext>
                </a:extLst>
              </p:cNvPr>
              <p:cNvPicPr>
                <a:picLocks noChangeAspect="1"/>
              </p:cNvPicPr>
              <p:nvPr/>
            </p:nvPicPr>
            <p:blipFill>
              <a:blip r:embed="rId5"/>
              <a:stretch>
                <a:fillRect/>
              </a:stretch>
            </p:blipFill>
            <p:spPr>
              <a:xfrm>
                <a:off x="6145501" y="1652518"/>
                <a:ext cx="445035" cy="445035"/>
              </a:xfrm>
              <a:prstGeom prst="rect">
                <a:avLst/>
              </a:prstGeom>
            </p:spPr>
          </p:pic>
        </p:grpSp>
        <p:pic>
          <p:nvPicPr>
            <p:cNvPr id="176" name="Graphic 175">
              <a:extLst>
                <a:ext uri="{FF2B5EF4-FFF2-40B4-BE49-F238E27FC236}">
                  <a16:creationId xmlns:a16="http://schemas.microsoft.com/office/drawing/2014/main" id="{30713C6C-C315-9C4A-8969-C1755713D7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2491" y="3023184"/>
              <a:ext cx="421703" cy="421703"/>
            </a:xfrm>
            <a:prstGeom prst="rect">
              <a:avLst/>
            </a:prstGeom>
          </p:spPr>
        </p:pic>
      </p:grpSp>
      <p:cxnSp>
        <p:nvCxnSpPr>
          <p:cNvPr id="166" name="Straight Arrow Connector 165">
            <a:extLst>
              <a:ext uri="{FF2B5EF4-FFF2-40B4-BE49-F238E27FC236}">
                <a16:creationId xmlns:a16="http://schemas.microsoft.com/office/drawing/2014/main" id="{3EFCCE7A-1DE2-1440-9BE1-3BC18E1F8D9E}"/>
              </a:ext>
            </a:extLst>
          </p:cNvPr>
          <p:cNvCxnSpPr>
            <a:cxnSpLocks/>
          </p:cNvCxnSpPr>
          <p:nvPr/>
        </p:nvCxnSpPr>
        <p:spPr>
          <a:xfrm flipH="1" flipV="1">
            <a:off x="2009613" y="1165223"/>
            <a:ext cx="6590" cy="751505"/>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3F4D191-ADCB-814F-B1E4-9C86B1BD93F9}"/>
              </a:ext>
            </a:extLst>
          </p:cNvPr>
          <p:cNvCxnSpPr>
            <a:cxnSpLocks/>
          </p:cNvCxnSpPr>
          <p:nvPr/>
        </p:nvCxnSpPr>
        <p:spPr>
          <a:xfrm>
            <a:off x="3583272" y="662403"/>
            <a:ext cx="627221"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F424686-F1AD-1A47-9820-5504DAC2623D}"/>
              </a:ext>
            </a:extLst>
          </p:cNvPr>
          <p:cNvGrpSpPr/>
          <p:nvPr/>
        </p:nvGrpSpPr>
        <p:grpSpPr>
          <a:xfrm>
            <a:off x="294609" y="4011826"/>
            <a:ext cx="3578379" cy="915691"/>
            <a:chOff x="294609" y="4011826"/>
            <a:chExt cx="3578379" cy="915691"/>
          </a:xfrm>
        </p:grpSpPr>
        <p:sp>
          <p:nvSpPr>
            <p:cNvPr id="7" name="Rectangle 6">
              <a:extLst>
                <a:ext uri="{FF2B5EF4-FFF2-40B4-BE49-F238E27FC236}">
                  <a16:creationId xmlns:a16="http://schemas.microsoft.com/office/drawing/2014/main" id="{24249548-84B9-3F40-8556-1AD9F406A431}"/>
                </a:ext>
              </a:extLst>
            </p:cNvPr>
            <p:cNvSpPr/>
            <p:nvPr/>
          </p:nvSpPr>
          <p:spPr>
            <a:xfrm>
              <a:off x="523620" y="4011826"/>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52FCB2-A52B-8F44-ACAC-F8D680664283}"/>
                </a:ext>
              </a:extLst>
            </p:cNvPr>
            <p:cNvSpPr/>
            <p:nvPr/>
          </p:nvSpPr>
          <p:spPr>
            <a:xfrm>
              <a:off x="294609" y="4451066"/>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D91981-A66A-6846-BD72-453B5946765F}"/>
                </a:ext>
              </a:extLst>
            </p:cNvPr>
            <p:cNvSpPr txBox="1"/>
            <p:nvPr/>
          </p:nvSpPr>
          <p:spPr>
            <a:xfrm>
              <a:off x="798782" y="4083949"/>
              <a:ext cx="2053025" cy="646331"/>
            </a:xfrm>
            <a:prstGeom prst="rect">
              <a:avLst/>
            </a:prstGeom>
            <a:noFill/>
          </p:spPr>
          <p:txBody>
            <a:bodyPr wrap="square" rtlCol="0">
              <a:spAutoFit/>
            </a:bodyPr>
            <a:lstStyle/>
            <a:p>
              <a:r>
                <a:rPr lang="en-US" dirty="0" err="1">
                  <a:latin typeface="Cascadia Code" pitchFamily="49" charset="77"/>
                  <a:cs typeface="Arimo for Powerline" panose="020B0604020202020204" pitchFamily="34" charset="0"/>
                </a:rPr>
                <a:t>Blazor</a:t>
              </a:r>
              <a:r>
                <a:rPr lang="en-US" dirty="0">
                  <a:latin typeface="Cascadia Code" pitchFamily="49" charset="77"/>
                  <a:cs typeface="Arimo for Powerline" panose="020B0604020202020204" pitchFamily="34" charset="0"/>
                </a:rPr>
                <a:t> UI Dashboard</a:t>
              </a:r>
            </a:p>
          </p:txBody>
        </p:sp>
        <p:sp>
          <p:nvSpPr>
            <p:cNvPr id="10" name="Rectangle 9">
              <a:extLst>
                <a:ext uri="{FF2B5EF4-FFF2-40B4-BE49-F238E27FC236}">
                  <a16:creationId xmlns:a16="http://schemas.microsoft.com/office/drawing/2014/main" id="{462B59FE-8033-4C45-9A4C-E3DC79CD8C3E}"/>
                </a:ext>
              </a:extLst>
            </p:cNvPr>
            <p:cNvSpPr/>
            <p:nvPr/>
          </p:nvSpPr>
          <p:spPr>
            <a:xfrm>
              <a:off x="2853058" y="4038554"/>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A6FE93-6ABE-6E47-9799-51F939AC92B2}"/>
                </a:ext>
              </a:extLst>
            </p:cNvPr>
            <p:cNvPicPr>
              <a:picLocks noChangeAspect="1"/>
            </p:cNvPicPr>
            <p:nvPr/>
          </p:nvPicPr>
          <p:blipFill>
            <a:blip r:embed="rId5"/>
            <a:stretch>
              <a:fillRect/>
            </a:stretch>
          </p:blipFill>
          <p:spPr>
            <a:xfrm>
              <a:off x="3337736" y="4392265"/>
              <a:ext cx="535252" cy="535252"/>
            </a:xfrm>
            <a:prstGeom prst="rect">
              <a:avLst/>
            </a:prstGeom>
          </p:spPr>
        </p:pic>
        <p:pic>
          <p:nvPicPr>
            <p:cNvPr id="12" name="Picture 11">
              <a:extLst>
                <a:ext uri="{FF2B5EF4-FFF2-40B4-BE49-F238E27FC236}">
                  <a16:creationId xmlns:a16="http://schemas.microsoft.com/office/drawing/2014/main" id="{AAE4E0FF-D7FD-B94A-852A-950BABCC33F6}"/>
                </a:ext>
              </a:extLst>
            </p:cNvPr>
            <p:cNvPicPr>
              <a:picLocks noChangeAspect="1"/>
            </p:cNvPicPr>
            <p:nvPr/>
          </p:nvPicPr>
          <p:blipFill>
            <a:blip r:embed="rId12">
              <a:lum bright="70000" contrast="-70000"/>
            </a:blip>
            <a:stretch>
              <a:fillRect/>
            </a:stretch>
          </p:blipFill>
          <p:spPr>
            <a:xfrm>
              <a:off x="2857585" y="4018408"/>
              <a:ext cx="711872" cy="711872"/>
            </a:xfrm>
            <a:prstGeom prst="rect">
              <a:avLst/>
            </a:prstGeom>
          </p:spPr>
        </p:pic>
        <p:pic>
          <p:nvPicPr>
            <p:cNvPr id="208" name="Graphic 207">
              <a:extLst>
                <a:ext uri="{FF2B5EF4-FFF2-40B4-BE49-F238E27FC236}">
                  <a16:creationId xmlns:a16="http://schemas.microsoft.com/office/drawing/2014/main" id="{5DCBB30C-ADC4-674E-A178-F9E12DD1CC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616" y="4521020"/>
              <a:ext cx="343832" cy="343832"/>
            </a:xfrm>
            <a:prstGeom prst="rect">
              <a:avLst/>
            </a:prstGeom>
          </p:spPr>
        </p:pic>
      </p:grpSp>
      <p:grpSp>
        <p:nvGrpSpPr>
          <p:cNvPr id="225" name="Group 224">
            <a:extLst>
              <a:ext uri="{FF2B5EF4-FFF2-40B4-BE49-F238E27FC236}">
                <a16:creationId xmlns:a16="http://schemas.microsoft.com/office/drawing/2014/main" id="{0026AABC-32FC-E442-907A-C9DDC41C3F8E}"/>
              </a:ext>
            </a:extLst>
          </p:cNvPr>
          <p:cNvGrpSpPr/>
          <p:nvPr/>
        </p:nvGrpSpPr>
        <p:grpSpPr>
          <a:xfrm>
            <a:off x="1781038" y="5354202"/>
            <a:ext cx="3578379" cy="915691"/>
            <a:chOff x="1781038" y="5354202"/>
            <a:chExt cx="3578379" cy="915691"/>
          </a:xfrm>
        </p:grpSpPr>
        <p:sp>
          <p:nvSpPr>
            <p:cNvPr id="226" name="Rectangle 225">
              <a:extLst>
                <a:ext uri="{FF2B5EF4-FFF2-40B4-BE49-F238E27FC236}">
                  <a16:creationId xmlns:a16="http://schemas.microsoft.com/office/drawing/2014/main" id="{14B5CD30-A596-C94E-9386-AD3D2F3DD630}"/>
                </a:ext>
              </a:extLst>
            </p:cNvPr>
            <p:cNvSpPr/>
            <p:nvPr/>
          </p:nvSpPr>
          <p:spPr>
            <a:xfrm>
              <a:off x="2010049" y="5354202"/>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C02E49DB-124B-1048-9774-FA54D8EC62F8}"/>
                </a:ext>
              </a:extLst>
            </p:cNvPr>
            <p:cNvSpPr/>
            <p:nvPr/>
          </p:nvSpPr>
          <p:spPr>
            <a:xfrm>
              <a:off x="1781038" y="5793442"/>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13E933BB-FC28-8F46-9BE4-1A9BF3C80147}"/>
                </a:ext>
              </a:extLst>
            </p:cNvPr>
            <p:cNvSpPr txBox="1"/>
            <p:nvPr/>
          </p:nvSpPr>
          <p:spPr>
            <a:xfrm>
              <a:off x="2285211" y="5426325"/>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Currency Converter API</a:t>
              </a:r>
            </a:p>
          </p:txBody>
        </p:sp>
        <p:sp>
          <p:nvSpPr>
            <p:cNvPr id="229" name="Rectangle 228">
              <a:extLst>
                <a:ext uri="{FF2B5EF4-FFF2-40B4-BE49-F238E27FC236}">
                  <a16:creationId xmlns:a16="http://schemas.microsoft.com/office/drawing/2014/main" id="{37F24171-AAD5-CF44-A7F9-B6EFFE90B6EF}"/>
                </a:ext>
              </a:extLst>
            </p:cNvPr>
            <p:cNvSpPr/>
            <p:nvPr/>
          </p:nvSpPr>
          <p:spPr>
            <a:xfrm>
              <a:off x="4339487" y="5380930"/>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Picture 229" descr="A picture containing drawing&#10;&#10;Description automatically generated">
              <a:extLst>
                <a:ext uri="{FF2B5EF4-FFF2-40B4-BE49-F238E27FC236}">
                  <a16:creationId xmlns:a16="http://schemas.microsoft.com/office/drawing/2014/main" id="{D2AD843B-E49E-CF47-9630-565BFA94F394}"/>
                </a:ext>
              </a:extLst>
            </p:cNvPr>
            <p:cNvPicPr>
              <a:picLocks noChangeAspect="1"/>
            </p:cNvPicPr>
            <p:nvPr/>
          </p:nvPicPr>
          <p:blipFill>
            <a:blip r:embed="rId15"/>
            <a:stretch>
              <a:fillRect/>
            </a:stretch>
          </p:blipFill>
          <p:spPr>
            <a:xfrm>
              <a:off x="4349535" y="5388734"/>
              <a:ext cx="720166" cy="720166"/>
            </a:xfrm>
            <a:prstGeom prst="rect">
              <a:avLst/>
            </a:prstGeom>
            <a:ln w="38100">
              <a:noFill/>
            </a:ln>
          </p:spPr>
        </p:pic>
        <p:pic>
          <p:nvPicPr>
            <p:cNvPr id="231" name="Picture 230">
              <a:extLst>
                <a:ext uri="{FF2B5EF4-FFF2-40B4-BE49-F238E27FC236}">
                  <a16:creationId xmlns:a16="http://schemas.microsoft.com/office/drawing/2014/main" id="{E69AAF98-CC08-B44D-85FE-2532C2F8254F}"/>
                </a:ext>
              </a:extLst>
            </p:cNvPr>
            <p:cNvPicPr>
              <a:picLocks noChangeAspect="1"/>
            </p:cNvPicPr>
            <p:nvPr/>
          </p:nvPicPr>
          <p:blipFill>
            <a:blip r:embed="rId5"/>
            <a:stretch>
              <a:fillRect/>
            </a:stretch>
          </p:blipFill>
          <p:spPr>
            <a:xfrm>
              <a:off x="4824165" y="5734641"/>
              <a:ext cx="535252" cy="535252"/>
            </a:xfrm>
            <a:prstGeom prst="rect">
              <a:avLst/>
            </a:prstGeom>
          </p:spPr>
        </p:pic>
        <p:pic>
          <p:nvPicPr>
            <p:cNvPr id="232" name="Graphic 231">
              <a:extLst>
                <a:ext uri="{FF2B5EF4-FFF2-40B4-BE49-F238E27FC236}">
                  <a16:creationId xmlns:a16="http://schemas.microsoft.com/office/drawing/2014/main" id="{0EF5FF3F-7783-E442-99FA-729095985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43157" y="5867650"/>
              <a:ext cx="343832" cy="343832"/>
            </a:xfrm>
            <a:prstGeom prst="rect">
              <a:avLst/>
            </a:prstGeom>
          </p:spPr>
        </p:pic>
      </p:grpSp>
      <p:cxnSp>
        <p:nvCxnSpPr>
          <p:cNvPr id="233" name="Straight Arrow Connector 232">
            <a:extLst>
              <a:ext uri="{FF2B5EF4-FFF2-40B4-BE49-F238E27FC236}">
                <a16:creationId xmlns:a16="http://schemas.microsoft.com/office/drawing/2014/main" id="{EF6D19F0-50BB-1449-94B8-849B95D1DB98}"/>
              </a:ext>
            </a:extLst>
          </p:cNvPr>
          <p:cNvCxnSpPr>
            <a:cxnSpLocks/>
          </p:cNvCxnSpPr>
          <p:nvPr/>
        </p:nvCxnSpPr>
        <p:spPr>
          <a:xfrm flipV="1">
            <a:off x="2065330" y="4802087"/>
            <a:ext cx="11984" cy="570534"/>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84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5"/>
                                        </p:tgtEl>
                                        <p:attrNameLst>
                                          <p:attrName>style.visibility</p:attrName>
                                        </p:attrNameLst>
                                      </p:cBhvr>
                                      <p:to>
                                        <p:strVal val="visible"/>
                                      </p:to>
                                    </p:set>
                                    <p:animEffect transition="in" filter="fade">
                                      <p:cBhvr>
                                        <p:cTn id="11" dur="500"/>
                                        <p:tgtEl>
                                          <p:spTgt spid="22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33"/>
                                        </p:tgtEl>
                                        <p:attrNameLst>
                                          <p:attrName>style.visibility</p:attrName>
                                        </p:attrNameLst>
                                      </p:cBhvr>
                                      <p:to>
                                        <p:strVal val="visible"/>
                                      </p:to>
                                    </p:set>
                                    <p:animEffect transition="in" filter="wipe(down)">
                                      <p:cBhvr>
                                        <p:cTn id="15" dur="500"/>
                                        <p:tgtEl>
                                          <p:spTgt spid="2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in" filter="wipe(down)">
                                      <p:cBhvr>
                                        <p:cTn id="28" dur="500"/>
                                        <p:tgtEl>
                                          <p:spTgt spid="16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6"/>
                                        </p:tgtEl>
                                        <p:attrNameLst>
                                          <p:attrName>style.visibility</p:attrName>
                                        </p:attrNameLst>
                                      </p:cBhvr>
                                      <p:to>
                                        <p:strVal val="visible"/>
                                      </p:to>
                                    </p:set>
                                    <p:animEffect transition="in" filter="dissolve">
                                      <p:cBhvr>
                                        <p:cTn id="31" dur="500"/>
                                        <p:tgtEl>
                                          <p:spTgt spid="20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wipe(left)">
                                      <p:cBhvr>
                                        <p:cTn id="35" dur="500"/>
                                        <p:tgtEl>
                                          <p:spTgt spid="171"/>
                                        </p:tgtEl>
                                      </p:cBhvr>
                                    </p:animEffect>
                                  </p:childTnLst>
                                </p:cTn>
                              </p:par>
                              <p:par>
                                <p:cTn id="36" presetID="10" presetClass="entr" presetSubtype="0"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500"/>
                                        <p:tgtEl>
                                          <p:spTgt spid="63"/>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74"/>
                                        </p:tgtEl>
                                        <p:attrNameLst>
                                          <p:attrName>style.visibility</p:attrName>
                                        </p:attrNameLst>
                                      </p:cBhvr>
                                      <p:to>
                                        <p:strVal val="visible"/>
                                      </p:to>
                                    </p:set>
                                    <p:animEffect transition="in" filter="fade">
                                      <p:cBhvr>
                                        <p:cTn id="42"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D92BB30-C2EF-7146-BF11-FB3B8B028C5D}"/>
              </a:ext>
            </a:extLst>
          </p:cNvPr>
          <p:cNvSpPr/>
          <p:nvPr/>
        </p:nvSpPr>
        <p:spPr>
          <a:xfrm>
            <a:off x="8181" y="3436939"/>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0832FB71-8B66-7E40-8F1D-72E7BBB2A0DF}"/>
              </a:ext>
            </a:extLst>
          </p:cNvPr>
          <p:cNvGrpSpPr/>
          <p:nvPr/>
        </p:nvGrpSpPr>
        <p:grpSpPr>
          <a:xfrm>
            <a:off x="10554054" y="5454360"/>
            <a:ext cx="1196418" cy="1097548"/>
            <a:chOff x="10554054" y="5454360"/>
            <a:chExt cx="1196418" cy="1097548"/>
          </a:xfrm>
        </p:grpSpPr>
        <p:grpSp>
          <p:nvGrpSpPr>
            <p:cNvPr id="52" name="Group 51">
              <a:extLst>
                <a:ext uri="{FF2B5EF4-FFF2-40B4-BE49-F238E27FC236}">
                  <a16:creationId xmlns:a16="http://schemas.microsoft.com/office/drawing/2014/main" id="{EB7A18E0-056E-8346-AEDE-BC9638C0BF2C}"/>
                </a:ext>
              </a:extLst>
            </p:cNvPr>
            <p:cNvGrpSpPr/>
            <p:nvPr/>
          </p:nvGrpSpPr>
          <p:grpSpPr>
            <a:xfrm>
              <a:off x="10853015" y="5454360"/>
              <a:ext cx="598497" cy="619551"/>
              <a:chOff x="10853015" y="5443443"/>
              <a:chExt cx="598497" cy="619551"/>
            </a:xfrm>
          </p:grpSpPr>
          <p:sp>
            <p:nvSpPr>
              <p:cNvPr id="167" name="Oval 166">
                <a:extLst>
                  <a:ext uri="{FF2B5EF4-FFF2-40B4-BE49-F238E27FC236}">
                    <a16:creationId xmlns:a16="http://schemas.microsoft.com/office/drawing/2014/main" id="{12064F5B-23E3-B24D-9028-BA8A8DF6D152}"/>
                  </a:ext>
                </a:extLst>
              </p:cNvPr>
              <p:cNvSpPr/>
              <p:nvPr/>
            </p:nvSpPr>
            <p:spPr>
              <a:xfrm>
                <a:off x="10853015" y="5443443"/>
                <a:ext cx="598497" cy="6195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Graphic 167">
                <a:extLst>
                  <a:ext uri="{FF2B5EF4-FFF2-40B4-BE49-F238E27FC236}">
                    <a16:creationId xmlns:a16="http://schemas.microsoft.com/office/drawing/2014/main" id="{24F60EC6-0D48-C64D-B6D4-1FC8BD72C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80250" y="5586819"/>
                <a:ext cx="360048" cy="360048"/>
              </a:xfrm>
              <a:prstGeom prst="rect">
                <a:avLst/>
              </a:prstGeom>
            </p:spPr>
          </p:pic>
        </p:grpSp>
        <p:sp>
          <p:nvSpPr>
            <p:cNvPr id="169" name="TextBox 168">
              <a:extLst>
                <a:ext uri="{FF2B5EF4-FFF2-40B4-BE49-F238E27FC236}">
                  <a16:creationId xmlns:a16="http://schemas.microsoft.com/office/drawing/2014/main" id="{32BB604D-514C-E84F-AE12-8FF0790B1605}"/>
                </a:ext>
              </a:extLst>
            </p:cNvPr>
            <p:cNvSpPr txBox="1"/>
            <p:nvPr/>
          </p:nvSpPr>
          <p:spPr>
            <a:xfrm>
              <a:off x="10554054" y="6090243"/>
              <a:ext cx="1196418" cy="461665"/>
            </a:xfrm>
            <a:prstGeom prst="rect">
              <a:avLst/>
            </a:prstGeom>
            <a:noFill/>
          </p:spPr>
          <p:txBody>
            <a:bodyPr wrap="none" rtlCol="0">
              <a:spAutoFit/>
            </a:bodyPr>
            <a:lstStyle/>
            <a:p>
              <a:pPr algn="ctr"/>
              <a:r>
                <a:rPr lang="en-US" sz="1200" dirty="0">
                  <a:latin typeface="Segoe UI" panose="020B0502040204020203" pitchFamily="34" charset="0"/>
                  <a:cs typeface="Segoe UI" panose="020B0502040204020203" pitchFamily="34" charset="0"/>
                </a:rPr>
                <a:t>Azure </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Storage Queue</a:t>
              </a:r>
            </a:p>
          </p:txBody>
        </p:sp>
      </p:grpSp>
      <p:grpSp>
        <p:nvGrpSpPr>
          <p:cNvPr id="72" name="Group 71">
            <a:extLst>
              <a:ext uri="{FF2B5EF4-FFF2-40B4-BE49-F238E27FC236}">
                <a16:creationId xmlns:a16="http://schemas.microsoft.com/office/drawing/2014/main" id="{A81338BB-6C21-7249-8553-EE914ECC5F46}"/>
              </a:ext>
            </a:extLst>
          </p:cNvPr>
          <p:cNvGrpSpPr/>
          <p:nvPr/>
        </p:nvGrpSpPr>
        <p:grpSpPr>
          <a:xfrm>
            <a:off x="5715894" y="5454360"/>
            <a:ext cx="723275" cy="1097548"/>
            <a:chOff x="5715894" y="5454360"/>
            <a:chExt cx="723275" cy="1097548"/>
          </a:xfrm>
        </p:grpSpPr>
        <p:sp>
          <p:nvSpPr>
            <p:cNvPr id="172" name="TextBox 171">
              <a:extLst>
                <a:ext uri="{FF2B5EF4-FFF2-40B4-BE49-F238E27FC236}">
                  <a16:creationId xmlns:a16="http://schemas.microsoft.com/office/drawing/2014/main" id="{A62D0A33-4600-CA45-99DF-793A022A3522}"/>
                </a:ext>
              </a:extLst>
            </p:cNvPr>
            <p:cNvSpPr txBox="1"/>
            <p:nvPr/>
          </p:nvSpPr>
          <p:spPr>
            <a:xfrm>
              <a:off x="5715894" y="6090243"/>
              <a:ext cx="723275" cy="461665"/>
            </a:xfrm>
            <a:prstGeom prst="rect">
              <a:avLst/>
            </a:prstGeom>
            <a:noFill/>
          </p:spPr>
          <p:txBody>
            <a:bodyPr wrap="none" rtlCol="0">
              <a:spAutoFit/>
            </a:bodyPr>
            <a:lstStyle/>
            <a:p>
              <a:pPr algn="ctr"/>
              <a:r>
                <a:rPr lang="en-US" sz="1200" dirty="0">
                  <a:latin typeface="Segoe UI" panose="020B0502040204020203" pitchFamily="34" charset="0"/>
                  <a:cs typeface="Segoe UI" panose="020B0502040204020203" pitchFamily="34" charset="0"/>
                </a:rPr>
                <a:t>Azure</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Cosmos</a:t>
              </a:r>
            </a:p>
          </p:txBody>
        </p:sp>
        <p:grpSp>
          <p:nvGrpSpPr>
            <p:cNvPr id="24" name="Group 23">
              <a:extLst>
                <a:ext uri="{FF2B5EF4-FFF2-40B4-BE49-F238E27FC236}">
                  <a16:creationId xmlns:a16="http://schemas.microsoft.com/office/drawing/2014/main" id="{D7CC196F-72CF-4846-9F57-F8F2945FCB2B}"/>
                </a:ext>
              </a:extLst>
            </p:cNvPr>
            <p:cNvGrpSpPr/>
            <p:nvPr/>
          </p:nvGrpSpPr>
          <p:grpSpPr>
            <a:xfrm>
              <a:off x="5778283" y="5454360"/>
              <a:ext cx="598497" cy="619551"/>
              <a:chOff x="5778283" y="5443443"/>
              <a:chExt cx="598497" cy="619551"/>
            </a:xfrm>
          </p:grpSpPr>
          <p:sp>
            <p:nvSpPr>
              <p:cNvPr id="170" name="Oval 169">
                <a:extLst>
                  <a:ext uri="{FF2B5EF4-FFF2-40B4-BE49-F238E27FC236}">
                    <a16:creationId xmlns:a16="http://schemas.microsoft.com/office/drawing/2014/main" id="{99ADE59F-0997-614D-B036-B72537F6ED4A}"/>
                  </a:ext>
                </a:extLst>
              </p:cNvPr>
              <p:cNvSpPr/>
              <p:nvPr/>
            </p:nvSpPr>
            <p:spPr>
              <a:xfrm>
                <a:off x="5778283" y="5443443"/>
                <a:ext cx="598497" cy="6195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Graphic 172">
                <a:extLst>
                  <a:ext uri="{FF2B5EF4-FFF2-40B4-BE49-F238E27FC236}">
                    <a16:creationId xmlns:a16="http://schemas.microsoft.com/office/drawing/2014/main" id="{491B5ED5-792A-B545-A137-E4B4593AF4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5467" y="5557550"/>
                <a:ext cx="403506" cy="403506"/>
              </a:xfrm>
              <a:prstGeom prst="rect">
                <a:avLst/>
              </a:prstGeom>
            </p:spPr>
          </p:pic>
        </p:grpSp>
      </p:grpSp>
      <p:cxnSp>
        <p:nvCxnSpPr>
          <p:cNvPr id="3" name="Straight Arrow Connector 2">
            <a:extLst>
              <a:ext uri="{FF2B5EF4-FFF2-40B4-BE49-F238E27FC236}">
                <a16:creationId xmlns:a16="http://schemas.microsoft.com/office/drawing/2014/main" id="{F497D077-3B0A-A841-A3D3-B37B31831628}"/>
              </a:ext>
            </a:extLst>
          </p:cNvPr>
          <p:cNvCxnSpPr>
            <a:cxnSpLocks/>
          </p:cNvCxnSpPr>
          <p:nvPr/>
        </p:nvCxnSpPr>
        <p:spPr>
          <a:xfrm flipH="1" flipV="1">
            <a:off x="2011995" y="2739970"/>
            <a:ext cx="11024" cy="1257121"/>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14ED1F12-85DD-BD48-AD1C-F4392DD70465}"/>
              </a:ext>
            </a:extLst>
          </p:cNvPr>
          <p:cNvSpPr/>
          <p:nvPr/>
        </p:nvSpPr>
        <p:spPr>
          <a:xfrm>
            <a:off x="4213102" y="1"/>
            <a:ext cx="7978898" cy="3445332"/>
          </a:xfrm>
          <a:prstGeom prst="rect">
            <a:avLst/>
          </a:prstGeom>
          <a:solidFill>
            <a:srgbClr val="2BA6AF">
              <a:alpha val="51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2760BC98-FB25-504D-8752-F72FE8CF2723}"/>
              </a:ext>
            </a:extLst>
          </p:cNvPr>
          <p:cNvGrpSpPr/>
          <p:nvPr/>
        </p:nvGrpSpPr>
        <p:grpSpPr>
          <a:xfrm>
            <a:off x="274535" y="1914767"/>
            <a:ext cx="3578379" cy="915691"/>
            <a:chOff x="206677" y="657502"/>
            <a:chExt cx="3578379" cy="915691"/>
          </a:xfrm>
        </p:grpSpPr>
        <p:sp>
          <p:nvSpPr>
            <p:cNvPr id="56" name="Rectangle 55">
              <a:extLst>
                <a:ext uri="{FF2B5EF4-FFF2-40B4-BE49-F238E27FC236}">
                  <a16:creationId xmlns:a16="http://schemas.microsoft.com/office/drawing/2014/main" id="{35D281A7-E20E-4249-9996-4A95C4907A20}"/>
                </a:ext>
              </a:extLst>
            </p:cNvPr>
            <p:cNvSpPr/>
            <p:nvPr/>
          </p:nvSpPr>
          <p:spPr>
            <a:xfrm>
              <a:off x="435688" y="657502"/>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52D6B72-A04F-8B49-82C9-2B2F7DEC27A5}"/>
                </a:ext>
              </a:extLst>
            </p:cNvPr>
            <p:cNvSpPr/>
            <p:nvPr/>
          </p:nvSpPr>
          <p:spPr>
            <a:xfrm>
              <a:off x="206677" y="1096742"/>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6B8E090-83D3-F249-9143-1AAAD3A04314}"/>
                </a:ext>
              </a:extLst>
            </p:cNvPr>
            <p:cNvSpPr txBox="1"/>
            <p:nvPr/>
          </p:nvSpPr>
          <p:spPr>
            <a:xfrm>
              <a:off x="663715" y="729625"/>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Http Triggered</a:t>
              </a:r>
            </a:p>
            <a:p>
              <a:r>
                <a:rPr lang="en-US" dirty="0">
                  <a:latin typeface="Cascadia Code" pitchFamily="49" charset="77"/>
                  <a:cs typeface="Arimo for Powerline" panose="020B0604020202020204" pitchFamily="34" charset="0"/>
                </a:rPr>
                <a:t>Azure Function</a:t>
              </a:r>
            </a:p>
          </p:txBody>
        </p:sp>
        <p:sp>
          <p:nvSpPr>
            <p:cNvPr id="59" name="Rectangle 58">
              <a:extLst>
                <a:ext uri="{FF2B5EF4-FFF2-40B4-BE49-F238E27FC236}">
                  <a16:creationId xmlns:a16="http://schemas.microsoft.com/office/drawing/2014/main" id="{E917C230-3D37-7F4D-B637-81C899E0FE23}"/>
                </a:ext>
              </a:extLst>
            </p:cNvPr>
            <p:cNvSpPr/>
            <p:nvPr/>
          </p:nvSpPr>
          <p:spPr>
            <a:xfrm>
              <a:off x="2765126" y="684230"/>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a:extLst>
                <a:ext uri="{FF2B5EF4-FFF2-40B4-BE49-F238E27FC236}">
                  <a16:creationId xmlns:a16="http://schemas.microsoft.com/office/drawing/2014/main" id="{F122B7A6-D9CD-0A4D-A2D4-95AF4BE8DB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1000" y="718708"/>
              <a:ext cx="638465" cy="638465"/>
            </a:xfrm>
            <a:prstGeom prst="rect">
              <a:avLst/>
            </a:prstGeom>
          </p:spPr>
        </p:pic>
        <p:pic>
          <p:nvPicPr>
            <p:cNvPr id="61" name="Picture 60">
              <a:extLst>
                <a:ext uri="{FF2B5EF4-FFF2-40B4-BE49-F238E27FC236}">
                  <a16:creationId xmlns:a16="http://schemas.microsoft.com/office/drawing/2014/main" id="{500CB48B-7210-6544-A0B4-08E678FB7130}"/>
                </a:ext>
              </a:extLst>
            </p:cNvPr>
            <p:cNvPicPr>
              <a:picLocks noChangeAspect="1"/>
            </p:cNvPicPr>
            <p:nvPr/>
          </p:nvPicPr>
          <p:blipFill>
            <a:blip r:embed="rId9"/>
            <a:stretch>
              <a:fillRect/>
            </a:stretch>
          </p:blipFill>
          <p:spPr>
            <a:xfrm>
              <a:off x="3249804" y="1037941"/>
              <a:ext cx="535252" cy="535252"/>
            </a:xfrm>
            <a:prstGeom prst="rect">
              <a:avLst/>
            </a:prstGeom>
          </p:spPr>
        </p:pic>
        <p:pic>
          <p:nvPicPr>
            <p:cNvPr id="62" name="Graphic 61">
              <a:extLst>
                <a:ext uri="{FF2B5EF4-FFF2-40B4-BE49-F238E27FC236}">
                  <a16:creationId xmlns:a16="http://schemas.microsoft.com/office/drawing/2014/main" id="{782949EA-E6D8-CA40-8BAD-8CA876CDAC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6603" y="1168874"/>
              <a:ext cx="376597" cy="376597"/>
            </a:xfrm>
            <a:prstGeom prst="rect">
              <a:avLst/>
            </a:prstGeom>
          </p:spPr>
        </p:pic>
      </p:grpSp>
      <p:grpSp>
        <p:nvGrpSpPr>
          <p:cNvPr id="63" name="Group 62">
            <a:extLst>
              <a:ext uri="{FF2B5EF4-FFF2-40B4-BE49-F238E27FC236}">
                <a16:creationId xmlns:a16="http://schemas.microsoft.com/office/drawing/2014/main" id="{BB70C651-410E-DE40-9987-A3BCB182934E}"/>
              </a:ext>
            </a:extLst>
          </p:cNvPr>
          <p:cNvGrpSpPr/>
          <p:nvPr/>
        </p:nvGrpSpPr>
        <p:grpSpPr>
          <a:xfrm>
            <a:off x="255520" y="362157"/>
            <a:ext cx="3578379" cy="915691"/>
            <a:chOff x="256603" y="2374751"/>
            <a:chExt cx="3578379" cy="915691"/>
          </a:xfrm>
        </p:grpSpPr>
        <p:sp>
          <p:nvSpPr>
            <p:cNvPr id="64" name="Rectangle 63">
              <a:extLst>
                <a:ext uri="{FF2B5EF4-FFF2-40B4-BE49-F238E27FC236}">
                  <a16:creationId xmlns:a16="http://schemas.microsoft.com/office/drawing/2014/main" id="{30C3119E-63AB-C749-8F03-432D72AF273E}"/>
                </a:ext>
              </a:extLst>
            </p:cNvPr>
            <p:cNvSpPr/>
            <p:nvPr/>
          </p:nvSpPr>
          <p:spPr>
            <a:xfrm>
              <a:off x="485614" y="2374751"/>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21D2251-3AEB-9C46-9978-642D678038F1}"/>
                </a:ext>
              </a:extLst>
            </p:cNvPr>
            <p:cNvSpPr/>
            <p:nvPr/>
          </p:nvSpPr>
          <p:spPr>
            <a:xfrm>
              <a:off x="256603" y="2813991"/>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9BD156B-0123-AC41-A24E-E7568118AE6D}"/>
                </a:ext>
              </a:extLst>
            </p:cNvPr>
            <p:cNvSpPr txBox="1"/>
            <p:nvPr/>
          </p:nvSpPr>
          <p:spPr>
            <a:xfrm>
              <a:off x="713641" y="2446874"/>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Start Durable Orchestration</a:t>
              </a:r>
            </a:p>
          </p:txBody>
        </p:sp>
        <p:sp>
          <p:nvSpPr>
            <p:cNvPr id="67" name="Rectangle 66">
              <a:extLst>
                <a:ext uri="{FF2B5EF4-FFF2-40B4-BE49-F238E27FC236}">
                  <a16:creationId xmlns:a16="http://schemas.microsoft.com/office/drawing/2014/main" id="{164B8455-1698-A84E-AA8E-3EBBC3E0C47A}"/>
                </a:ext>
              </a:extLst>
            </p:cNvPr>
            <p:cNvSpPr/>
            <p:nvPr/>
          </p:nvSpPr>
          <p:spPr>
            <a:xfrm>
              <a:off x="2815052" y="2401479"/>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a:extLst>
                <a:ext uri="{FF2B5EF4-FFF2-40B4-BE49-F238E27FC236}">
                  <a16:creationId xmlns:a16="http://schemas.microsoft.com/office/drawing/2014/main" id="{38C94FBE-8285-2C40-BD64-0333A3143B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6529" y="2886123"/>
              <a:ext cx="376597" cy="376597"/>
            </a:xfrm>
            <a:prstGeom prst="rect">
              <a:avLst/>
            </a:prstGeom>
          </p:spPr>
        </p:pic>
        <p:pic>
          <p:nvPicPr>
            <p:cNvPr id="69" name="Graphic 68">
              <a:extLst>
                <a:ext uri="{FF2B5EF4-FFF2-40B4-BE49-F238E27FC236}">
                  <a16:creationId xmlns:a16="http://schemas.microsoft.com/office/drawing/2014/main" id="{D8600AC2-197F-3246-8A06-D2D82F7DAC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37158" y="2434630"/>
              <a:ext cx="658182" cy="658182"/>
            </a:xfrm>
            <a:prstGeom prst="rect">
              <a:avLst/>
            </a:prstGeom>
          </p:spPr>
        </p:pic>
        <p:pic>
          <p:nvPicPr>
            <p:cNvPr id="70" name="Picture 69">
              <a:extLst>
                <a:ext uri="{FF2B5EF4-FFF2-40B4-BE49-F238E27FC236}">
                  <a16:creationId xmlns:a16="http://schemas.microsoft.com/office/drawing/2014/main" id="{A3266B26-C228-8340-81DE-BAE12EE2FAEC}"/>
                </a:ext>
              </a:extLst>
            </p:cNvPr>
            <p:cNvPicPr>
              <a:picLocks noChangeAspect="1"/>
            </p:cNvPicPr>
            <p:nvPr/>
          </p:nvPicPr>
          <p:blipFill>
            <a:blip r:embed="rId9"/>
            <a:stretch>
              <a:fillRect/>
            </a:stretch>
          </p:blipFill>
          <p:spPr>
            <a:xfrm>
              <a:off x="3299730" y="2755190"/>
              <a:ext cx="535252" cy="535252"/>
            </a:xfrm>
            <a:prstGeom prst="rect">
              <a:avLst/>
            </a:prstGeom>
          </p:spPr>
        </p:pic>
      </p:grpSp>
      <p:grpSp>
        <p:nvGrpSpPr>
          <p:cNvPr id="132" name="Group 131">
            <a:extLst>
              <a:ext uri="{FF2B5EF4-FFF2-40B4-BE49-F238E27FC236}">
                <a16:creationId xmlns:a16="http://schemas.microsoft.com/office/drawing/2014/main" id="{F7A9C860-DFB6-834A-B896-FD6EAC702F38}"/>
              </a:ext>
            </a:extLst>
          </p:cNvPr>
          <p:cNvGrpSpPr/>
          <p:nvPr/>
        </p:nvGrpSpPr>
        <p:grpSpPr>
          <a:xfrm>
            <a:off x="4372680" y="1353450"/>
            <a:ext cx="1970305" cy="761351"/>
            <a:chOff x="4620231" y="1336202"/>
            <a:chExt cx="1970305" cy="761351"/>
          </a:xfrm>
        </p:grpSpPr>
        <p:sp>
          <p:nvSpPr>
            <p:cNvPr id="133" name="Rectangle 132">
              <a:extLst>
                <a:ext uri="{FF2B5EF4-FFF2-40B4-BE49-F238E27FC236}">
                  <a16:creationId xmlns:a16="http://schemas.microsoft.com/office/drawing/2014/main" id="{7B36CAB6-7A68-034F-A559-C2EA3D41494C}"/>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39A1254-44CD-0845-A860-CE6130E2FBC1}"/>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002147DE-7A85-5446-B2FC-80752EE0B79D}"/>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Agency</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check</a:t>
              </a:r>
            </a:p>
          </p:txBody>
        </p:sp>
        <p:sp>
          <p:nvSpPr>
            <p:cNvPr id="136" name="Rectangle 135">
              <a:extLst>
                <a:ext uri="{FF2B5EF4-FFF2-40B4-BE49-F238E27FC236}">
                  <a16:creationId xmlns:a16="http://schemas.microsoft.com/office/drawing/2014/main" id="{81CD0056-6C56-0141-8797-73F7CC817A53}"/>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FB499081-D5DB-0E47-9F1A-EA3D4E0B31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38" name="Graphic 137">
              <a:extLst>
                <a:ext uri="{FF2B5EF4-FFF2-40B4-BE49-F238E27FC236}">
                  <a16:creationId xmlns:a16="http://schemas.microsoft.com/office/drawing/2014/main" id="{B951BB67-BA64-3A4F-8C1F-D4BE03FB1D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5143" y="1437092"/>
              <a:ext cx="524566" cy="524567"/>
            </a:xfrm>
            <a:prstGeom prst="rect">
              <a:avLst/>
            </a:prstGeom>
          </p:spPr>
        </p:pic>
        <p:pic>
          <p:nvPicPr>
            <p:cNvPr id="139" name="Picture 138">
              <a:extLst>
                <a:ext uri="{FF2B5EF4-FFF2-40B4-BE49-F238E27FC236}">
                  <a16:creationId xmlns:a16="http://schemas.microsoft.com/office/drawing/2014/main" id="{182F72A9-6667-A942-AE05-690EE6C309E0}"/>
                </a:ext>
              </a:extLst>
            </p:cNvPr>
            <p:cNvPicPr>
              <a:picLocks noChangeAspect="1"/>
            </p:cNvPicPr>
            <p:nvPr/>
          </p:nvPicPr>
          <p:blipFill>
            <a:blip r:embed="rId9"/>
            <a:stretch>
              <a:fillRect/>
            </a:stretch>
          </p:blipFill>
          <p:spPr>
            <a:xfrm>
              <a:off x="6145501" y="1652518"/>
              <a:ext cx="445035" cy="445035"/>
            </a:xfrm>
            <a:prstGeom prst="rect">
              <a:avLst/>
            </a:prstGeom>
          </p:spPr>
        </p:pic>
      </p:grpSp>
      <p:grpSp>
        <p:nvGrpSpPr>
          <p:cNvPr id="140" name="Group 139">
            <a:extLst>
              <a:ext uri="{FF2B5EF4-FFF2-40B4-BE49-F238E27FC236}">
                <a16:creationId xmlns:a16="http://schemas.microsoft.com/office/drawing/2014/main" id="{323245FC-FFD5-C84B-924E-FD23B24F9AA6}"/>
              </a:ext>
            </a:extLst>
          </p:cNvPr>
          <p:cNvGrpSpPr/>
          <p:nvPr/>
        </p:nvGrpSpPr>
        <p:grpSpPr>
          <a:xfrm>
            <a:off x="6509749" y="1353450"/>
            <a:ext cx="1970305" cy="761351"/>
            <a:chOff x="4620231" y="1336202"/>
            <a:chExt cx="1970305" cy="761351"/>
          </a:xfrm>
        </p:grpSpPr>
        <p:sp>
          <p:nvSpPr>
            <p:cNvPr id="141" name="Rectangle 140">
              <a:extLst>
                <a:ext uri="{FF2B5EF4-FFF2-40B4-BE49-F238E27FC236}">
                  <a16:creationId xmlns:a16="http://schemas.microsoft.com/office/drawing/2014/main" id="{83F3CA5F-800E-EB4D-9164-0E100F68597C}"/>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C1618BB-1DA6-1D48-9ADA-4F541C1882EA}"/>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746CFD0F-1781-DA49-9B72-2F478CDA064F}"/>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Agency</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check</a:t>
              </a:r>
            </a:p>
          </p:txBody>
        </p:sp>
        <p:sp>
          <p:nvSpPr>
            <p:cNvPr id="144" name="Rectangle 143">
              <a:extLst>
                <a:ext uri="{FF2B5EF4-FFF2-40B4-BE49-F238E27FC236}">
                  <a16:creationId xmlns:a16="http://schemas.microsoft.com/office/drawing/2014/main" id="{61C8FB84-7CEF-1B43-9B08-8D8DE5C5EC1C}"/>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86792244-838E-5245-A4DD-797E77C3BC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46" name="Graphic 145">
              <a:extLst>
                <a:ext uri="{FF2B5EF4-FFF2-40B4-BE49-F238E27FC236}">
                  <a16:creationId xmlns:a16="http://schemas.microsoft.com/office/drawing/2014/main" id="{4E951D21-046F-F748-8804-111217E8CE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5143" y="1437092"/>
              <a:ext cx="524566" cy="524567"/>
            </a:xfrm>
            <a:prstGeom prst="rect">
              <a:avLst/>
            </a:prstGeom>
          </p:spPr>
        </p:pic>
        <p:pic>
          <p:nvPicPr>
            <p:cNvPr id="147" name="Picture 146">
              <a:extLst>
                <a:ext uri="{FF2B5EF4-FFF2-40B4-BE49-F238E27FC236}">
                  <a16:creationId xmlns:a16="http://schemas.microsoft.com/office/drawing/2014/main" id="{30BC1627-9063-1943-84E9-F26FE77864D4}"/>
                </a:ext>
              </a:extLst>
            </p:cNvPr>
            <p:cNvPicPr>
              <a:picLocks noChangeAspect="1"/>
            </p:cNvPicPr>
            <p:nvPr/>
          </p:nvPicPr>
          <p:blipFill>
            <a:blip r:embed="rId9"/>
            <a:stretch>
              <a:fillRect/>
            </a:stretch>
          </p:blipFill>
          <p:spPr>
            <a:xfrm>
              <a:off x="6145501" y="1652518"/>
              <a:ext cx="445035" cy="445035"/>
            </a:xfrm>
            <a:prstGeom prst="rect">
              <a:avLst/>
            </a:prstGeom>
          </p:spPr>
        </p:pic>
      </p:grpSp>
      <p:grpSp>
        <p:nvGrpSpPr>
          <p:cNvPr id="148" name="Group 147">
            <a:extLst>
              <a:ext uri="{FF2B5EF4-FFF2-40B4-BE49-F238E27FC236}">
                <a16:creationId xmlns:a16="http://schemas.microsoft.com/office/drawing/2014/main" id="{E5C6AEE2-7CAA-794B-8833-B5432370BCF2}"/>
              </a:ext>
            </a:extLst>
          </p:cNvPr>
          <p:cNvGrpSpPr/>
          <p:nvPr/>
        </p:nvGrpSpPr>
        <p:grpSpPr>
          <a:xfrm>
            <a:off x="8705698" y="1353450"/>
            <a:ext cx="1970305" cy="761351"/>
            <a:chOff x="4620231" y="1336202"/>
            <a:chExt cx="1970305" cy="761351"/>
          </a:xfrm>
        </p:grpSpPr>
        <p:sp>
          <p:nvSpPr>
            <p:cNvPr id="149" name="Rectangle 148">
              <a:extLst>
                <a:ext uri="{FF2B5EF4-FFF2-40B4-BE49-F238E27FC236}">
                  <a16:creationId xmlns:a16="http://schemas.microsoft.com/office/drawing/2014/main" id="{6526B7D8-C2BB-B443-A70D-E3AB6F772985}"/>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A3EF8FE-2127-034C-868C-7909DD104324}"/>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B9EC78E7-9468-5645-996C-16F6014B5915}"/>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Agency</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check</a:t>
              </a:r>
            </a:p>
          </p:txBody>
        </p:sp>
        <p:sp>
          <p:nvSpPr>
            <p:cNvPr id="152" name="Rectangle 151">
              <a:extLst>
                <a:ext uri="{FF2B5EF4-FFF2-40B4-BE49-F238E27FC236}">
                  <a16:creationId xmlns:a16="http://schemas.microsoft.com/office/drawing/2014/main" id="{6E0100E7-285D-A042-B892-B8B05C0DE033}"/>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Graphic 152">
              <a:extLst>
                <a:ext uri="{FF2B5EF4-FFF2-40B4-BE49-F238E27FC236}">
                  <a16:creationId xmlns:a16="http://schemas.microsoft.com/office/drawing/2014/main" id="{E66AC801-23F3-EC4D-A46D-B51B7CFDFB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54" name="Graphic 153">
              <a:extLst>
                <a:ext uri="{FF2B5EF4-FFF2-40B4-BE49-F238E27FC236}">
                  <a16:creationId xmlns:a16="http://schemas.microsoft.com/office/drawing/2014/main" id="{CE632669-0198-DF47-9E63-1CCCF3D81C8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95143" y="1437092"/>
              <a:ext cx="524566" cy="524567"/>
            </a:xfrm>
            <a:prstGeom prst="rect">
              <a:avLst/>
            </a:prstGeom>
          </p:spPr>
        </p:pic>
        <p:pic>
          <p:nvPicPr>
            <p:cNvPr id="155" name="Picture 154">
              <a:extLst>
                <a:ext uri="{FF2B5EF4-FFF2-40B4-BE49-F238E27FC236}">
                  <a16:creationId xmlns:a16="http://schemas.microsoft.com/office/drawing/2014/main" id="{643FA01E-F5FA-9441-9A91-5B8AD2F0DCD4}"/>
                </a:ext>
              </a:extLst>
            </p:cNvPr>
            <p:cNvPicPr>
              <a:picLocks noChangeAspect="1"/>
            </p:cNvPicPr>
            <p:nvPr/>
          </p:nvPicPr>
          <p:blipFill>
            <a:blip r:embed="rId9"/>
            <a:stretch>
              <a:fillRect/>
            </a:stretch>
          </p:blipFill>
          <p:spPr>
            <a:xfrm>
              <a:off x="6145501" y="1652518"/>
              <a:ext cx="445035" cy="445035"/>
            </a:xfrm>
            <a:prstGeom prst="rect">
              <a:avLst/>
            </a:prstGeom>
          </p:spPr>
        </p:pic>
      </p:grpSp>
      <p:grpSp>
        <p:nvGrpSpPr>
          <p:cNvPr id="156" name="Group 155">
            <a:extLst>
              <a:ext uri="{FF2B5EF4-FFF2-40B4-BE49-F238E27FC236}">
                <a16:creationId xmlns:a16="http://schemas.microsoft.com/office/drawing/2014/main" id="{B4093A52-401A-1041-BF1F-F61583EDA13E}"/>
              </a:ext>
            </a:extLst>
          </p:cNvPr>
          <p:cNvGrpSpPr/>
          <p:nvPr/>
        </p:nvGrpSpPr>
        <p:grpSpPr>
          <a:xfrm>
            <a:off x="4372680" y="2365622"/>
            <a:ext cx="1970305" cy="761351"/>
            <a:chOff x="6145501" y="2909766"/>
            <a:chExt cx="1970305" cy="761351"/>
          </a:xfrm>
        </p:grpSpPr>
        <p:grpSp>
          <p:nvGrpSpPr>
            <p:cNvPr id="157" name="Group 156">
              <a:extLst>
                <a:ext uri="{FF2B5EF4-FFF2-40B4-BE49-F238E27FC236}">
                  <a16:creationId xmlns:a16="http://schemas.microsoft.com/office/drawing/2014/main" id="{41C69019-4E35-B143-A9E3-DEC20D8B9570}"/>
                </a:ext>
              </a:extLst>
            </p:cNvPr>
            <p:cNvGrpSpPr/>
            <p:nvPr/>
          </p:nvGrpSpPr>
          <p:grpSpPr>
            <a:xfrm>
              <a:off x="6145501" y="2909766"/>
              <a:ext cx="1970305" cy="761351"/>
              <a:chOff x="4620231" y="1336202"/>
              <a:chExt cx="1970305" cy="761351"/>
            </a:xfrm>
          </p:grpSpPr>
          <p:sp>
            <p:nvSpPr>
              <p:cNvPr id="159" name="Rectangle 158">
                <a:extLst>
                  <a:ext uri="{FF2B5EF4-FFF2-40B4-BE49-F238E27FC236}">
                    <a16:creationId xmlns:a16="http://schemas.microsoft.com/office/drawing/2014/main" id="{97F6B192-1D24-824F-8057-47CD4D8E23AE}"/>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FF2441DF-E1B0-B64E-A8FC-FCCFAF089F62}"/>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id="{68FE9BB0-0F71-5A44-96D3-9D65A99D80B6}"/>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Update</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UI</a:t>
                </a:r>
              </a:p>
            </p:txBody>
          </p:sp>
          <p:sp>
            <p:nvSpPr>
              <p:cNvPr id="162" name="Rectangle 161">
                <a:extLst>
                  <a:ext uri="{FF2B5EF4-FFF2-40B4-BE49-F238E27FC236}">
                    <a16:creationId xmlns:a16="http://schemas.microsoft.com/office/drawing/2014/main" id="{B5C48480-8871-174E-804F-563EBF63BD6C}"/>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Graphic 162">
                <a:extLst>
                  <a:ext uri="{FF2B5EF4-FFF2-40B4-BE49-F238E27FC236}">
                    <a16:creationId xmlns:a16="http://schemas.microsoft.com/office/drawing/2014/main" id="{7BC072AF-6F24-3247-B404-BC44ED4E82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64" name="Picture 163">
                <a:extLst>
                  <a:ext uri="{FF2B5EF4-FFF2-40B4-BE49-F238E27FC236}">
                    <a16:creationId xmlns:a16="http://schemas.microsoft.com/office/drawing/2014/main" id="{5753367E-3838-AC4F-A27F-83BB7E475FDD}"/>
                  </a:ext>
                </a:extLst>
              </p:cNvPr>
              <p:cNvPicPr>
                <a:picLocks noChangeAspect="1"/>
              </p:cNvPicPr>
              <p:nvPr/>
            </p:nvPicPr>
            <p:blipFill>
              <a:blip r:embed="rId9"/>
              <a:stretch>
                <a:fillRect/>
              </a:stretch>
            </p:blipFill>
            <p:spPr>
              <a:xfrm>
                <a:off x="6145501" y="1652518"/>
                <a:ext cx="445035" cy="445035"/>
              </a:xfrm>
              <a:prstGeom prst="rect">
                <a:avLst/>
              </a:prstGeom>
            </p:spPr>
          </p:pic>
        </p:grpSp>
        <p:pic>
          <p:nvPicPr>
            <p:cNvPr id="158" name="Graphic 157">
              <a:extLst>
                <a:ext uri="{FF2B5EF4-FFF2-40B4-BE49-F238E27FC236}">
                  <a16:creationId xmlns:a16="http://schemas.microsoft.com/office/drawing/2014/main" id="{C390DCF0-BF39-9849-BAB1-6FBD7A363C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02491" y="3023184"/>
              <a:ext cx="421703" cy="421703"/>
            </a:xfrm>
            <a:prstGeom prst="rect">
              <a:avLst/>
            </a:prstGeom>
          </p:spPr>
        </p:pic>
      </p:grpSp>
      <p:grpSp>
        <p:nvGrpSpPr>
          <p:cNvPr id="174" name="Group 173">
            <a:extLst>
              <a:ext uri="{FF2B5EF4-FFF2-40B4-BE49-F238E27FC236}">
                <a16:creationId xmlns:a16="http://schemas.microsoft.com/office/drawing/2014/main" id="{430F4B5C-57BD-8B44-B00C-5ED9E60D3BD8}"/>
              </a:ext>
            </a:extLst>
          </p:cNvPr>
          <p:cNvGrpSpPr/>
          <p:nvPr/>
        </p:nvGrpSpPr>
        <p:grpSpPr>
          <a:xfrm>
            <a:off x="4372680" y="351060"/>
            <a:ext cx="1970305" cy="761351"/>
            <a:chOff x="6145501" y="2909766"/>
            <a:chExt cx="1970305" cy="761351"/>
          </a:xfrm>
        </p:grpSpPr>
        <p:grpSp>
          <p:nvGrpSpPr>
            <p:cNvPr id="175" name="Group 174">
              <a:extLst>
                <a:ext uri="{FF2B5EF4-FFF2-40B4-BE49-F238E27FC236}">
                  <a16:creationId xmlns:a16="http://schemas.microsoft.com/office/drawing/2014/main" id="{3AA6ED91-C316-7C4F-B6D0-6778EC117A2A}"/>
                </a:ext>
              </a:extLst>
            </p:cNvPr>
            <p:cNvGrpSpPr/>
            <p:nvPr/>
          </p:nvGrpSpPr>
          <p:grpSpPr>
            <a:xfrm>
              <a:off x="6145501" y="2909766"/>
              <a:ext cx="1970305" cy="761351"/>
              <a:chOff x="4620231" y="1336202"/>
              <a:chExt cx="1970305" cy="761351"/>
            </a:xfrm>
          </p:grpSpPr>
          <p:sp>
            <p:nvSpPr>
              <p:cNvPr id="177" name="Rectangle 176">
                <a:extLst>
                  <a:ext uri="{FF2B5EF4-FFF2-40B4-BE49-F238E27FC236}">
                    <a16:creationId xmlns:a16="http://schemas.microsoft.com/office/drawing/2014/main" id="{3C3EBDA1-FF28-9643-9CC1-67CD64C8C77D}"/>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9D415983-CE6F-7447-AF8C-D110F8A22B76}"/>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50BD530D-16A9-794C-8AD3-714765BD0249}"/>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Update</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UI</a:t>
                </a:r>
              </a:p>
            </p:txBody>
          </p:sp>
          <p:sp>
            <p:nvSpPr>
              <p:cNvPr id="180" name="Rectangle 179">
                <a:extLst>
                  <a:ext uri="{FF2B5EF4-FFF2-40B4-BE49-F238E27FC236}">
                    <a16:creationId xmlns:a16="http://schemas.microsoft.com/office/drawing/2014/main" id="{9EE644DB-F61F-B84F-A014-D8240230A379}"/>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Graphic 180">
                <a:extLst>
                  <a:ext uri="{FF2B5EF4-FFF2-40B4-BE49-F238E27FC236}">
                    <a16:creationId xmlns:a16="http://schemas.microsoft.com/office/drawing/2014/main" id="{077C5500-B950-514B-94FB-7EEA562A6B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82" name="Picture 181">
                <a:extLst>
                  <a:ext uri="{FF2B5EF4-FFF2-40B4-BE49-F238E27FC236}">
                    <a16:creationId xmlns:a16="http://schemas.microsoft.com/office/drawing/2014/main" id="{6A3FF140-6B56-9447-9FE2-9FF425473B46}"/>
                  </a:ext>
                </a:extLst>
              </p:cNvPr>
              <p:cNvPicPr>
                <a:picLocks noChangeAspect="1"/>
              </p:cNvPicPr>
              <p:nvPr/>
            </p:nvPicPr>
            <p:blipFill>
              <a:blip r:embed="rId9"/>
              <a:stretch>
                <a:fillRect/>
              </a:stretch>
            </p:blipFill>
            <p:spPr>
              <a:xfrm>
                <a:off x="6145501" y="1652518"/>
                <a:ext cx="445035" cy="445035"/>
              </a:xfrm>
              <a:prstGeom prst="rect">
                <a:avLst/>
              </a:prstGeom>
            </p:spPr>
          </p:pic>
        </p:grpSp>
        <p:pic>
          <p:nvPicPr>
            <p:cNvPr id="176" name="Graphic 175">
              <a:extLst>
                <a:ext uri="{FF2B5EF4-FFF2-40B4-BE49-F238E27FC236}">
                  <a16:creationId xmlns:a16="http://schemas.microsoft.com/office/drawing/2014/main" id="{30713C6C-C315-9C4A-8969-C1755713D7C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02491" y="3023184"/>
              <a:ext cx="421703" cy="421703"/>
            </a:xfrm>
            <a:prstGeom prst="rect">
              <a:avLst/>
            </a:prstGeom>
          </p:spPr>
        </p:pic>
      </p:grpSp>
      <p:grpSp>
        <p:nvGrpSpPr>
          <p:cNvPr id="183" name="Group 182">
            <a:extLst>
              <a:ext uri="{FF2B5EF4-FFF2-40B4-BE49-F238E27FC236}">
                <a16:creationId xmlns:a16="http://schemas.microsoft.com/office/drawing/2014/main" id="{CCD277E4-4619-414A-BE51-D7C0ACC8174B}"/>
              </a:ext>
            </a:extLst>
          </p:cNvPr>
          <p:cNvGrpSpPr/>
          <p:nvPr/>
        </p:nvGrpSpPr>
        <p:grpSpPr>
          <a:xfrm>
            <a:off x="6509749" y="2365622"/>
            <a:ext cx="1970305" cy="761351"/>
            <a:chOff x="6145501" y="2909766"/>
            <a:chExt cx="1970305" cy="761351"/>
          </a:xfrm>
        </p:grpSpPr>
        <p:grpSp>
          <p:nvGrpSpPr>
            <p:cNvPr id="184" name="Group 183">
              <a:extLst>
                <a:ext uri="{FF2B5EF4-FFF2-40B4-BE49-F238E27FC236}">
                  <a16:creationId xmlns:a16="http://schemas.microsoft.com/office/drawing/2014/main" id="{D7E26FC1-7360-2E42-8DD1-1BEED9753CB1}"/>
                </a:ext>
              </a:extLst>
            </p:cNvPr>
            <p:cNvGrpSpPr/>
            <p:nvPr/>
          </p:nvGrpSpPr>
          <p:grpSpPr>
            <a:xfrm>
              <a:off x="6145501" y="2909766"/>
              <a:ext cx="1970305" cy="761351"/>
              <a:chOff x="4620231" y="1336202"/>
              <a:chExt cx="1970305" cy="761351"/>
            </a:xfrm>
          </p:grpSpPr>
          <p:sp>
            <p:nvSpPr>
              <p:cNvPr id="186" name="Rectangle 185">
                <a:extLst>
                  <a:ext uri="{FF2B5EF4-FFF2-40B4-BE49-F238E27FC236}">
                    <a16:creationId xmlns:a16="http://schemas.microsoft.com/office/drawing/2014/main" id="{D64DA15C-AA95-AC4B-91F1-767A6DD6D7A2}"/>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F12948E9-8266-9B4C-B264-CA6320AC0369}"/>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a:extLst>
                  <a:ext uri="{FF2B5EF4-FFF2-40B4-BE49-F238E27FC236}">
                    <a16:creationId xmlns:a16="http://schemas.microsoft.com/office/drawing/2014/main" id="{CAA313D5-9A72-514D-B4B2-2029BBCAD857}"/>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Update</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UI</a:t>
                </a:r>
              </a:p>
            </p:txBody>
          </p:sp>
          <p:sp>
            <p:nvSpPr>
              <p:cNvPr id="189" name="Rectangle 188">
                <a:extLst>
                  <a:ext uri="{FF2B5EF4-FFF2-40B4-BE49-F238E27FC236}">
                    <a16:creationId xmlns:a16="http://schemas.microsoft.com/office/drawing/2014/main" id="{CDE9278C-3838-E849-AAA1-357BBD7B8768}"/>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Graphic 189">
                <a:extLst>
                  <a:ext uri="{FF2B5EF4-FFF2-40B4-BE49-F238E27FC236}">
                    <a16:creationId xmlns:a16="http://schemas.microsoft.com/office/drawing/2014/main" id="{F8141EF6-ECE9-4F4E-ABB2-C1643E8FB6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191" name="Picture 190">
                <a:extLst>
                  <a:ext uri="{FF2B5EF4-FFF2-40B4-BE49-F238E27FC236}">
                    <a16:creationId xmlns:a16="http://schemas.microsoft.com/office/drawing/2014/main" id="{BB1FCB06-8813-DB48-865C-8340240C24D8}"/>
                  </a:ext>
                </a:extLst>
              </p:cNvPr>
              <p:cNvPicPr>
                <a:picLocks noChangeAspect="1"/>
              </p:cNvPicPr>
              <p:nvPr/>
            </p:nvPicPr>
            <p:blipFill>
              <a:blip r:embed="rId9"/>
              <a:stretch>
                <a:fillRect/>
              </a:stretch>
            </p:blipFill>
            <p:spPr>
              <a:xfrm>
                <a:off x="6145501" y="1652518"/>
                <a:ext cx="445035" cy="445035"/>
              </a:xfrm>
              <a:prstGeom prst="rect">
                <a:avLst/>
              </a:prstGeom>
            </p:spPr>
          </p:pic>
        </p:grpSp>
        <p:pic>
          <p:nvPicPr>
            <p:cNvPr id="185" name="Graphic 184">
              <a:extLst>
                <a:ext uri="{FF2B5EF4-FFF2-40B4-BE49-F238E27FC236}">
                  <a16:creationId xmlns:a16="http://schemas.microsoft.com/office/drawing/2014/main" id="{FB58C39E-BAA3-A246-9A5C-79CE5432CF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02491" y="3023184"/>
              <a:ext cx="421703" cy="421703"/>
            </a:xfrm>
            <a:prstGeom prst="rect">
              <a:avLst/>
            </a:prstGeom>
          </p:spPr>
        </p:pic>
      </p:grpSp>
      <p:grpSp>
        <p:nvGrpSpPr>
          <p:cNvPr id="192" name="Group 191">
            <a:extLst>
              <a:ext uri="{FF2B5EF4-FFF2-40B4-BE49-F238E27FC236}">
                <a16:creationId xmlns:a16="http://schemas.microsoft.com/office/drawing/2014/main" id="{E828DD62-1737-2445-ABC5-3180F412CB90}"/>
              </a:ext>
            </a:extLst>
          </p:cNvPr>
          <p:cNvGrpSpPr/>
          <p:nvPr/>
        </p:nvGrpSpPr>
        <p:grpSpPr>
          <a:xfrm>
            <a:off x="8705698" y="2351059"/>
            <a:ext cx="1970305" cy="761351"/>
            <a:chOff x="6145501" y="2909766"/>
            <a:chExt cx="1970305" cy="761351"/>
          </a:xfrm>
        </p:grpSpPr>
        <p:grpSp>
          <p:nvGrpSpPr>
            <p:cNvPr id="193" name="Group 192">
              <a:extLst>
                <a:ext uri="{FF2B5EF4-FFF2-40B4-BE49-F238E27FC236}">
                  <a16:creationId xmlns:a16="http://schemas.microsoft.com/office/drawing/2014/main" id="{B8565D4A-6228-C240-9918-F6361A2363D2}"/>
                </a:ext>
              </a:extLst>
            </p:cNvPr>
            <p:cNvGrpSpPr/>
            <p:nvPr/>
          </p:nvGrpSpPr>
          <p:grpSpPr>
            <a:xfrm>
              <a:off x="6145501" y="2909766"/>
              <a:ext cx="1970305" cy="761351"/>
              <a:chOff x="4620231" y="1336202"/>
              <a:chExt cx="1970305" cy="761351"/>
            </a:xfrm>
          </p:grpSpPr>
          <p:sp>
            <p:nvSpPr>
              <p:cNvPr id="195" name="Rectangle 194">
                <a:extLst>
                  <a:ext uri="{FF2B5EF4-FFF2-40B4-BE49-F238E27FC236}">
                    <a16:creationId xmlns:a16="http://schemas.microsoft.com/office/drawing/2014/main" id="{B77DD294-D0FF-ED4C-A71E-8A3C035347F2}"/>
                  </a:ext>
                </a:extLst>
              </p:cNvPr>
              <p:cNvSpPr/>
              <p:nvPr/>
            </p:nvSpPr>
            <p:spPr>
              <a:xfrm>
                <a:off x="4810642" y="1336202"/>
                <a:ext cx="1541090" cy="648543"/>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E8BB6A4-3786-894C-84A8-3EF6961DE76A}"/>
                  </a:ext>
                </a:extLst>
              </p:cNvPr>
              <p:cNvSpPr/>
              <p:nvPr/>
            </p:nvSpPr>
            <p:spPr>
              <a:xfrm>
                <a:off x="4620231" y="17014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BB1B0866-E47C-0E4E-AA85-A47FFF4B290A}"/>
                  </a:ext>
                </a:extLst>
              </p:cNvPr>
              <p:cNvSpPr txBox="1"/>
              <p:nvPr/>
            </p:nvSpPr>
            <p:spPr>
              <a:xfrm>
                <a:off x="4826929" y="1362050"/>
                <a:ext cx="1706986"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Update</a:t>
                </a:r>
                <a:br>
                  <a:rPr lang="en-US" sz="1600" dirty="0">
                    <a:latin typeface="Cascadia Code" pitchFamily="49" charset="77"/>
                    <a:cs typeface="Arimo for Powerline" panose="020B0604020202020204" pitchFamily="34" charset="0"/>
                  </a:rPr>
                </a:br>
                <a:r>
                  <a:rPr lang="en-US" sz="1600" dirty="0">
                    <a:latin typeface="Cascadia Code" pitchFamily="49" charset="77"/>
                    <a:cs typeface="Arimo for Powerline" panose="020B0604020202020204" pitchFamily="34" charset="0"/>
                  </a:rPr>
                  <a:t>    UI</a:t>
                </a:r>
              </a:p>
            </p:txBody>
          </p:sp>
          <p:sp>
            <p:nvSpPr>
              <p:cNvPr id="198" name="Rectangle 197">
                <a:extLst>
                  <a:ext uri="{FF2B5EF4-FFF2-40B4-BE49-F238E27FC236}">
                    <a16:creationId xmlns:a16="http://schemas.microsoft.com/office/drawing/2014/main" id="{AFFD8A56-F5E6-AD4A-8FEF-C1E1C7528916}"/>
                  </a:ext>
                </a:extLst>
              </p:cNvPr>
              <p:cNvSpPr/>
              <p:nvPr/>
            </p:nvSpPr>
            <p:spPr>
              <a:xfrm>
                <a:off x="5712573" y="1359286"/>
                <a:ext cx="607136" cy="602373"/>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9" name="Graphic 198">
                <a:extLst>
                  <a:ext uri="{FF2B5EF4-FFF2-40B4-BE49-F238E27FC236}">
                    <a16:creationId xmlns:a16="http://schemas.microsoft.com/office/drawing/2014/main" id="{DA37E900-5D6E-794B-A694-B071E463BF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1742" y="1761382"/>
                <a:ext cx="313121" cy="313121"/>
              </a:xfrm>
              <a:prstGeom prst="rect">
                <a:avLst/>
              </a:prstGeom>
            </p:spPr>
          </p:pic>
          <p:pic>
            <p:nvPicPr>
              <p:cNvPr id="200" name="Picture 199">
                <a:extLst>
                  <a:ext uri="{FF2B5EF4-FFF2-40B4-BE49-F238E27FC236}">
                    <a16:creationId xmlns:a16="http://schemas.microsoft.com/office/drawing/2014/main" id="{F10CB6A8-CA3A-5C41-AE62-6A5B444CED85}"/>
                  </a:ext>
                </a:extLst>
              </p:cNvPr>
              <p:cNvPicPr>
                <a:picLocks noChangeAspect="1"/>
              </p:cNvPicPr>
              <p:nvPr/>
            </p:nvPicPr>
            <p:blipFill>
              <a:blip r:embed="rId9"/>
              <a:stretch>
                <a:fillRect/>
              </a:stretch>
            </p:blipFill>
            <p:spPr>
              <a:xfrm>
                <a:off x="6145501" y="1652518"/>
                <a:ext cx="445035" cy="445035"/>
              </a:xfrm>
              <a:prstGeom prst="rect">
                <a:avLst/>
              </a:prstGeom>
            </p:spPr>
          </p:pic>
        </p:grpSp>
        <p:pic>
          <p:nvPicPr>
            <p:cNvPr id="194" name="Graphic 193">
              <a:extLst>
                <a:ext uri="{FF2B5EF4-FFF2-40B4-BE49-F238E27FC236}">
                  <a16:creationId xmlns:a16="http://schemas.microsoft.com/office/drawing/2014/main" id="{291D274B-9E67-4943-AF2A-F8C60EA5AB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02491" y="3023184"/>
              <a:ext cx="421703" cy="421703"/>
            </a:xfrm>
            <a:prstGeom prst="rect">
              <a:avLst/>
            </a:prstGeom>
          </p:spPr>
        </p:pic>
      </p:grpSp>
      <p:grpSp>
        <p:nvGrpSpPr>
          <p:cNvPr id="211" name="Group 210">
            <a:extLst>
              <a:ext uri="{FF2B5EF4-FFF2-40B4-BE49-F238E27FC236}">
                <a16:creationId xmlns:a16="http://schemas.microsoft.com/office/drawing/2014/main" id="{CF24F748-320C-4C47-B55D-0CDECAA5B654}"/>
              </a:ext>
            </a:extLst>
          </p:cNvPr>
          <p:cNvGrpSpPr/>
          <p:nvPr/>
        </p:nvGrpSpPr>
        <p:grpSpPr>
          <a:xfrm rot="5400000">
            <a:off x="9625201" y="1321693"/>
            <a:ext cx="3152824" cy="753886"/>
            <a:chOff x="6408670" y="4602828"/>
            <a:chExt cx="3152824" cy="753886"/>
          </a:xfrm>
        </p:grpSpPr>
        <p:sp>
          <p:nvSpPr>
            <p:cNvPr id="212" name="Rectangle 211">
              <a:extLst>
                <a:ext uri="{FF2B5EF4-FFF2-40B4-BE49-F238E27FC236}">
                  <a16:creationId xmlns:a16="http://schemas.microsoft.com/office/drawing/2014/main" id="{A4F78D7B-7EDE-574D-B79A-D7CEA2FDAFCB}"/>
                </a:ext>
              </a:extLst>
            </p:cNvPr>
            <p:cNvSpPr/>
            <p:nvPr/>
          </p:nvSpPr>
          <p:spPr>
            <a:xfrm>
              <a:off x="6598784" y="4605794"/>
              <a:ext cx="2718136" cy="643859"/>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530C44F8-E835-494F-9D1D-5F83322A10FB}"/>
                </a:ext>
              </a:extLst>
            </p:cNvPr>
            <p:cNvSpPr/>
            <p:nvPr/>
          </p:nvSpPr>
          <p:spPr>
            <a:xfrm>
              <a:off x="6408670" y="4915808"/>
              <a:ext cx="396145" cy="396145"/>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2F624B37-9F0C-F642-B5B0-387F50E3E7D0}"/>
                </a:ext>
              </a:extLst>
            </p:cNvPr>
            <p:cNvSpPr txBox="1"/>
            <p:nvPr/>
          </p:nvSpPr>
          <p:spPr>
            <a:xfrm>
              <a:off x="6797796" y="4641828"/>
              <a:ext cx="2025740" cy="584775"/>
            </a:xfrm>
            <a:prstGeom prst="rect">
              <a:avLst/>
            </a:prstGeom>
            <a:noFill/>
          </p:spPr>
          <p:txBody>
            <a:bodyPr wrap="square" rtlCol="0">
              <a:spAutoFit/>
            </a:bodyPr>
            <a:lstStyle/>
            <a:p>
              <a:r>
                <a:rPr lang="en-US" sz="1600" dirty="0">
                  <a:latin typeface="Cascadia Code" pitchFamily="49" charset="77"/>
                  <a:cs typeface="Arimo for Powerline" panose="020B0604020202020204" pitchFamily="34" charset="0"/>
                </a:rPr>
                <a:t>Durable Http request to API</a:t>
              </a:r>
            </a:p>
          </p:txBody>
        </p:sp>
        <p:sp>
          <p:nvSpPr>
            <p:cNvPr id="215" name="Rectangle 214">
              <a:extLst>
                <a:ext uri="{FF2B5EF4-FFF2-40B4-BE49-F238E27FC236}">
                  <a16:creationId xmlns:a16="http://schemas.microsoft.com/office/drawing/2014/main" id="{635DEB0D-3A0D-2D42-99BA-378374F92419}"/>
                </a:ext>
              </a:extLst>
            </p:cNvPr>
            <p:cNvSpPr/>
            <p:nvPr/>
          </p:nvSpPr>
          <p:spPr>
            <a:xfrm>
              <a:off x="8665711" y="4640413"/>
              <a:ext cx="651209" cy="583239"/>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Graphic 215">
              <a:extLst>
                <a:ext uri="{FF2B5EF4-FFF2-40B4-BE49-F238E27FC236}">
                  <a16:creationId xmlns:a16="http://schemas.microsoft.com/office/drawing/2014/main" id="{88F57276-16B9-DC42-A818-AC5E96A68F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0181" y="4975782"/>
              <a:ext cx="313121" cy="313121"/>
            </a:xfrm>
            <a:prstGeom prst="rect">
              <a:avLst/>
            </a:prstGeom>
          </p:spPr>
        </p:pic>
        <p:pic>
          <p:nvPicPr>
            <p:cNvPr id="217" name="Graphic 216">
              <a:extLst>
                <a:ext uri="{FF2B5EF4-FFF2-40B4-BE49-F238E27FC236}">
                  <a16:creationId xmlns:a16="http://schemas.microsoft.com/office/drawing/2014/main" id="{9D211418-5148-6E42-80E1-60A4A7DFCD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7768" y="4602828"/>
              <a:ext cx="607094" cy="607094"/>
            </a:xfrm>
            <a:prstGeom prst="rect">
              <a:avLst/>
            </a:prstGeom>
          </p:spPr>
        </p:pic>
        <p:pic>
          <p:nvPicPr>
            <p:cNvPr id="218" name="Picture 217">
              <a:extLst>
                <a:ext uri="{FF2B5EF4-FFF2-40B4-BE49-F238E27FC236}">
                  <a16:creationId xmlns:a16="http://schemas.microsoft.com/office/drawing/2014/main" id="{D5CC9F53-2EFE-2F47-96E5-ACFD1565D0F8}"/>
                </a:ext>
              </a:extLst>
            </p:cNvPr>
            <p:cNvPicPr>
              <a:picLocks noChangeAspect="1"/>
            </p:cNvPicPr>
            <p:nvPr/>
          </p:nvPicPr>
          <p:blipFill>
            <a:blip r:embed="rId9"/>
            <a:stretch>
              <a:fillRect/>
            </a:stretch>
          </p:blipFill>
          <p:spPr>
            <a:xfrm>
              <a:off x="9116459" y="4911679"/>
              <a:ext cx="445035" cy="445035"/>
            </a:xfrm>
            <a:prstGeom prst="rect">
              <a:avLst/>
            </a:prstGeom>
          </p:spPr>
        </p:pic>
      </p:grpSp>
      <p:cxnSp>
        <p:nvCxnSpPr>
          <p:cNvPr id="166" name="Straight Arrow Connector 165">
            <a:extLst>
              <a:ext uri="{FF2B5EF4-FFF2-40B4-BE49-F238E27FC236}">
                <a16:creationId xmlns:a16="http://schemas.microsoft.com/office/drawing/2014/main" id="{3EFCCE7A-1DE2-1440-9BE1-3BC18E1F8D9E}"/>
              </a:ext>
            </a:extLst>
          </p:cNvPr>
          <p:cNvCxnSpPr>
            <a:cxnSpLocks/>
          </p:cNvCxnSpPr>
          <p:nvPr/>
        </p:nvCxnSpPr>
        <p:spPr>
          <a:xfrm flipH="1" flipV="1">
            <a:off x="2009613" y="1165223"/>
            <a:ext cx="6590" cy="751505"/>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3F4D191-ADCB-814F-B1E4-9C86B1BD93F9}"/>
              </a:ext>
            </a:extLst>
          </p:cNvPr>
          <p:cNvCxnSpPr>
            <a:cxnSpLocks/>
          </p:cNvCxnSpPr>
          <p:nvPr/>
        </p:nvCxnSpPr>
        <p:spPr>
          <a:xfrm>
            <a:off x="3583272" y="662403"/>
            <a:ext cx="627221"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7D6D69A-BA0F-CE47-AB43-8437FD44481F}"/>
              </a:ext>
            </a:extLst>
          </p:cNvPr>
          <p:cNvCxnSpPr>
            <a:cxnSpLocks/>
            <a:endCxn id="159" idx="0"/>
          </p:cNvCxnSpPr>
          <p:nvPr/>
        </p:nvCxnSpPr>
        <p:spPr>
          <a:xfrm flipH="1">
            <a:off x="5333636" y="2001993"/>
            <a:ext cx="6200" cy="363629"/>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2D16652-CBA9-C048-AF04-3739E256D21D}"/>
              </a:ext>
            </a:extLst>
          </p:cNvPr>
          <p:cNvCxnSpPr>
            <a:cxnSpLocks/>
          </p:cNvCxnSpPr>
          <p:nvPr/>
        </p:nvCxnSpPr>
        <p:spPr>
          <a:xfrm flipH="1">
            <a:off x="7512860" y="2024655"/>
            <a:ext cx="6200" cy="363629"/>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A31D881-39F3-634B-8118-6AAFA0FAD052}"/>
              </a:ext>
            </a:extLst>
          </p:cNvPr>
          <p:cNvCxnSpPr>
            <a:cxnSpLocks/>
          </p:cNvCxnSpPr>
          <p:nvPr/>
        </p:nvCxnSpPr>
        <p:spPr>
          <a:xfrm flipH="1">
            <a:off x="9712920" y="2001993"/>
            <a:ext cx="6200" cy="363629"/>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7" name="Elbow Connector 206">
            <a:extLst>
              <a:ext uri="{FF2B5EF4-FFF2-40B4-BE49-F238E27FC236}">
                <a16:creationId xmlns:a16="http://schemas.microsoft.com/office/drawing/2014/main" id="{30B9707D-1F50-8248-8041-55EB085590DF}"/>
              </a:ext>
            </a:extLst>
          </p:cNvPr>
          <p:cNvCxnSpPr>
            <a:cxnSpLocks/>
            <a:stCxn id="212" idx="0"/>
          </p:cNvCxnSpPr>
          <p:nvPr/>
        </p:nvCxnSpPr>
        <p:spPr>
          <a:xfrm flipH="1">
            <a:off x="10012159" y="1671407"/>
            <a:ext cx="1563432" cy="2293057"/>
          </a:xfrm>
          <a:prstGeom prst="bentConnector4">
            <a:avLst>
              <a:gd name="adj1" fmla="val -14622"/>
              <a:gd name="adj2" fmla="val 88087"/>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A09C3CE-4ABE-A24D-BF00-2D5D6C6CE1E2}"/>
              </a:ext>
            </a:extLst>
          </p:cNvPr>
          <p:cNvCxnSpPr>
            <a:cxnSpLocks/>
          </p:cNvCxnSpPr>
          <p:nvPr/>
        </p:nvCxnSpPr>
        <p:spPr>
          <a:xfrm>
            <a:off x="11137180" y="4839203"/>
            <a:ext cx="11984" cy="570534"/>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57C7391-C98A-9B4D-89FB-5FDB88E22B1A}"/>
              </a:ext>
            </a:extLst>
          </p:cNvPr>
          <p:cNvCxnSpPr>
            <a:cxnSpLocks/>
          </p:cNvCxnSpPr>
          <p:nvPr/>
        </p:nvCxnSpPr>
        <p:spPr>
          <a:xfrm flipH="1">
            <a:off x="10185740" y="5743172"/>
            <a:ext cx="608135"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9A3E630-1895-E842-95D4-5D92820A75E3}"/>
              </a:ext>
            </a:extLst>
          </p:cNvPr>
          <p:cNvCxnSpPr>
            <a:cxnSpLocks/>
          </p:cNvCxnSpPr>
          <p:nvPr/>
        </p:nvCxnSpPr>
        <p:spPr>
          <a:xfrm flipH="1">
            <a:off x="6412379" y="5732687"/>
            <a:ext cx="608135"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38D9AB3E-B74D-044C-B88F-7A2BB8EB11BA}"/>
              </a:ext>
            </a:extLst>
          </p:cNvPr>
          <p:cNvCxnSpPr>
            <a:cxnSpLocks/>
          </p:cNvCxnSpPr>
          <p:nvPr/>
        </p:nvCxnSpPr>
        <p:spPr>
          <a:xfrm flipH="1">
            <a:off x="3671777" y="4374344"/>
            <a:ext cx="795171" cy="0"/>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F424686-F1AD-1A47-9820-5504DAC2623D}"/>
              </a:ext>
            </a:extLst>
          </p:cNvPr>
          <p:cNvGrpSpPr/>
          <p:nvPr/>
        </p:nvGrpSpPr>
        <p:grpSpPr>
          <a:xfrm>
            <a:off x="294609" y="4011826"/>
            <a:ext cx="3578379" cy="915691"/>
            <a:chOff x="294609" y="4011826"/>
            <a:chExt cx="3578379" cy="915691"/>
          </a:xfrm>
        </p:grpSpPr>
        <p:sp>
          <p:nvSpPr>
            <p:cNvPr id="7" name="Rectangle 6">
              <a:extLst>
                <a:ext uri="{FF2B5EF4-FFF2-40B4-BE49-F238E27FC236}">
                  <a16:creationId xmlns:a16="http://schemas.microsoft.com/office/drawing/2014/main" id="{24249548-84B9-3F40-8556-1AD9F406A431}"/>
                </a:ext>
              </a:extLst>
            </p:cNvPr>
            <p:cNvSpPr/>
            <p:nvPr/>
          </p:nvSpPr>
          <p:spPr>
            <a:xfrm>
              <a:off x="523620" y="4011826"/>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52FCB2-A52B-8F44-ACAC-F8D680664283}"/>
                </a:ext>
              </a:extLst>
            </p:cNvPr>
            <p:cNvSpPr/>
            <p:nvPr/>
          </p:nvSpPr>
          <p:spPr>
            <a:xfrm>
              <a:off x="294609" y="4451066"/>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D91981-A66A-6846-BD72-453B5946765F}"/>
                </a:ext>
              </a:extLst>
            </p:cNvPr>
            <p:cNvSpPr txBox="1"/>
            <p:nvPr/>
          </p:nvSpPr>
          <p:spPr>
            <a:xfrm>
              <a:off x="798782" y="4083949"/>
              <a:ext cx="2053025" cy="646331"/>
            </a:xfrm>
            <a:prstGeom prst="rect">
              <a:avLst/>
            </a:prstGeom>
            <a:noFill/>
          </p:spPr>
          <p:txBody>
            <a:bodyPr wrap="square" rtlCol="0">
              <a:spAutoFit/>
            </a:bodyPr>
            <a:lstStyle/>
            <a:p>
              <a:r>
                <a:rPr lang="en-US" dirty="0" err="1">
                  <a:latin typeface="Cascadia Code" pitchFamily="49" charset="77"/>
                  <a:cs typeface="Arimo for Powerline" panose="020B0604020202020204" pitchFamily="34" charset="0"/>
                </a:rPr>
                <a:t>Blazor</a:t>
              </a:r>
              <a:r>
                <a:rPr lang="en-US" dirty="0">
                  <a:latin typeface="Cascadia Code" pitchFamily="49" charset="77"/>
                  <a:cs typeface="Arimo for Powerline" panose="020B0604020202020204" pitchFamily="34" charset="0"/>
                </a:rPr>
                <a:t> UI Dashboard</a:t>
              </a:r>
            </a:p>
          </p:txBody>
        </p:sp>
        <p:sp>
          <p:nvSpPr>
            <p:cNvPr id="10" name="Rectangle 9">
              <a:extLst>
                <a:ext uri="{FF2B5EF4-FFF2-40B4-BE49-F238E27FC236}">
                  <a16:creationId xmlns:a16="http://schemas.microsoft.com/office/drawing/2014/main" id="{462B59FE-8033-4C45-9A4C-E3DC79CD8C3E}"/>
                </a:ext>
              </a:extLst>
            </p:cNvPr>
            <p:cNvSpPr/>
            <p:nvPr/>
          </p:nvSpPr>
          <p:spPr>
            <a:xfrm>
              <a:off x="2853058" y="4038554"/>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A6FE93-6ABE-6E47-9799-51F939AC92B2}"/>
                </a:ext>
              </a:extLst>
            </p:cNvPr>
            <p:cNvPicPr>
              <a:picLocks noChangeAspect="1"/>
            </p:cNvPicPr>
            <p:nvPr/>
          </p:nvPicPr>
          <p:blipFill>
            <a:blip r:embed="rId9"/>
            <a:stretch>
              <a:fillRect/>
            </a:stretch>
          </p:blipFill>
          <p:spPr>
            <a:xfrm>
              <a:off x="3337736" y="4392265"/>
              <a:ext cx="535252" cy="535252"/>
            </a:xfrm>
            <a:prstGeom prst="rect">
              <a:avLst/>
            </a:prstGeom>
          </p:spPr>
        </p:pic>
        <p:pic>
          <p:nvPicPr>
            <p:cNvPr id="12" name="Picture 11">
              <a:extLst>
                <a:ext uri="{FF2B5EF4-FFF2-40B4-BE49-F238E27FC236}">
                  <a16:creationId xmlns:a16="http://schemas.microsoft.com/office/drawing/2014/main" id="{AAE4E0FF-D7FD-B94A-852A-950BABCC33F6}"/>
                </a:ext>
              </a:extLst>
            </p:cNvPr>
            <p:cNvPicPr>
              <a:picLocks noChangeAspect="1"/>
            </p:cNvPicPr>
            <p:nvPr/>
          </p:nvPicPr>
          <p:blipFill>
            <a:blip r:embed="rId18">
              <a:lum bright="70000" contrast="-70000"/>
            </a:blip>
            <a:stretch>
              <a:fillRect/>
            </a:stretch>
          </p:blipFill>
          <p:spPr>
            <a:xfrm>
              <a:off x="2857585" y="4018408"/>
              <a:ext cx="711872" cy="711872"/>
            </a:xfrm>
            <a:prstGeom prst="rect">
              <a:avLst/>
            </a:prstGeom>
          </p:spPr>
        </p:pic>
        <p:pic>
          <p:nvPicPr>
            <p:cNvPr id="208" name="Graphic 207">
              <a:extLst>
                <a:ext uri="{FF2B5EF4-FFF2-40B4-BE49-F238E27FC236}">
                  <a16:creationId xmlns:a16="http://schemas.microsoft.com/office/drawing/2014/main" id="{5DCBB30C-ADC4-674E-A178-F9E12DD1CC6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1616" y="4521020"/>
              <a:ext cx="343832" cy="343832"/>
            </a:xfrm>
            <a:prstGeom prst="rect">
              <a:avLst/>
            </a:prstGeom>
          </p:spPr>
        </p:pic>
      </p:grpSp>
      <p:cxnSp>
        <p:nvCxnSpPr>
          <p:cNvPr id="222" name="Straight Arrow Connector 221">
            <a:extLst>
              <a:ext uri="{FF2B5EF4-FFF2-40B4-BE49-F238E27FC236}">
                <a16:creationId xmlns:a16="http://schemas.microsoft.com/office/drawing/2014/main" id="{99DFD0C0-2DFE-D245-9CF9-2E69EC75DCF8}"/>
              </a:ext>
            </a:extLst>
          </p:cNvPr>
          <p:cNvCxnSpPr>
            <a:cxnSpLocks/>
          </p:cNvCxnSpPr>
          <p:nvPr/>
        </p:nvCxnSpPr>
        <p:spPr>
          <a:xfrm flipV="1">
            <a:off x="6057443" y="4844387"/>
            <a:ext cx="11984" cy="570534"/>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E539103-4D84-164C-9417-FD390DA782BA}"/>
              </a:ext>
            </a:extLst>
          </p:cNvPr>
          <p:cNvGrpSpPr/>
          <p:nvPr/>
        </p:nvGrpSpPr>
        <p:grpSpPr>
          <a:xfrm>
            <a:off x="4306809" y="4011826"/>
            <a:ext cx="3578379" cy="915691"/>
            <a:chOff x="4306809" y="4011826"/>
            <a:chExt cx="3578379" cy="915691"/>
          </a:xfrm>
        </p:grpSpPr>
        <p:sp>
          <p:nvSpPr>
            <p:cNvPr id="44" name="Rectangle 43">
              <a:extLst>
                <a:ext uri="{FF2B5EF4-FFF2-40B4-BE49-F238E27FC236}">
                  <a16:creationId xmlns:a16="http://schemas.microsoft.com/office/drawing/2014/main" id="{3244C41B-1EC4-BF4D-95ED-DF6712D244CC}"/>
                </a:ext>
              </a:extLst>
            </p:cNvPr>
            <p:cNvSpPr/>
            <p:nvPr/>
          </p:nvSpPr>
          <p:spPr>
            <a:xfrm>
              <a:off x="4535820" y="4011826"/>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C1848AF-D9D8-AF4E-B1CC-BBFE1D6755F0}"/>
                </a:ext>
              </a:extLst>
            </p:cNvPr>
            <p:cNvSpPr/>
            <p:nvPr/>
          </p:nvSpPr>
          <p:spPr>
            <a:xfrm>
              <a:off x="4306809" y="4451066"/>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1B754E5-7A01-4045-ADD2-51997BCE5F19}"/>
                </a:ext>
              </a:extLst>
            </p:cNvPr>
            <p:cNvSpPr txBox="1"/>
            <p:nvPr/>
          </p:nvSpPr>
          <p:spPr>
            <a:xfrm>
              <a:off x="4810982" y="4083949"/>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To-be-approved loan feed</a:t>
              </a:r>
            </a:p>
          </p:txBody>
        </p:sp>
        <p:sp>
          <p:nvSpPr>
            <p:cNvPr id="47" name="Rectangle 46">
              <a:extLst>
                <a:ext uri="{FF2B5EF4-FFF2-40B4-BE49-F238E27FC236}">
                  <a16:creationId xmlns:a16="http://schemas.microsoft.com/office/drawing/2014/main" id="{10B99743-B01A-AF41-B2B1-CE7EF4CEDF41}"/>
                </a:ext>
              </a:extLst>
            </p:cNvPr>
            <p:cNvSpPr/>
            <p:nvPr/>
          </p:nvSpPr>
          <p:spPr>
            <a:xfrm>
              <a:off x="6865258" y="4038554"/>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picture containing drawing&#10;&#10;Description automatically generated">
              <a:extLst>
                <a:ext uri="{FF2B5EF4-FFF2-40B4-BE49-F238E27FC236}">
                  <a16:creationId xmlns:a16="http://schemas.microsoft.com/office/drawing/2014/main" id="{33CB5100-E72D-3445-AFE4-0795D32178F1}"/>
                </a:ext>
              </a:extLst>
            </p:cNvPr>
            <p:cNvPicPr>
              <a:picLocks noChangeAspect="1"/>
            </p:cNvPicPr>
            <p:nvPr/>
          </p:nvPicPr>
          <p:blipFill>
            <a:blip r:embed="rId21"/>
            <a:stretch>
              <a:fillRect/>
            </a:stretch>
          </p:blipFill>
          <p:spPr>
            <a:xfrm>
              <a:off x="6875306" y="4032182"/>
              <a:ext cx="720166" cy="720166"/>
            </a:xfrm>
            <a:prstGeom prst="rect">
              <a:avLst/>
            </a:prstGeom>
            <a:ln w="38100">
              <a:noFill/>
            </a:ln>
          </p:spPr>
        </p:pic>
        <p:pic>
          <p:nvPicPr>
            <p:cNvPr id="49" name="Picture 48">
              <a:extLst>
                <a:ext uri="{FF2B5EF4-FFF2-40B4-BE49-F238E27FC236}">
                  <a16:creationId xmlns:a16="http://schemas.microsoft.com/office/drawing/2014/main" id="{4857EE24-6F7B-044F-A208-CFF5E3D9147C}"/>
                </a:ext>
              </a:extLst>
            </p:cNvPr>
            <p:cNvPicPr>
              <a:picLocks noChangeAspect="1"/>
            </p:cNvPicPr>
            <p:nvPr/>
          </p:nvPicPr>
          <p:blipFill>
            <a:blip r:embed="rId9"/>
            <a:stretch>
              <a:fillRect/>
            </a:stretch>
          </p:blipFill>
          <p:spPr>
            <a:xfrm>
              <a:off x="7349936" y="4392265"/>
              <a:ext cx="535252" cy="535252"/>
            </a:xfrm>
            <a:prstGeom prst="rect">
              <a:avLst/>
            </a:prstGeom>
          </p:spPr>
        </p:pic>
        <p:pic>
          <p:nvPicPr>
            <p:cNvPr id="210" name="Graphic 209">
              <a:extLst>
                <a:ext uri="{FF2B5EF4-FFF2-40B4-BE49-F238E27FC236}">
                  <a16:creationId xmlns:a16="http://schemas.microsoft.com/office/drawing/2014/main" id="{23D92E0C-DD34-724A-B1F7-716E7F6327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81966" y="4521020"/>
              <a:ext cx="343832" cy="343832"/>
            </a:xfrm>
            <a:prstGeom prst="rect">
              <a:avLst/>
            </a:prstGeom>
          </p:spPr>
        </p:pic>
      </p:grpSp>
      <p:grpSp>
        <p:nvGrpSpPr>
          <p:cNvPr id="74" name="Group 73">
            <a:extLst>
              <a:ext uri="{FF2B5EF4-FFF2-40B4-BE49-F238E27FC236}">
                <a16:creationId xmlns:a16="http://schemas.microsoft.com/office/drawing/2014/main" id="{4086D47D-7BC5-074F-8EE2-1B6AF6BB730C}"/>
              </a:ext>
            </a:extLst>
          </p:cNvPr>
          <p:cNvGrpSpPr/>
          <p:nvPr/>
        </p:nvGrpSpPr>
        <p:grpSpPr>
          <a:xfrm>
            <a:off x="6832582" y="5354202"/>
            <a:ext cx="3578379" cy="915691"/>
            <a:chOff x="6832582" y="5354202"/>
            <a:chExt cx="3578379" cy="915691"/>
          </a:xfrm>
        </p:grpSpPr>
        <p:sp>
          <p:nvSpPr>
            <p:cNvPr id="26" name="Rectangle 25">
              <a:extLst>
                <a:ext uri="{FF2B5EF4-FFF2-40B4-BE49-F238E27FC236}">
                  <a16:creationId xmlns:a16="http://schemas.microsoft.com/office/drawing/2014/main" id="{E83CE20C-243B-664F-BD1E-0520C725388B}"/>
                </a:ext>
              </a:extLst>
            </p:cNvPr>
            <p:cNvSpPr/>
            <p:nvPr/>
          </p:nvSpPr>
          <p:spPr>
            <a:xfrm>
              <a:off x="7061593" y="5354202"/>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F90A76-BE63-C243-9252-7AAE144324DF}"/>
                </a:ext>
              </a:extLst>
            </p:cNvPr>
            <p:cNvSpPr/>
            <p:nvPr/>
          </p:nvSpPr>
          <p:spPr>
            <a:xfrm>
              <a:off x="6832582" y="5793442"/>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722B56B-9D34-714D-A2C5-F3B12758F20A}"/>
                </a:ext>
              </a:extLst>
            </p:cNvPr>
            <p:cNvSpPr txBox="1"/>
            <p:nvPr/>
          </p:nvSpPr>
          <p:spPr>
            <a:xfrm>
              <a:off x="7336755" y="5426325"/>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Loan inbox queue worker</a:t>
              </a:r>
            </a:p>
          </p:txBody>
        </p:sp>
        <p:sp>
          <p:nvSpPr>
            <p:cNvPr id="29" name="Rectangle 28">
              <a:extLst>
                <a:ext uri="{FF2B5EF4-FFF2-40B4-BE49-F238E27FC236}">
                  <a16:creationId xmlns:a16="http://schemas.microsoft.com/office/drawing/2014/main" id="{39653A83-E6DB-2C49-9739-1D9775498C8F}"/>
                </a:ext>
              </a:extLst>
            </p:cNvPr>
            <p:cNvSpPr/>
            <p:nvPr/>
          </p:nvSpPr>
          <p:spPr>
            <a:xfrm>
              <a:off x="9391031" y="5380930"/>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19316142-5A0B-C64A-BBD1-059E9DE5017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36711" y="5437989"/>
              <a:ext cx="652292" cy="652293"/>
            </a:xfrm>
            <a:prstGeom prst="rect">
              <a:avLst/>
            </a:prstGeom>
          </p:spPr>
        </p:pic>
        <p:pic>
          <p:nvPicPr>
            <p:cNvPr id="31" name="Picture 30">
              <a:extLst>
                <a:ext uri="{FF2B5EF4-FFF2-40B4-BE49-F238E27FC236}">
                  <a16:creationId xmlns:a16="http://schemas.microsoft.com/office/drawing/2014/main" id="{7BEEB06B-7DDA-4C44-A1A3-7C2330598CEA}"/>
                </a:ext>
              </a:extLst>
            </p:cNvPr>
            <p:cNvPicPr>
              <a:picLocks noChangeAspect="1"/>
            </p:cNvPicPr>
            <p:nvPr/>
          </p:nvPicPr>
          <p:blipFill>
            <a:blip r:embed="rId9"/>
            <a:stretch>
              <a:fillRect/>
            </a:stretch>
          </p:blipFill>
          <p:spPr>
            <a:xfrm>
              <a:off x="9875709" y="5734641"/>
              <a:ext cx="535252" cy="535252"/>
            </a:xfrm>
            <a:prstGeom prst="rect">
              <a:avLst/>
            </a:prstGeom>
          </p:spPr>
        </p:pic>
        <p:pic>
          <p:nvPicPr>
            <p:cNvPr id="219" name="Graphic 218">
              <a:extLst>
                <a:ext uri="{FF2B5EF4-FFF2-40B4-BE49-F238E27FC236}">
                  <a16:creationId xmlns:a16="http://schemas.microsoft.com/office/drawing/2014/main" id="{1A20B644-3238-7248-A77A-6FC3F8FC28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04912" y="5867650"/>
              <a:ext cx="343832" cy="343832"/>
            </a:xfrm>
            <a:prstGeom prst="rect">
              <a:avLst/>
            </a:prstGeom>
          </p:spPr>
        </p:pic>
      </p:grpSp>
      <p:grpSp>
        <p:nvGrpSpPr>
          <p:cNvPr id="75" name="Group 74">
            <a:extLst>
              <a:ext uri="{FF2B5EF4-FFF2-40B4-BE49-F238E27FC236}">
                <a16:creationId xmlns:a16="http://schemas.microsoft.com/office/drawing/2014/main" id="{B66A509D-4A29-F343-A1EF-53C94801262C}"/>
              </a:ext>
            </a:extLst>
          </p:cNvPr>
          <p:cNvGrpSpPr/>
          <p:nvPr/>
        </p:nvGrpSpPr>
        <p:grpSpPr>
          <a:xfrm>
            <a:off x="8319010" y="4011826"/>
            <a:ext cx="3578379" cy="915691"/>
            <a:chOff x="8319010" y="4011826"/>
            <a:chExt cx="3578379" cy="915691"/>
          </a:xfrm>
        </p:grpSpPr>
        <p:sp>
          <p:nvSpPr>
            <p:cNvPr id="16" name="Rectangle 15">
              <a:extLst>
                <a:ext uri="{FF2B5EF4-FFF2-40B4-BE49-F238E27FC236}">
                  <a16:creationId xmlns:a16="http://schemas.microsoft.com/office/drawing/2014/main" id="{D652382C-DC34-F646-840C-48A5ABCE333D}"/>
                </a:ext>
              </a:extLst>
            </p:cNvPr>
            <p:cNvSpPr/>
            <p:nvPr/>
          </p:nvSpPr>
          <p:spPr>
            <a:xfrm>
              <a:off x="8548021" y="4011826"/>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C333BDA-F9EE-934C-9D47-ACAF1866ADC3}"/>
                </a:ext>
              </a:extLst>
            </p:cNvPr>
            <p:cNvSpPr/>
            <p:nvPr/>
          </p:nvSpPr>
          <p:spPr>
            <a:xfrm>
              <a:off x="8319010" y="4451066"/>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E6E76B3-266D-CA4E-B676-B0278F92E88B}"/>
                </a:ext>
              </a:extLst>
            </p:cNvPr>
            <p:cNvSpPr txBox="1"/>
            <p:nvPr/>
          </p:nvSpPr>
          <p:spPr>
            <a:xfrm>
              <a:off x="8823183" y="4083949"/>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Loan inbox RESTful API</a:t>
              </a:r>
            </a:p>
          </p:txBody>
        </p:sp>
        <p:sp>
          <p:nvSpPr>
            <p:cNvPr id="19" name="Rectangle 18">
              <a:extLst>
                <a:ext uri="{FF2B5EF4-FFF2-40B4-BE49-F238E27FC236}">
                  <a16:creationId xmlns:a16="http://schemas.microsoft.com/office/drawing/2014/main" id="{1BA57A8A-D231-D94D-9A6E-3683A8872B23}"/>
                </a:ext>
              </a:extLst>
            </p:cNvPr>
            <p:cNvSpPr/>
            <p:nvPr/>
          </p:nvSpPr>
          <p:spPr>
            <a:xfrm>
              <a:off x="10877459" y="4038554"/>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922BC18C-4346-0043-B2BC-A4E8E147A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23333" y="4073032"/>
              <a:ext cx="638465" cy="638465"/>
            </a:xfrm>
            <a:prstGeom prst="rect">
              <a:avLst/>
            </a:prstGeom>
          </p:spPr>
        </p:pic>
        <p:pic>
          <p:nvPicPr>
            <p:cNvPr id="21" name="Picture 20">
              <a:extLst>
                <a:ext uri="{FF2B5EF4-FFF2-40B4-BE49-F238E27FC236}">
                  <a16:creationId xmlns:a16="http://schemas.microsoft.com/office/drawing/2014/main" id="{7397083E-C948-1547-87BB-D422DE45AB77}"/>
                </a:ext>
              </a:extLst>
            </p:cNvPr>
            <p:cNvPicPr>
              <a:picLocks noChangeAspect="1"/>
            </p:cNvPicPr>
            <p:nvPr/>
          </p:nvPicPr>
          <p:blipFill>
            <a:blip r:embed="rId9"/>
            <a:stretch>
              <a:fillRect/>
            </a:stretch>
          </p:blipFill>
          <p:spPr>
            <a:xfrm>
              <a:off x="11362137" y="4392265"/>
              <a:ext cx="535252" cy="535252"/>
            </a:xfrm>
            <a:prstGeom prst="rect">
              <a:avLst/>
            </a:prstGeom>
          </p:spPr>
        </p:pic>
        <p:pic>
          <p:nvPicPr>
            <p:cNvPr id="220" name="Graphic 219">
              <a:extLst>
                <a:ext uri="{FF2B5EF4-FFF2-40B4-BE49-F238E27FC236}">
                  <a16:creationId xmlns:a16="http://schemas.microsoft.com/office/drawing/2014/main" id="{7EE2E8AF-E3AA-164E-95DE-0E0A7E1657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85319" y="4521020"/>
              <a:ext cx="343832" cy="343832"/>
            </a:xfrm>
            <a:prstGeom prst="rect">
              <a:avLst/>
            </a:prstGeom>
          </p:spPr>
        </p:pic>
      </p:grpSp>
      <p:grpSp>
        <p:nvGrpSpPr>
          <p:cNvPr id="201" name="Group 200">
            <a:extLst>
              <a:ext uri="{FF2B5EF4-FFF2-40B4-BE49-F238E27FC236}">
                <a16:creationId xmlns:a16="http://schemas.microsoft.com/office/drawing/2014/main" id="{AD06DC6F-805D-FD47-AAC4-D0B90EB9B9B2}"/>
              </a:ext>
            </a:extLst>
          </p:cNvPr>
          <p:cNvGrpSpPr/>
          <p:nvPr/>
        </p:nvGrpSpPr>
        <p:grpSpPr>
          <a:xfrm>
            <a:off x="1781038" y="5354202"/>
            <a:ext cx="3578379" cy="915691"/>
            <a:chOff x="1781038" y="5354202"/>
            <a:chExt cx="3578379" cy="915691"/>
          </a:xfrm>
        </p:grpSpPr>
        <p:sp>
          <p:nvSpPr>
            <p:cNvPr id="225" name="Rectangle 224">
              <a:extLst>
                <a:ext uri="{FF2B5EF4-FFF2-40B4-BE49-F238E27FC236}">
                  <a16:creationId xmlns:a16="http://schemas.microsoft.com/office/drawing/2014/main" id="{27239484-111D-4A4D-A520-1E182299A66A}"/>
                </a:ext>
              </a:extLst>
            </p:cNvPr>
            <p:cNvSpPr/>
            <p:nvPr/>
          </p:nvSpPr>
          <p:spPr>
            <a:xfrm>
              <a:off x="2010049" y="5354202"/>
              <a:ext cx="3083421" cy="780015"/>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B7B3590-F26F-DE40-B2DF-FF492946D7DE}"/>
                </a:ext>
              </a:extLst>
            </p:cNvPr>
            <p:cNvSpPr/>
            <p:nvPr/>
          </p:nvSpPr>
          <p:spPr>
            <a:xfrm>
              <a:off x="1781038" y="5793442"/>
              <a:ext cx="476451" cy="476451"/>
            </a:xfrm>
            <a:prstGeom prst="ellipse">
              <a:avLst/>
            </a:prstGeom>
            <a:solidFill>
              <a:srgbClr val="E4D1E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a:extLst>
                <a:ext uri="{FF2B5EF4-FFF2-40B4-BE49-F238E27FC236}">
                  <a16:creationId xmlns:a16="http://schemas.microsoft.com/office/drawing/2014/main" id="{B5A68F6A-88DE-F741-B6A5-ACDE04DFB741}"/>
                </a:ext>
              </a:extLst>
            </p:cNvPr>
            <p:cNvSpPr txBox="1"/>
            <p:nvPr/>
          </p:nvSpPr>
          <p:spPr>
            <a:xfrm>
              <a:off x="2285211" y="5426325"/>
              <a:ext cx="2053025" cy="646331"/>
            </a:xfrm>
            <a:prstGeom prst="rect">
              <a:avLst/>
            </a:prstGeom>
            <a:noFill/>
          </p:spPr>
          <p:txBody>
            <a:bodyPr wrap="square" rtlCol="0">
              <a:spAutoFit/>
            </a:bodyPr>
            <a:lstStyle/>
            <a:p>
              <a:r>
                <a:rPr lang="en-US" dirty="0">
                  <a:latin typeface="Cascadia Code" pitchFamily="49" charset="77"/>
                  <a:cs typeface="Arimo for Powerline" panose="020B0604020202020204" pitchFamily="34" charset="0"/>
                </a:rPr>
                <a:t>Currency Converter API</a:t>
              </a:r>
            </a:p>
          </p:txBody>
        </p:sp>
        <p:sp>
          <p:nvSpPr>
            <p:cNvPr id="228" name="Rectangle 227">
              <a:extLst>
                <a:ext uri="{FF2B5EF4-FFF2-40B4-BE49-F238E27FC236}">
                  <a16:creationId xmlns:a16="http://schemas.microsoft.com/office/drawing/2014/main" id="{70622A36-95CC-7845-BD1A-0236E9BD3DAC}"/>
                </a:ext>
              </a:extLst>
            </p:cNvPr>
            <p:cNvSpPr/>
            <p:nvPr/>
          </p:nvSpPr>
          <p:spPr>
            <a:xfrm>
              <a:off x="4339487" y="5380930"/>
              <a:ext cx="730214" cy="724485"/>
            </a:xfrm>
            <a:prstGeom prst="rect">
              <a:avLst/>
            </a:prstGeom>
            <a:solidFill>
              <a:srgbClr val="2BA6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Picture 228" descr="A picture containing drawing&#10;&#10;Description automatically generated">
              <a:extLst>
                <a:ext uri="{FF2B5EF4-FFF2-40B4-BE49-F238E27FC236}">
                  <a16:creationId xmlns:a16="http://schemas.microsoft.com/office/drawing/2014/main" id="{BF4A98B0-BB6F-4540-8578-15F2B53A3B40}"/>
                </a:ext>
              </a:extLst>
            </p:cNvPr>
            <p:cNvPicPr>
              <a:picLocks noChangeAspect="1"/>
            </p:cNvPicPr>
            <p:nvPr/>
          </p:nvPicPr>
          <p:blipFill>
            <a:blip r:embed="rId21"/>
            <a:stretch>
              <a:fillRect/>
            </a:stretch>
          </p:blipFill>
          <p:spPr>
            <a:xfrm>
              <a:off x="4349535" y="5388734"/>
              <a:ext cx="720166" cy="720166"/>
            </a:xfrm>
            <a:prstGeom prst="rect">
              <a:avLst/>
            </a:prstGeom>
            <a:ln w="38100">
              <a:noFill/>
            </a:ln>
          </p:spPr>
        </p:pic>
        <p:pic>
          <p:nvPicPr>
            <p:cNvPr id="230" name="Picture 229">
              <a:extLst>
                <a:ext uri="{FF2B5EF4-FFF2-40B4-BE49-F238E27FC236}">
                  <a16:creationId xmlns:a16="http://schemas.microsoft.com/office/drawing/2014/main" id="{047A37DF-3CFD-DB40-B257-066DFCADC7C7}"/>
                </a:ext>
              </a:extLst>
            </p:cNvPr>
            <p:cNvPicPr>
              <a:picLocks noChangeAspect="1"/>
            </p:cNvPicPr>
            <p:nvPr/>
          </p:nvPicPr>
          <p:blipFill>
            <a:blip r:embed="rId9"/>
            <a:stretch>
              <a:fillRect/>
            </a:stretch>
          </p:blipFill>
          <p:spPr>
            <a:xfrm>
              <a:off x="4824165" y="5734641"/>
              <a:ext cx="535252" cy="535252"/>
            </a:xfrm>
            <a:prstGeom prst="rect">
              <a:avLst/>
            </a:prstGeom>
          </p:spPr>
        </p:pic>
        <p:pic>
          <p:nvPicPr>
            <p:cNvPr id="231" name="Graphic 230">
              <a:extLst>
                <a:ext uri="{FF2B5EF4-FFF2-40B4-BE49-F238E27FC236}">
                  <a16:creationId xmlns:a16="http://schemas.microsoft.com/office/drawing/2014/main" id="{512C1300-B07D-C24A-8624-62B1E9EB4CF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43157" y="5867650"/>
              <a:ext cx="343832" cy="343832"/>
            </a:xfrm>
            <a:prstGeom prst="rect">
              <a:avLst/>
            </a:prstGeom>
          </p:spPr>
        </p:pic>
      </p:grpSp>
      <p:cxnSp>
        <p:nvCxnSpPr>
          <p:cNvPr id="232" name="Straight Arrow Connector 231">
            <a:extLst>
              <a:ext uri="{FF2B5EF4-FFF2-40B4-BE49-F238E27FC236}">
                <a16:creationId xmlns:a16="http://schemas.microsoft.com/office/drawing/2014/main" id="{5DF7A12E-8C86-684B-90B1-F046B9B4722C}"/>
              </a:ext>
            </a:extLst>
          </p:cNvPr>
          <p:cNvCxnSpPr>
            <a:cxnSpLocks/>
          </p:cNvCxnSpPr>
          <p:nvPr/>
        </p:nvCxnSpPr>
        <p:spPr>
          <a:xfrm flipV="1">
            <a:off x="2065330" y="4802087"/>
            <a:ext cx="11984" cy="570534"/>
          </a:xfrm>
          <a:prstGeom prst="straightConnector1">
            <a:avLst/>
          </a:prstGeom>
          <a:ln w="19050">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23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500"/>
                                        <p:tgtEl>
                                          <p:spTgt spid="1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wipe(up)">
                                      <p:cBhvr>
                                        <p:cTn id="19" dur="500"/>
                                        <p:tgtEl>
                                          <p:spTgt spid="202"/>
                                        </p:tgtEl>
                                      </p:cBhvr>
                                    </p:animEffect>
                                  </p:childTnLst>
                                </p:cTn>
                              </p:par>
                              <p:par>
                                <p:cTn id="20" presetID="22" presetClass="entr" presetSubtype="1" fill="hold" nodeType="withEffect">
                                  <p:stCondLst>
                                    <p:cond delay="0"/>
                                  </p:stCondLst>
                                  <p:childTnLst>
                                    <p:set>
                                      <p:cBhvr>
                                        <p:cTn id="21" dur="1" fill="hold">
                                          <p:stCondLst>
                                            <p:cond delay="0"/>
                                          </p:stCondLst>
                                        </p:cTn>
                                        <p:tgtEl>
                                          <p:spTgt spid="203"/>
                                        </p:tgtEl>
                                        <p:attrNameLst>
                                          <p:attrName>style.visibility</p:attrName>
                                        </p:attrNameLst>
                                      </p:cBhvr>
                                      <p:to>
                                        <p:strVal val="visible"/>
                                      </p:to>
                                    </p:set>
                                    <p:animEffect transition="in" filter="wipe(up)">
                                      <p:cBhvr>
                                        <p:cTn id="22" dur="500"/>
                                        <p:tgtEl>
                                          <p:spTgt spid="203"/>
                                        </p:tgtEl>
                                      </p:cBhvr>
                                    </p:animEffect>
                                  </p:childTnLst>
                                </p:cTn>
                              </p:par>
                              <p:par>
                                <p:cTn id="23" presetID="22" presetClass="entr" presetSubtype="1" fill="hold" nodeType="withEffect">
                                  <p:stCondLst>
                                    <p:cond delay="0"/>
                                  </p:stCondLst>
                                  <p:childTnLst>
                                    <p:set>
                                      <p:cBhvr>
                                        <p:cTn id="24" dur="1" fill="hold">
                                          <p:stCondLst>
                                            <p:cond delay="0"/>
                                          </p:stCondLst>
                                        </p:cTn>
                                        <p:tgtEl>
                                          <p:spTgt spid="204"/>
                                        </p:tgtEl>
                                        <p:attrNameLst>
                                          <p:attrName>style.visibility</p:attrName>
                                        </p:attrNameLst>
                                      </p:cBhvr>
                                      <p:to>
                                        <p:strVal val="visible"/>
                                      </p:to>
                                    </p:set>
                                    <p:animEffect transition="in" filter="wipe(up)">
                                      <p:cBhvr>
                                        <p:cTn id="25" dur="500"/>
                                        <p:tgtEl>
                                          <p:spTgt spid="20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83"/>
                                        </p:tgtEl>
                                        <p:attrNameLst>
                                          <p:attrName>style.visibility</p:attrName>
                                        </p:attrNameLst>
                                      </p:cBhvr>
                                      <p:to>
                                        <p:strVal val="visible"/>
                                      </p:to>
                                    </p:set>
                                    <p:animEffect transition="in" filter="fade">
                                      <p:cBhvr>
                                        <p:cTn id="33" dur="500"/>
                                        <p:tgtEl>
                                          <p:spTgt spid="18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92"/>
                                        </p:tgtEl>
                                        <p:attrNameLst>
                                          <p:attrName>style.visibility</p:attrName>
                                        </p:attrNameLst>
                                      </p:cBhvr>
                                      <p:to>
                                        <p:strVal val="visible"/>
                                      </p:to>
                                    </p:set>
                                    <p:animEffect transition="in" filter="fade">
                                      <p:cBhvr>
                                        <p:cTn id="37" dur="500"/>
                                        <p:tgtEl>
                                          <p:spTgt spid="1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1"/>
                                        </p:tgtEl>
                                        <p:attrNameLst>
                                          <p:attrName>style.visibility</p:attrName>
                                        </p:attrNameLst>
                                      </p:cBhvr>
                                      <p:to>
                                        <p:strVal val="visible"/>
                                      </p:to>
                                    </p:set>
                                    <p:animEffect transition="in" filter="fade">
                                      <p:cBhvr>
                                        <p:cTn id="42" dur="500"/>
                                        <p:tgtEl>
                                          <p:spTgt spid="211"/>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07"/>
                                        </p:tgtEl>
                                        <p:attrNameLst>
                                          <p:attrName>style.visibility</p:attrName>
                                        </p:attrNameLst>
                                      </p:cBhvr>
                                      <p:to>
                                        <p:strVal val="visible"/>
                                      </p:to>
                                    </p:set>
                                    <p:animEffect transition="in" filter="wipe(up)">
                                      <p:cBhvr>
                                        <p:cTn id="46" dur="500"/>
                                        <p:tgtEl>
                                          <p:spTgt spid="207"/>
                                        </p:tgtEl>
                                      </p:cBhvr>
                                    </p:animEffect>
                                  </p:childTnLst>
                                </p:cTn>
                              </p:par>
                              <p:par>
                                <p:cTn id="47" presetID="10"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165"/>
                                        </p:tgtEl>
                                        <p:attrNameLst>
                                          <p:attrName>style.visibility</p:attrName>
                                        </p:attrNameLst>
                                      </p:cBhvr>
                                      <p:to>
                                        <p:strVal val="visible"/>
                                      </p:to>
                                    </p:set>
                                    <p:animEffect transition="in" filter="wipe(up)">
                                      <p:cBhvr>
                                        <p:cTn id="53" dur="500"/>
                                        <p:tgtEl>
                                          <p:spTgt spid="165"/>
                                        </p:tgtEl>
                                      </p:cBhvr>
                                    </p:animEffect>
                                  </p:childTnLst>
                                </p:cTn>
                              </p:par>
                              <p:par>
                                <p:cTn id="54" presetID="10" presetClass="entr" presetSubtype="0" fill="hold"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05"/>
                                        </p:tgtEl>
                                        <p:attrNameLst>
                                          <p:attrName>style.visibility</p:attrName>
                                        </p:attrNameLst>
                                      </p:cBhvr>
                                      <p:to>
                                        <p:strVal val="visible"/>
                                      </p:to>
                                    </p:set>
                                    <p:animEffect transition="in" filter="wipe(right)">
                                      <p:cBhvr>
                                        <p:cTn id="61" dur="500"/>
                                        <p:tgtEl>
                                          <p:spTgt spid="205"/>
                                        </p:tgtEl>
                                      </p:cBhvr>
                                    </p:animEffect>
                                  </p:childTnLst>
                                </p:cTn>
                              </p:par>
                              <p:par>
                                <p:cTn id="62" presetID="10" presetClass="entr" presetSubtype="0"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221"/>
                                        </p:tgtEl>
                                        <p:attrNameLst>
                                          <p:attrName>style.visibility</p:attrName>
                                        </p:attrNameLst>
                                      </p:cBhvr>
                                      <p:to>
                                        <p:strVal val="visible"/>
                                      </p:to>
                                    </p:set>
                                    <p:animEffect transition="in" filter="wipe(right)">
                                      <p:cBhvr>
                                        <p:cTn id="68" dur="500"/>
                                        <p:tgtEl>
                                          <p:spTgt spid="221"/>
                                        </p:tgtEl>
                                      </p:cBhvr>
                                    </p:animEffect>
                                  </p:child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par>
                          <p:cTn id="77" fill="hold">
                            <p:stCondLst>
                              <p:cond delay="500"/>
                            </p:stCondLst>
                            <p:childTnLst>
                              <p:par>
                                <p:cTn id="78" presetID="22" presetClass="entr" presetSubtype="4" repeatCount="5000" fill="hold" nodeType="afterEffect">
                                  <p:stCondLst>
                                    <p:cond delay="0"/>
                                  </p:stCondLst>
                                  <p:childTnLst>
                                    <p:set>
                                      <p:cBhvr>
                                        <p:cTn id="79" dur="1" fill="hold">
                                          <p:stCondLst>
                                            <p:cond delay="0"/>
                                          </p:stCondLst>
                                        </p:cTn>
                                        <p:tgtEl>
                                          <p:spTgt spid="222"/>
                                        </p:tgtEl>
                                        <p:attrNameLst>
                                          <p:attrName>style.visibility</p:attrName>
                                        </p:attrNameLst>
                                      </p:cBhvr>
                                      <p:to>
                                        <p:strVal val="visible"/>
                                      </p:to>
                                    </p:set>
                                    <p:animEffect transition="in" filter="wipe(down)">
                                      <p:cBhvr>
                                        <p:cTn id="80" dur="500"/>
                                        <p:tgtEl>
                                          <p:spTgt spid="222"/>
                                        </p:tgtEl>
                                      </p:cBhvr>
                                    </p:animEffect>
                                  </p:childTnLst>
                                </p:cTn>
                              </p:par>
                              <p:par>
                                <p:cTn id="81" presetID="22" presetClass="entr" presetSubtype="2" repeatCount="500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wipe(right)">
                                      <p:cBhvr>
                                        <p:cTn id="83"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grpSp>
        <p:nvGrpSpPr>
          <p:cNvPr id="6" name="Group 5">
            <a:extLst>
              <a:ext uri="{FF2B5EF4-FFF2-40B4-BE49-F238E27FC236}">
                <a16:creationId xmlns:a16="http://schemas.microsoft.com/office/drawing/2014/main" id="{AAE76A9D-6806-3649-8861-91D28AB0FA32}"/>
              </a:ext>
            </a:extLst>
          </p:cNvPr>
          <p:cNvGrpSpPr/>
          <p:nvPr/>
        </p:nvGrpSpPr>
        <p:grpSpPr>
          <a:xfrm>
            <a:off x="5638800" y="2971800"/>
            <a:ext cx="914400" cy="914400"/>
            <a:chOff x="3598877" y="2810312"/>
            <a:chExt cx="914400" cy="914400"/>
          </a:xfrm>
        </p:grpSpPr>
        <p:sp>
          <p:nvSpPr>
            <p:cNvPr id="3" name="Oval 2">
              <a:extLst>
                <a:ext uri="{FF2B5EF4-FFF2-40B4-BE49-F238E27FC236}">
                  <a16:creationId xmlns:a16="http://schemas.microsoft.com/office/drawing/2014/main" id="{755B0D97-6369-C342-8F00-A2139601376C}"/>
                </a:ext>
              </a:extLst>
            </p:cNvPr>
            <p:cNvSpPr/>
            <p:nvPr/>
          </p:nvSpPr>
          <p:spPr>
            <a:xfrm>
              <a:off x="3598877" y="2810312"/>
              <a:ext cx="914400" cy="914400"/>
            </a:xfrm>
            <a:prstGeom prst="ellipse">
              <a:avLst/>
            </a:prstGeom>
            <a:solidFill>
              <a:srgbClr val="8133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C2D4F88-94ED-3F40-9EB4-7951801D759F}"/>
                </a:ext>
              </a:extLst>
            </p:cNvPr>
            <p:cNvSpPr txBox="1"/>
            <p:nvPr/>
          </p:nvSpPr>
          <p:spPr>
            <a:xfrm>
              <a:off x="3737720" y="2882791"/>
              <a:ext cx="636713" cy="769441"/>
            </a:xfrm>
            <a:prstGeom prst="rect">
              <a:avLst/>
            </a:prstGeom>
            <a:noFill/>
          </p:spPr>
          <p:txBody>
            <a:bodyPr wrap="none" rtlCol="0">
              <a:spAutoFit/>
            </a:bodyPr>
            <a:lstStyle/>
            <a:p>
              <a:r>
                <a:rPr lang="en-US" sz="4400" dirty="0">
                  <a:solidFill>
                    <a:schemeClr val="bg1"/>
                  </a:solidFill>
                  <a:latin typeface="Segoe UI" panose="020B0502040204020203" pitchFamily="34" charset="0"/>
                  <a:cs typeface="Segoe UI" panose="020B0502040204020203" pitchFamily="34" charset="0"/>
                </a:rPr>
                <a:t>&amp;</a:t>
              </a:r>
            </a:p>
          </p:txBody>
        </p:sp>
      </p:grpSp>
    </p:spTree>
    <p:extLst>
      <p:ext uri="{BB962C8B-B14F-4D97-AF65-F5344CB8AC3E}">
        <p14:creationId xmlns:p14="http://schemas.microsoft.com/office/powerpoint/2010/main" val="2747405741"/>
      </p:ext>
    </p:extLst>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3E1C93-F34A-1345-842B-961F2041E5D1}"/>
              </a:ext>
            </a:extLst>
          </p:cNvPr>
          <p:cNvSpPr/>
          <p:nvPr/>
        </p:nvSpPr>
        <p:spPr>
          <a:xfrm>
            <a:off x="0" y="0"/>
            <a:ext cx="12192000" cy="6858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spTree>
    <p:extLst>
      <p:ext uri="{BB962C8B-B14F-4D97-AF65-F5344CB8AC3E}">
        <p14:creationId xmlns:p14="http://schemas.microsoft.com/office/powerpoint/2010/main" val="199134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3E1C93-F34A-1345-842B-961F2041E5D1}"/>
              </a:ext>
            </a:extLst>
          </p:cNvPr>
          <p:cNvSpPr/>
          <p:nvPr/>
        </p:nvSpPr>
        <p:spPr>
          <a:xfrm>
            <a:off x="0" y="0"/>
            <a:ext cx="12192000" cy="6858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spc="3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52F33504-938F-A942-BD9A-5DFF300E4281}"/>
              </a:ext>
            </a:extLst>
          </p:cNvPr>
          <p:cNvSpPr txBox="1"/>
          <p:nvPr/>
        </p:nvSpPr>
        <p:spPr>
          <a:xfrm>
            <a:off x="3549021" y="2747670"/>
            <a:ext cx="3315267" cy="1446550"/>
          </a:xfrm>
          <a:prstGeom prst="rect">
            <a:avLst/>
          </a:prstGeom>
          <a:noFill/>
        </p:spPr>
        <p:txBody>
          <a:bodyPr wrap="none" rtlCol="0">
            <a:spAutoFit/>
          </a:bodyPr>
          <a:lstStyle/>
          <a:p>
            <a:r>
              <a:rPr lang="en-US" sz="8800" spc="300" dirty="0">
                <a:latin typeface="Segoe UI Light" panose="020B0502040204020203" pitchFamily="34" charset="0"/>
                <a:cs typeface="Segoe UI Light" panose="020B0502040204020203" pitchFamily="34" charset="0"/>
              </a:rPr>
              <a:t>server</a:t>
            </a:r>
            <a:endParaRPr lang="en-US" sz="8800" dirty="0"/>
          </a:p>
        </p:txBody>
      </p:sp>
      <p:sp>
        <p:nvSpPr>
          <p:cNvPr id="6" name="TextBox 5">
            <a:extLst>
              <a:ext uri="{FF2B5EF4-FFF2-40B4-BE49-F238E27FC236}">
                <a16:creationId xmlns:a16="http://schemas.microsoft.com/office/drawing/2014/main" id="{8CAF46C3-955D-D040-8854-A0BD20B5CD3F}"/>
              </a:ext>
            </a:extLst>
          </p:cNvPr>
          <p:cNvSpPr txBox="1"/>
          <p:nvPr/>
        </p:nvSpPr>
        <p:spPr>
          <a:xfrm>
            <a:off x="6646065" y="2747670"/>
            <a:ext cx="2013693" cy="1446550"/>
          </a:xfrm>
          <a:prstGeom prst="rect">
            <a:avLst/>
          </a:prstGeom>
          <a:noFill/>
        </p:spPr>
        <p:txBody>
          <a:bodyPr wrap="none" rtlCol="0">
            <a:spAutoFit/>
          </a:bodyPr>
          <a:lstStyle/>
          <a:p>
            <a:r>
              <a:rPr lang="en-US" sz="8800" spc="300" dirty="0">
                <a:latin typeface="Segoe UI Light" panose="020B0502040204020203" pitchFamily="34" charset="0"/>
                <a:cs typeface="Segoe UI Light" panose="020B0502040204020203" pitchFamily="34" charset="0"/>
              </a:rPr>
              <a:t>less</a:t>
            </a:r>
            <a:endParaRPr lang="en-US" sz="8800" dirty="0"/>
          </a:p>
        </p:txBody>
      </p:sp>
    </p:spTree>
    <p:extLst>
      <p:ext uri="{BB962C8B-B14F-4D97-AF65-F5344CB8AC3E}">
        <p14:creationId xmlns:p14="http://schemas.microsoft.com/office/powerpoint/2010/main" val="179729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4.16667E-6 1.48148E-6 L -0.28724 0.00347 " pathEditMode="relative" rAng="0" ptsTypes="AA">
                                      <p:cBhvr>
                                        <p:cTn id="6" dur="2000" fill="hold"/>
                                        <p:tgtEl>
                                          <p:spTgt spid="6"/>
                                        </p:tgtEl>
                                        <p:attrNameLst>
                                          <p:attrName>ppt_x</p:attrName>
                                          <p:attrName>ppt_y</p:attrName>
                                        </p:attrNameLst>
                                      </p:cBhvr>
                                      <p:rCtr x="-14362" y="162"/>
                                    </p:animMotion>
                                  </p:childTnLst>
                                </p:cTn>
                              </p:par>
                              <p:par>
                                <p:cTn id="7" presetID="42" presetClass="path" presetSubtype="0" accel="50000" decel="50000" fill="hold" grpId="0" nodeType="withEffect">
                                  <p:stCondLst>
                                    <p:cond delay="0"/>
                                  </p:stCondLst>
                                  <p:childTnLst>
                                    <p:animMotion origin="layout" path="M -3.33333E-6 1.48148E-6 L 0.15235 0.00347 " pathEditMode="relative" rAng="0" ptsTypes="AA">
                                      <p:cBhvr>
                                        <p:cTn id="8" dur="2000" fill="hold"/>
                                        <p:tgtEl>
                                          <p:spTgt spid="4"/>
                                        </p:tgtEl>
                                        <p:attrNameLst>
                                          <p:attrName>ppt_x</p:attrName>
                                          <p:attrName>ppt_y</p:attrName>
                                        </p:attrNameLst>
                                      </p:cBhvr>
                                      <p:rCtr x="7617"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684668" cy="732732"/>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gradFill>
                  <a:gsLst>
                    <a:gs pos="95575">
                      <a:schemeClr val="accent1"/>
                    </a:gs>
                    <a:gs pos="75000">
                      <a:schemeClr val="accent1"/>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8" y="5910068"/>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9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6743" y="4645059"/>
            <a:ext cx="179889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21" y="3084717"/>
            <a:ext cx="126348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Which OS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4698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often should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I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5"/>
            <a:ext cx="193514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size of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should I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buy</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often should I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backup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5" y="2213718"/>
            <a:ext cx="178286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can I increase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new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5" y="878363"/>
            <a:ext cx="213552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Which packages should</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be on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30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It takes how long to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provision</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 new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2" y="3428462"/>
            <a:ext cx="176843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Are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in a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8" y="3699365"/>
            <a:ext cx="1911101"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happens if the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2" y="3442522"/>
            <a:ext cx="191270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Do I need secondary</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of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20959" y="3076801"/>
            <a:ext cx="20040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Who has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physical</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access to 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4" y="3884778"/>
            <a:ext cx="1042273"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Do I need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4" y="398821"/>
            <a:ext cx="195117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media should I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1" y="3966479"/>
            <a:ext cx="2217984" cy="498983"/>
          </a:xfrm>
          <a:prstGeom prst="rect">
            <a:avLst/>
          </a:prstGeom>
          <a:noFill/>
        </p:spPr>
        <p:txBody>
          <a:bodyPr wrap="squar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storage I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4828" y="2329059"/>
            <a:ext cx="1372492"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can I </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259" y="334883"/>
            <a:ext cx="2265364"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What happens in case of</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hardware</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6" y="4698085"/>
            <a:ext cx="2031325"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How can I dynamically</a:t>
            </a:r>
            <a:b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b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93899" y="3870017"/>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106950" y="1147805"/>
            <a:ext cx="1483098" cy="498983"/>
          </a:xfrm>
          <a:prstGeom prst="rect">
            <a:avLst/>
          </a:prstGeom>
          <a:noFill/>
        </p:spPr>
        <p:txBody>
          <a:bodyPr wrap="none" rtlCol="0">
            <a:spAutoFit/>
          </a:bodyPr>
          <a:lstStyle/>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 </a:t>
            </a:r>
          </a:p>
          <a:p>
            <a:pPr marL="0" marR="0" lvl="0" indent="0" algn="l" defTabSz="895939"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my </a:t>
            </a:r>
            <a:r>
              <a:rPr kumimoji="0" lang="en-US" sz="1468" b="1"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app</a:t>
            </a:r>
            <a:r>
              <a:rPr kumimoji="0" lang="en-US" sz="1468" b="0" i="0" u="none" strike="noStrike" kern="0" cap="none" spc="0" normalizeH="0" baseline="0" noProof="0" dirty="0">
                <a:ln>
                  <a:noFill/>
                </a:ln>
                <a:gradFill>
                  <a:gsLst>
                    <a:gs pos="89381">
                      <a:schemeClr val="tx2"/>
                    </a:gs>
                    <a:gs pos="47000">
                      <a:schemeClr val="tx2"/>
                    </a:gs>
                  </a:gsLst>
                  <a:lin ang="5400000" scaled="1"/>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9" y="4121229"/>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9"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D0D0D"/>
                </a:soli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6"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chemeClr val="tx1"/>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4"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21" fontAlgn="base">
                <a:lnSpc>
                  <a:spcPct val="90000"/>
                </a:lnSpc>
                <a:spcBef>
                  <a:spcPct val="0"/>
                </a:spcBef>
                <a:spcAft>
                  <a:spcPct val="0"/>
                </a:spcAft>
              </a:pPr>
              <a:endParaRPr lang="en-US" sz="2353" kern="0" err="1">
                <a:solidFill>
                  <a:srgbClr val="0D0D0D"/>
                </a:solidFill>
                <a:latin typeface="Segoe UI Semilight"/>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8"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2"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8" y="36529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7" y="102326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4" y="173023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2" y="43569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4" y="368899"/>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2" y="169628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3"/>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4" y="505187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5" y="441566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2" y="92757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4" y="1219108"/>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2" y="3997047"/>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4" y="4839132"/>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10" y="432960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90" y="5013455"/>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2" y="341381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70"/>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4" y="5018364"/>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8" y="3604731"/>
            <a:ext cx="89629" cy="89629"/>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99" name="Title 1">
            <a:extLst>
              <a:ext uri="{FF2B5EF4-FFF2-40B4-BE49-F238E27FC236}">
                <a16:creationId xmlns:a16="http://schemas.microsoft.com/office/drawing/2014/main" id="{69179A6E-E88E-4331-996C-829724434558}"/>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4788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8" y="56487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635345"/>
            <a:ext cx="1105710"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gradFill>
                  <a:gsLst>
                    <a:gs pos="95575">
                      <a:schemeClr val="accent1"/>
                    </a:gs>
                    <a:gs pos="75000">
                      <a:schemeClr val="accent1"/>
                    </a:gs>
                  </a:gsLst>
                  <a:lin ang="5400000" scaled="1"/>
                </a:gradFill>
                <a:latin typeface="Segoe UI"/>
              </a:rPr>
              <a:t>IaaS</a:t>
            </a:r>
          </a:p>
        </p:txBody>
      </p:sp>
      <p:sp>
        <p:nvSpPr>
          <p:cNvPr id="27" name="TextBox 26"/>
          <p:cNvSpPr txBox="1"/>
          <p:nvPr/>
        </p:nvSpPr>
        <p:spPr>
          <a:xfrm>
            <a:off x="250500" y="5635345"/>
            <a:ext cx="2067511" cy="615393"/>
          </a:xfrm>
          <a:prstGeom prst="rect">
            <a:avLst/>
          </a:prstGeom>
          <a:noFill/>
        </p:spPr>
        <p:txBody>
          <a:bodyPr wrap="none" lIns="179208" tIns="143367" rIns="179208" bIns="143367" rtlCol="0">
            <a:spAutoFit/>
          </a:bodyPr>
          <a:lstStyle/>
          <a:p>
            <a:pPr marL="0" marR="0" lvl="0" indent="0" algn="l" defTabSz="895939"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gradFill>
                  <a:gsLst>
                    <a:gs pos="14159">
                      <a:schemeClr val="accent5"/>
                    </a:gs>
                    <a:gs pos="30088">
                      <a:schemeClr val="accent5"/>
                    </a:gs>
                  </a:gsLst>
                  <a:lin ang="5400000" scaled="1"/>
                </a:gradFill>
                <a:effectLst/>
                <a:uLnTx/>
                <a:uFillTx/>
                <a:latin typeface="Segoe UI"/>
                <a:ea typeface="+mn-ea"/>
                <a:cs typeface="+mn-cs"/>
              </a:rPr>
              <a:t>On-premises</a:t>
            </a:r>
          </a:p>
        </p:txBody>
      </p:sp>
      <p:cxnSp>
        <p:nvCxnSpPr>
          <p:cNvPr id="11" name="Straight Arrow Connector 10"/>
          <p:cNvCxnSpPr>
            <a:cxnSpLocks/>
          </p:cNvCxnSpPr>
          <p:nvPr/>
        </p:nvCxnSpPr>
        <p:spPr>
          <a:xfrm>
            <a:off x="-11447" y="5648768"/>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5626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4" y="3159796"/>
            <a:ext cx="3741505"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often should I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patch</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9" y="3548524"/>
            <a:ext cx="3400290" cy="318229"/>
          </a:xfrm>
          <a:prstGeom prst="rect">
            <a:avLst/>
          </a:prstGeom>
          <a:noFill/>
        </p:spPr>
        <p:txBody>
          <a:bodyPr wrap="non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How often should I backup my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18229"/>
          </a:xfrm>
          <a:prstGeom prst="rect">
            <a:avLst/>
          </a:prstGeom>
          <a:noFill/>
        </p:spPr>
        <p:txBody>
          <a:bodyPr wrap="square" rtlCol="0">
            <a:spAutoFit/>
          </a:body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2"/>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a:ln>
                  <a:noFill/>
                </a:ln>
                <a:gradFill>
                  <a:gsLst>
                    <a:gs pos="30088">
                      <a:schemeClr val="tx2"/>
                    </a:gs>
                    <a:gs pos="57000">
                      <a:schemeClr val="tx2"/>
                    </a:gs>
                  </a:gsLst>
                  <a:lin ang="5400000" scaled="1"/>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5"/>
            <a:ext cx="3532953"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How can I increase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2" y="175898"/>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346875"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1" y="3548524"/>
            <a:ext cx="2482485"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Which OS </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8" y="3159796"/>
            <a:ext cx="4846048"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How do I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deploy</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new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code</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to my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server</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1" y="3937253"/>
            <a:ext cx="4093663"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Who </a:t>
            </a:r>
            <a:r>
              <a:rPr kumimoji="0" lang="en-US" sz="1468" b="1"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monitors</a:t>
            </a:r>
            <a:r>
              <a:rPr kumimoji="0" lang="en-US" sz="1468" b="0" i="0" u="none" strike="noStrike" kern="0" cap="none" spc="0" normalizeH="0" baseline="0" noProof="0" dirty="0">
                <a:ln>
                  <a:noFill/>
                </a:ln>
                <a:gradFill>
                  <a:gsLst>
                    <a:gs pos="30088">
                      <a:schemeClr val="tx2"/>
                    </a:gs>
                    <a:gs pos="57000">
                      <a:schemeClr val="tx2"/>
                    </a:gs>
                  </a:gsLst>
                  <a:lin ang="5400000" scaled="1"/>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9"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D0D0D"/>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9" y="1689400"/>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6" y="1689400"/>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4" y="1689400"/>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8"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2"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6" y="4997505"/>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410162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33333E-6 1.11022E-16 L 3.33333E-6 0.04352 " pathEditMode="relative" rAng="0" ptsTypes="AA">
                                      <p:cBhvr>
                                        <p:cTn id="17" dur="500" spd="-100000" fill="hold"/>
                                        <p:tgtEl>
                                          <p:spTgt spid="28"/>
                                        </p:tgtEl>
                                        <p:attrNameLst>
                                          <p:attrName>ppt_x</p:attrName>
                                          <p:attrName>ppt_y</p:attrName>
                                        </p:attrNameLst>
                                      </p:cBhvr>
                                      <p:rCtr x="0" y="2160"/>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6 2.46914E-7 L 4.16667E-6 -0.05432 " pathEditMode="relative" rAng="0" ptsTypes="AA">
                                      <p:cBhvr>
                                        <p:cTn id="38" dur="500" spd="-100000" fill="hold"/>
                                        <p:tgtEl>
                                          <p:spTgt spid="151"/>
                                        </p:tgtEl>
                                        <p:attrNameLst>
                                          <p:attrName>ppt_x</p:attrName>
                                          <p:attrName>ppt_y</p:attrName>
                                        </p:attrNameLst>
                                      </p:cBhvr>
                                      <p:rCtr x="0" y="-2716"/>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5.55556E-7 3.7037E-7 L 5.55556E-7 -0.05432 " pathEditMode="relative" rAng="0" ptsTypes="AA">
                                      <p:cBhvr>
                                        <p:cTn id="48" dur="500" spd="-100000" fill="hold"/>
                                        <p:tgtEl>
                                          <p:spTgt spid="149"/>
                                        </p:tgtEl>
                                        <p:attrNameLst>
                                          <p:attrName>ppt_x</p:attrName>
                                          <p:attrName>ppt_y</p:attrName>
                                        </p:attrNameLst>
                                      </p:cBhvr>
                                      <p:rCtr x="0" y="-2716"/>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7" y="5445568"/>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10" y="5432145"/>
            <a:ext cx="1225935" cy="732732"/>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3200" kern="0" dirty="0">
                <a:gradFill>
                  <a:gsLst>
                    <a:gs pos="95575">
                      <a:schemeClr val="accent1"/>
                    </a:gs>
                    <a:gs pos="75000">
                      <a:schemeClr val="accent1"/>
                    </a:gs>
                  </a:gsLst>
                  <a:lin ang="5400000" scaled="1"/>
                </a:gradFill>
                <a:latin typeface="Segoe UI"/>
              </a:rPr>
              <a:t>PaaS</a:t>
            </a:r>
          </a:p>
        </p:txBody>
      </p:sp>
      <p:sp>
        <p:nvSpPr>
          <p:cNvPr id="28" name="TextBox 27"/>
          <p:cNvSpPr txBox="1"/>
          <p:nvPr/>
        </p:nvSpPr>
        <p:spPr>
          <a:xfrm>
            <a:off x="4935394" y="5432145"/>
            <a:ext cx="910143"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432145"/>
            <a:ext cx="2067511" cy="615393"/>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2353" kern="0" dirty="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8" y="5445568"/>
            <a:ext cx="86375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3594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3" y="2390711"/>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10"/>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9" y="1689710"/>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6" y="1689710"/>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1"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19" y="1778778"/>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many </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“servers” </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41" y="543374"/>
            <a:ext cx="401444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How can I increase</a:t>
            </a:r>
            <a:r>
              <a:rPr kumimoji="0" lang="en-US" sz="1468" b="1"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“server”</a:t>
            </a:r>
            <a:r>
              <a:rPr kumimoji="0" lang="en-US" sz="1468" b="0" i="0" u="none" strike="noStrike" kern="0" cap="none" spc="0" normalizeH="0" baseline="0" noProof="0">
                <a:ln>
                  <a:noFill/>
                </a:ln>
                <a:gradFill>
                  <a:gsLst>
                    <a:gs pos="65487">
                      <a:schemeClr val="tx2"/>
                    </a:gs>
                    <a:gs pos="44000">
                      <a:schemeClr val="tx2"/>
                    </a:gs>
                  </a:gsLst>
                  <a:lin ang="5400000" scaled="1"/>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What is the right </a:t>
            </a:r>
            <a:r>
              <a:rPr kumimoji="0" lang="en-US" sz="1468" b="1"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size</a:t>
            </a:r>
            <a:r>
              <a:rPr kumimoji="0" lang="en-US" sz="1468" b="0"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 of </a:t>
            </a:r>
            <a:r>
              <a:rPr kumimoji="0" lang="en-US" sz="1468" b="1"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“servers”</a:t>
            </a:r>
            <a:r>
              <a:rPr kumimoji="0" lang="en-US" sz="1468" b="0"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9" y="1277709"/>
            <a:ext cx="2347181"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How can I </a:t>
            </a:r>
            <a:r>
              <a:rPr kumimoji="0" lang="en-US" sz="1468" b="1"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scale</a:t>
            </a:r>
            <a:r>
              <a:rPr kumimoji="0" lang="en-US" sz="1468" b="0" i="0" u="none" strike="noStrike" kern="0" cap="none" spc="0" normalizeH="0" baseline="0" noProof="0" dirty="0">
                <a:ln>
                  <a:noFill/>
                </a:ln>
                <a:gradFill>
                  <a:gsLst>
                    <a:gs pos="65487">
                      <a:schemeClr val="tx2"/>
                    </a:gs>
                    <a:gs pos="44000">
                      <a:schemeClr val="tx2"/>
                    </a:gs>
                  </a:gsLst>
                  <a:lin ang="5400000" scaled="1"/>
                </a:gradFill>
                <a:effectLst/>
                <a:uLnTx/>
                <a:uFillTx/>
                <a:latin typeface="Segoe UI"/>
                <a:ea typeface="+mn-ea"/>
                <a:cs typeface="+mn-cs"/>
              </a:rPr>
              <a:t> my app?</a:t>
            </a:r>
          </a:p>
        </p:txBody>
      </p:sp>
      <p:sp>
        <p:nvSpPr>
          <p:cNvPr id="45" name="Title 1">
            <a:extLst>
              <a:ext uri="{FF2B5EF4-FFF2-40B4-BE49-F238E27FC236}">
                <a16:creationId xmlns:a16="http://schemas.microsoft.com/office/drawing/2014/main" id="{AC8651B7-115B-4EB0-ADC1-0E771088F467}"/>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179687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1.38889E-6 -3.7037E-7 L -1.38889E-6 0.04352 " pathEditMode="relative" rAng="0" ptsTypes="AA">
                                      <p:cBhvr>
                                        <p:cTn id="17" dur="500" spd="-100000" fill="hold"/>
                                        <p:tgtEl>
                                          <p:spTgt spid="29"/>
                                        </p:tgtEl>
                                        <p:attrNameLst>
                                          <p:attrName>ppt_x</p:attrName>
                                          <p:attrName>ppt_y</p:attrName>
                                        </p:attrNameLst>
                                      </p:cBhvr>
                                      <p:rCtr x="0" y="2160"/>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2.09877E-6 L -0.0368 -2.09877E-6 " pathEditMode="relative" rAng="0" ptsTypes="AA">
                                      <p:cBhvr>
                                        <p:cTn id="22" dur="500" spd="-100000" fill="hold"/>
                                        <p:tgtEl>
                                          <p:spTgt spid="89"/>
                                        </p:tgtEl>
                                        <p:attrNameLst>
                                          <p:attrName>ppt_x</p:attrName>
                                          <p:attrName>ppt_y</p:attrName>
                                        </p:attrNameLst>
                                      </p:cBhvr>
                                      <p:rCtr x="-1840"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94444E-6 -2.46914E-7 L 0.03681 -2.46914E-7 " pathEditMode="relative" rAng="0" ptsTypes="AA">
                                      <p:cBhvr>
                                        <p:cTn id="27"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547168"/>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533745"/>
            <a:ext cx="998309"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PaaS</a:t>
            </a:r>
          </a:p>
        </p:txBody>
      </p:sp>
      <p:sp>
        <p:nvSpPr>
          <p:cNvPr id="28" name="TextBox 27"/>
          <p:cNvSpPr txBox="1"/>
          <p:nvPr/>
        </p:nvSpPr>
        <p:spPr>
          <a:xfrm>
            <a:off x="4935394" y="5533745"/>
            <a:ext cx="91014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IaaS</a:t>
            </a:r>
          </a:p>
        </p:txBody>
      </p:sp>
      <p:sp>
        <p:nvSpPr>
          <p:cNvPr id="27" name="TextBox 26"/>
          <p:cNvSpPr txBox="1"/>
          <p:nvPr/>
        </p:nvSpPr>
        <p:spPr>
          <a:xfrm>
            <a:off x="250500" y="5533745"/>
            <a:ext cx="2057893" cy="615393"/>
          </a:xfrm>
          <a:prstGeom prst="rect">
            <a:avLst/>
          </a:prstGeom>
          <a:noFill/>
        </p:spPr>
        <p:txBody>
          <a:bodyPr wrap="none" lIns="179208" tIns="143367" rIns="179208" bIns="143367" rtlCol="0">
            <a:spAutoFit/>
          </a:bodyPr>
          <a:lstStyle/>
          <a:p>
            <a:pPr marR="0" lvl="0" indent="0" defTabSz="895939" fontAlgn="auto">
              <a:lnSpc>
                <a:spcPct val="90000"/>
              </a:lnSpc>
              <a:spcBef>
                <a:spcPts val="0"/>
              </a:spcBef>
              <a:spcAft>
                <a:spcPts val="588"/>
              </a:spcAft>
              <a:buClrTx/>
              <a:buSzTx/>
              <a:buFontTx/>
              <a:buNone/>
              <a:tabLst/>
              <a:defRPr/>
            </a:pPr>
            <a:r>
              <a:rPr lang="en-US" sz="2353" kern="0" dirty="0">
                <a:gradFill>
                  <a:gsLst>
                    <a:gs pos="14159">
                      <a:schemeClr val="accent5"/>
                    </a:gs>
                    <a:gs pos="30088">
                      <a:schemeClr val="accent5"/>
                    </a:gs>
                  </a:gsLst>
                  <a:lin ang="5400000" scaled="1"/>
                </a:gradFill>
                <a:latin typeface="Segoe UI"/>
              </a:rPr>
              <a:t>On-Premises</a:t>
            </a:r>
          </a:p>
        </p:txBody>
      </p:sp>
      <p:cxnSp>
        <p:nvCxnSpPr>
          <p:cNvPr id="11" name="Straight Arrow Connector 10"/>
          <p:cNvCxnSpPr>
            <a:cxnSpLocks/>
          </p:cNvCxnSpPr>
          <p:nvPr/>
        </p:nvCxnSpPr>
        <p:spPr>
          <a:xfrm>
            <a:off x="-11447" y="5547168"/>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461001"/>
            <a:ext cx="172340" cy="172340"/>
          </a:xfrm>
          <a:prstGeom prst="ellipse">
            <a:avLst/>
          </a:prstGeom>
          <a:solidFill>
            <a:schemeClr val="bg2"/>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753368" y="5530396"/>
            <a:ext cx="2155677" cy="732732"/>
          </a:xfrm>
          <a:prstGeom prst="rect">
            <a:avLst/>
          </a:prstGeom>
          <a:noFill/>
        </p:spPr>
        <p:txBody>
          <a:bodyPr wrap="none" lIns="179208" tIns="143367" rIns="179208" bIns="143367" rtlCol="0">
            <a:spAutoFit/>
          </a:bodyPr>
          <a:lstStyle/>
          <a:p>
            <a:pPr defTabSz="895939">
              <a:lnSpc>
                <a:spcPct val="90000"/>
              </a:lnSpc>
              <a:spcAft>
                <a:spcPts val="588"/>
              </a:spcAft>
              <a:defRPr/>
            </a:pPr>
            <a:r>
              <a:rPr lang="en-US" sz="3200" kern="0" dirty="0">
                <a:gradFill>
                  <a:gsLst>
                    <a:gs pos="95575">
                      <a:schemeClr val="accent1"/>
                    </a:gs>
                    <a:gs pos="75000">
                      <a:schemeClr val="accent1"/>
                    </a:gs>
                  </a:gsLst>
                  <a:lin ang="5400000" scaled="1"/>
                </a:gradFill>
                <a:latin typeface="Segoe UI"/>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1750">
              <a:solidFill>
                <a:schemeClr val="bg1"/>
              </a:solidFill>
              <a:miter lim="800000"/>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D0D0D"/>
                </a:soli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74789"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939"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How do I </a:t>
            </a:r>
            <a:r>
              <a:rPr kumimoji="0" lang="en-US" sz="1961" b="1"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architect</a:t>
            </a:r>
            <a:r>
              <a:rPr kumimoji="0" lang="en-US" sz="1961" b="0" i="0" u="none" strike="noStrike" kern="0" cap="none" spc="0" normalizeH="0" baseline="0" noProof="0" dirty="0">
                <a:ln>
                  <a:noFill/>
                </a:ln>
                <a:gradFill>
                  <a:gsLst>
                    <a:gs pos="23009">
                      <a:schemeClr val="tx2"/>
                    </a:gs>
                    <a:gs pos="52000">
                      <a:schemeClr val="tx2"/>
                    </a:gs>
                  </a:gsLst>
                  <a:lin ang="5400000" scaled="1"/>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D0D0D"/>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288865" y="4312534"/>
            <a:ext cx="7614273"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65487">
                      <a:schemeClr val="tx2"/>
                    </a:gs>
                    <a:gs pos="44000">
                      <a:schemeClr val="tx2"/>
                    </a:gs>
                  </a:gsLst>
                  <a:lin ang="5400000" scaled="1"/>
                </a:gradFill>
                <a:effectLst/>
                <a:uLnTx/>
                <a:uFillTx/>
                <a:latin typeface="Segoe UI Light"/>
                <a:ea typeface="+mn-ea"/>
                <a:cs typeface="Segoe UI" pitchFamily="34" charset="0"/>
              </a:rPr>
              <a:t>Serverless, the platform for cloud native apps </a:t>
            </a:r>
          </a:p>
        </p:txBody>
      </p:sp>
      <p:sp>
        <p:nvSpPr>
          <p:cNvPr id="120" name="Title 1">
            <a:extLst>
              <a:ext uri="{FF2B5EF4-FFF2-40B4-BE49-F238E27FC236}">
                <a16:creationId xmlns:a16="http://schemas.microsoft.com/office/drawing/2014/main" id="{80D5B490-DAE5-4556-B4E7-FFD66C615264}"/>
              </a:ext>
            </a:extLst>
          </p:cNvPr>
          <p:cNvSpPr txBox="1">
            <a:spLocks/>
          </p:cNvSpPr>
          <p:nvPr/>
        </p:nvSpPr>
        <p:spPr>
          <a:xfrm>
            <a:off x="3722550" y="6464230"/>
            <a:ext cx="4746901" cy="323220"/>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96">
              <a:lnSpc>
                <a:spcPct val="100000"/>
              </a:lnSpc>
            </a:pPr>
            <a:r>
              <a:rPr lang="en-US" sz="1900" dirty="0">
                <a:gradFill>
                  <a:gsLst>
                    <a:gs pos="95575">
                      <a:schemeClr val="accent1"/>
                    </a:gs>
                    <a:gs pos="75000">
                      <a:schemeClr val="accent1"/>
                    </a:gs>
                  </a:gsLst>
                  <a:lin ang="5400000" scaled="1"/>
                </a:gradFill>
                <a:cs typeface="Segoe UI" panose="020B0502040204020203" pitchFamily="34" charset="0"/>
              </a:rPr>
              <a:t>The “evolution” of application platforms</a:t>
            </a:r>
          </a:p>
        </p:txBody>
      </p:sp>
    </p:spTree>
    <p:extLst>
      <p:ext uri="{BB962C8B-B14F-4D97-AF65-F5344CB8AC3E}">
        <p14:creationId xmlns:p14="http://schemas.microsoft.com/office/powerpoint/2010/main" val="956911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8.33333E-7 3.45679E-6 L 8.33333E-7 0.04352 " pathEditMode="relative" rAng="0" ptsTypes="AA">
                                      <p:cBhvr>
                                        <p:cTn id="17" dur="500" spd="-100000" fill="hold"/>
                                        <p:tgtEl>
                                          <p:spTgt spid="72"/>
                                        </p:tgtEl>
                                        <p:attrNameLst>
                                          <p:attrName>ppt_x</p:attrName>
                                          <p:attrName>ppt_y</p:attrName>
                                        </p:attrNameLst>
                                      </p:cBhvr>
                                      <p:rCtr x="0" y="2160"/>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0 4.19753E-6 L 0.03681 4.19753E-6 " pathEditMode="relative" rAng="0" ptsTypes="AA">
                                      <p:cBhvr>
                                        <p:cTn id="73" dur="500" spd="-100000" fill="hold"/>
                                        <p:tgtEl>
                                          <p:spTgt spid="118"/>
                                        </p:tgtEl>
                                        <p:attrNameLst>
                                          <p:attrName>ppt_x</p:attrName>
                                          <p:attrName>ppt_y</p:attrName>
                                        </p:attrNameLst>
                                      </p:cBhvr>
                                      <p:rCtr x="18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F19B-4D38-B94A-9B92-10BBF34A6C43}"/>
              </a:ext>
            </a:extLst>
          </p:cNvPr>
          <p:cNvSpPr>
            <a:spLocks noGrp="1"/>
          </p:cNvSpPr>
          <p:nvPr>
            <p:ph type="ctrTitle"/>
          </p:nvPr>
        </p:nvSpPr>
        <p:spPr>
          <a:xfrm>
            <a:off x="4994927" y="489753"/>
            <a:ext cx="6673158" cy="2939247"/>
          </a:xfrm>
        </p:spPr>
        <p:txBody>
          <a:bodyPr>
            <a:normAutofit/>
          </a:bodyPr>
          <a:lstStyle/>
          <a:p>
            <a:pPr algn="l"/>
            <a:r>
              <a:rPr lang="en-US" sz="4800" dirty="0">
                <a:solidFill>
                  <a:schemeClr val="bg1"/>
                </a:solidFill>
              </a:rPr>
              <a:t>.NET as Cloud Native</a:t>
            </a:r>
          </a:p>
        </p:txBody>
      </p:sp>
      <p:sp>
        <p:nvSpPr>
          <p:cNvPr id="3" name="Subtitle 2">
            <a:extLst>
              <a:ext uri="{FF2B5EF4-FFF2-40B4-BE49-F238E27FC236}">
                <a16:creationId xmlns:a16="http://schemas.microsoft.com/office/drawing/2014/main" id="{B243F23F-5819-5049-A8B4-FEC468B68E09}"/>
              </a:ext>
            </a:extLst>
          </p:cNvPr>
          <p:cNvSpPr>
            <a:spLocks noGrp="1"/>
          </p:cNvSpPr>
          <p:nvPr>
            <p:ph type="subTitle" idx="1"/>
          </p:nvPr>
        </p:nvSpPr>
        <p:spPr>
          <a:xfrm>
            <a:off x="5161730" y="3414625"/>
            <a:ext cx="6043874" cy="358089"/>
          </a:xfrm>
        </p:spPr>
        <p:txBody>
          <a:bodyPr>
            <a:normAutofit/>
          </a:bodyPr>
          <a:lstStyle/>
          <a:p>
            <a:pPr algn="l"/>
            <a:r>
              <a:rPr lang="en-US" sz="1800" dirty="0">
                <a:solidFill>
                  <a:srgbClr val="E4D1E5"/>
                </a:solidFill>
              </a:rPr>
              <a:t>Using .NET Core, Azure Services, and Kubernetes Together</a:t>
            </a:r>
          </a:p>
        </p:txBody>
      </p:sp>
      <p:pic>
        <p:nvPicPr>
          <p:cNvPr id="8" name="Graphic 7">
            <a:extLst>
              <a:ext uri="{FF2B5EF4-FFF2-40B4-BE49-F238E27FC236}">
                <a16:creationId xmlns:a16="http://schemas.microsoft.com/office/drawing/2014/main" id="{3C70F32F-2C00-4D4C-A726-413B74E6BA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642" y="1076642"/>
            <a:ext cx="4185690" cy="4704716"/>
          </a:xfrm>
          <a:prstGeom prst="rect">
            <a:avLst/>
          </a:prstGeom>
          <a:effectLst>
            <a:glow rad="101600">
              <a:schemeClr val="accent3">
                <a:satMod val="175000"/>
                <a:alpha val="40000"/>
              </a:schemeClr>
            </a:glow>
          </a:effectLst>
        </p:spPr>
      </p:pic>
      <p:grpSp>
        <p:nvGrpSpPr>
          <p:cNvPr id="5" name="Group 4">
            <a:extLst>
              <a:ext uri="{FF2B5EF4-FFF2-40B4-BE49-F238E27FC236}">
                <a16:creationId xmlns:a16="http://schemas.microsoft.com/office/drawing/2014/main" id="{4D6E33D5-C076-AF46-9558-21698CE13F39}"/>
              </a:ext>
            </a:extLst>
          </p:cNvPr>
          <p:cNvGrpSpPr/>
          <p:nvPr/>
        </p:nvGrpSpPr>
        <p:grpSpPr>
          <a:xfrm>
            <a:off x="5161730" y="3758338"/>
            <a:ext cx="4732179" cy="830997"/>
            <a:chOff x="5553616" y="2957508"/>
            <a:chExt cx="4732179" cy="830997"/>
          </a:xfrm>
        </p:grpSpPr>
        <p:sp>
          <p:nvSpPr>
            <p:cNvPr id="4" name="TextBox 3">
              <a:extLst>
                <a:ext uri="{FF2B5EF4-FFF2-40B4-BE49-F238E27FC236}">
                  <a16:creationId xmlns:a16="http://schemas.microsoft.com/office/drawing/2014/main" id="{B0826678-80AB-B24A-91DE-9E0834A3BDDD}"/>
                </a:ext>
              </a:extLst>
            </p:cNvPr>
            <p:cNvSpPr txBox="1"/>
            <p:nvPr/>
          </p:nvSpPr>
          <p:spPr>
            <a:xfrm>
              <a:off x="5553616" y="2957508"/>
              <a:ext cx="2560316" cy="830997"/>
            </a:xfrm>
            <a:prstGeom prst="rect">
              <a:avLst/>
            </a:prstGeom>
            <a:noFill/>
          </p:spPr>
          <p:txBody>
            <a:bodyPr wrap="none" rtlCol="0">
              <a:spAutoFit/>
            </a:bodyPr>
            <a:lstStyle/>
            <a:p>
              <a:r>
                <a:rPr lang="en-US" dirty="0">
                  <a:solidFill>
                    <a:schemeClr val="bg1"/>
                  </a:solidFill>
                </a:rPr>
                <a:t>Glenn Condron</a:t>
              </a:r>
            </a:p>
            <a:p>
              <a:r>
                <a:rPr lang="en-US" sz="1400" dirty="0">
                  <a:solidFill>
                    <a:schemeClr val="bg1"/>
                  </a:solidFill>
                </a:rPr>
                <a:t>Principal Program Manager Lead</a:t>
              </a:r>
            </a:p>
            <a:p>
              <a:r>
                <a:rPr lang="en-US" sz="1400" dirty="0">
                  <a:solidFill>
                    <a:schemeClr val="bg1"/>
                  </a:solidFill>
                </a:rPr>
                <a:t>@</a:t>
              </a:r>
              <a:r>
                <a:rPr lang="en-US" sz="1400" dirty="0" err="1">
                  <a:solidFill>
                    <a:schemeClr val="bg1"/>
                  </a:solidFill>
                </a:rPr>
                <a:t>condrong</a:t>
              </a:r>
              <a:endParaRPr lang="en-US" sz="1400" dirty="0">
                <a:solidFill>
                  <a:schemeClr val="bg1"/>
                </a:solidFill>
              </a:endParaRPr>
            </a:p>
          </p:txBody>
        </p:sp>
        <p:sp>
          <p:nvSpPr>
            <p:cNvPr id="61" name="TextBox 60">
              <a:extLst>
                <a:ext uri="{FF2B5EF4-FFF2-40B4-BE49-F238E27FC236}">
                  <a16:creationId xmlns:a16="http://schemas.microsoft.com/office/drawing/2014/main" id="{6AB7DBEE-ED95-1E4D-BC5E-DAC91905DD18}"/>
                </a:ext>
              </a:extLst>
            </p:cNvPr>
            <p:cNvSpPr txBox="1"/>
            <p:nvPr/>
          </p:nvSpPr>
          <p:spPr>
            <a:xfrm>
              <a:off x="8278514" y="2957508"/>
              <a:ext cx="2007281" cy="800219"/>
            </a:xfrm>
            <a:prstGeom prst="rect">
              <a:avLst/>
            </a:prstGeom>
            <a:noFill/>
          </p:spPr>
          <p:txBody>
            <a:bodyPr wrap="none" rtlCol="0">
              <a:spAutoFit/>
            </a:bodyPr>
            <a:lstStyle/>
            <a:p>
              <a:r>
                <a:rPr lang="en-US" dirty="0">
                  <a:solidFill>
                    <a:schemeClr val="bg1"/>
                  </a:solidFill>
                </a:rPr>
                <a:t>Brady </a:t>
              </a:r>
              <a:r>
                <a:rPr lang="en-US" dirty="0" err="1">
                  <a:solidFill>
                    <a:schemeClr val="bg1"/>
                  </a:solidFill>
                </a:rPr>
                <a:t>Gaster</a:t>
              </a:r>
              <a:endParaRPr lang="en-US" dirty="0">
                <a:solidFill>
                  <a:schemeClr val="bg1"/>
                </a:solidFill>
              </a:endParaRPr>
            </a:p>
            <a:p>
              <a:r>
                <a:rPr lang="en-US" sz="1400" dirty="0">
                  <a:solidFill>
                    <a:schemeClr val="bg1"/>
                  </a:solidFill>
                </a:rPr>
                <a:t>Senior Program Manager</a:t>
              </a:r>
            </a:p>
            <a:p>
              <a:r>
                <a:rPr lang="en-US" sz="1400" dirty="0">
                  <a:solidFill>
                    <a:schemeClr val="bg1"/>
                  </a:solidFill>
                </a:rPr>
                <a:t>@</a:t>
              </a:r>
              <a:r>
                <a:rPr lang="en-US" sz="1400" dirty="0" err="1">
                  <a:solidFill>
                    <a:schemeClr val="bg1"/>
                  </a:solidFill>
                </a:rPr>
                <a:t>bradygaster</a:t>
              </a:r>
              <a:endParaRPr lang="en-US" sz="1400" dirty="0">
                <a:solidFill>
                  <a:schemeClr val="bg1"/>
                </a:solidFill>
              </a:endParaRPr>
            </a:p>
          </p:txBody>
        </p:sp>
      </p:grpSp>
      <p:sp>
        <p:nvSpPr>
          <p:cNvPr id="6" name="Rectangle 5">
            <a:extLst>
              <a:ext uri="{FF2B5EF4-FFF2-40B4-BE49-F238E27FC236}">
                <a16:creationId xmlns:a16="http://schemas.microsoft.com/office/drawing/2014/main" id="{979C7409-E6CC-2B41-B0C7-93961E9E12DF}"/>
              </a:ext>
            </a:extLst>
          </p:cNvPr>
          <p:cNvSpPr/>
          <p:nvPr/>
        </p:nvSpPr>
        <p:spPr>
          <a:xfrm>
            <a:off x="5806916" y="5073134"/>
            <a:ext cx="184731" cy="369332"/>
          </a:xfrm>
          <a:prstGeom prst="rect">
            <a:avLst/>
          </a:prstGeom>
        </p:spPr>
        <p:txBody>
          <a:bodyPr wrap="none">
            <a:spAutoFit/>
          </a:bodyPr>
          <a:lstStyle/>
          <a:p>
            <a:endParaRPr lang="en-US" dirty="0"/>
          </a:p>
        </p:txBody>
      </p:sp>
      <p:sp>
        <p:nvSpPr>
          <p:cNvPr id="10" name="Rectangle 9">
            <a:extLst>
              <a:ext uri="{FF2B5EF4-FFF2-40B4-BE49-F238E27FC236}">
                <a16:creationId xmlns:a16="http://schemas.microsoft.com/office/drawing/2014/main" id="{93CA030B-06ED-5844-8379-418DBE5B2A8F}"/>
              </a:ext>
            </a:extLst>
          </p:cNvPr>
          <p:cNvSpPr/>
          <p:nvPr/>
        </p:nvSpPr>
        <p:spPr>
          <a:xfrm>
            <a:off x="5161730" y="4673024"/>
            <a:ext cx="4291752" cy="369332"/>
          </a:xfrm>
          <a:prstGeom prst="rect">
            <a:avLst/>
          </a:prstGeom>
        </p:spPr>
        <p:txBody>
          <a:bodyPr wrap="none">
            <a:spAutoFit/>
          </a:bodyPr>
          <a:lstStyle/>
          <a:p>
            <a:r>
              <a:rPr lang="en-US" dirty="0">
                <a:solidFill>
                  <a:schemeClr val="bg1"/>
                </a:solidFill>
              </a:rPr>
              <a:t>https://</a:t>
            </a:r>
            <a:r>
              <a:rPr lang="en-US" dirty="0" err="1">
                <a:solidFill>
                  <a:schemeClr val="bg1"/>
                </a:solidFill>
              </a:rPr>
              <a:t>aka.ms</a:t>
            </a:r>
            <a:r>
              <a:rPr lang="en-US" dirty="0">
                <a:solidFill>
                  <a:schemeClr val="bg1"/>
                </a:solidFill>
              </a:rPr>
              <a:t>/</a:t>
            </a:r>
            <a:r>
              <a:rPr lang="en-US" dirty="0" err="1">
                <a:solidFill>
                  <a:schemeClr val="bg1"/>
                </a:solidFill>
              </a:rPr>
              <a:t>cloudnativedotnetworkshop</a:t>
            </a:r>
            <a:endParaRPr lang="en-US" dirty="0">
              <a:solidFill>
                <a:schemeClr val="bg1"/>
              </a:solidFill>
            </a:endParaRPr>
          </a:p>
        </p:txBody>
      </p:sp>
    </p:spTree>
    <p:extLst>
      <p:ext uri="{BB962C8B-B14F-4D97-AF65-F5344CB8AC3E}">
        <p14:creationId xmlns:p14="http://schemas.microsoft.com/office/powerpoint/2010/main" val="1377743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246" y="4050502"/>
            <a:ext cx="2666297"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gradFill>
                  <a:gsLst>
                    <a:gs pos="7080">
                      <a:schemeClr val="accent1"/>
                    </a:gs>
                    <a:gs pos="23009">
                      <a:schemeClr val="accent1"/>
                    </a:gs>
                  </a:gsLst>
                  <a:lin ang="5400000" scaled="1"/>
                </a:gradFill>
                <a:effectLst/>
                <a:uLnTx/>
                <a:uFillTx/>
                <a:ea typeface="+mn-ea"/>
                <a:cs typeface="Segoe UI"/>
              </a:rPr>
              <a:t>Event-driven/ instant scale</a:t>
            </a:r>
          </a:p>
        </p:txBody>
      </p:sp>
      <p:sp>
        <p:nvSpPr>
          <p:cNvPr id="61" name="TextBox 60"/>
          <p:cNvSpPr txBox="1"/>
          <p:nvPr/>
        </p:nvSpPr>
        <p:spPr>
          <a:xfrm>
            <a:off x="8420880" y="4050502"/>
            <a:ext cx="2455376" cy="648428"/>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gradFill>
                  <a:gsLst>
                    <a:gs pos="7080">
                      <a:schemeClr val="accent1"/>
                    </a:gs>
                    <a:gs pos="23009">
                      <a:schemeClr val="accent1"/>
                    </a:gs>
                  </a:gsLst>
                  <a:lin ang="5400000" scaled="1"/>
                </a:gradFill>
                <a:effectLst/>
                <a:uLnTx/>
                <a:uFillTx/>
                <a:ea typeface="+mn-ea"/>
                <a:cs typeface="Segoe UI"/>
              </a:rPr>
              <a:t>Micro-billing</a:t>
            </a:r>
          </a:p>
        </p:txBody>
      </p:sp>
      <p:sp>
        <p:nvSpPr>
          <p:cNvPr id="60" name="TextBox 59"/>
          <p:cNvSpPr txBox="1"/>
          <p:nvPr/>
        </p:nvSpPr>
        <p:spPr>
          <a:xfrm>
            <a:off x="1317703" y="4050502"/>
            <a:ext cx="2580204" cy="960180"/>
          </a:xfrm>
          <a:prstGeom prst="rect">
            <a:avLst/>
          </a:prstGeom>
          <a:noFill/>
        </p:spPr>
        <p:txBody>
          <a:bodyPr wrap="square" lIns="91413" tIns="146263" rIns="182828" bIns="146263" rtlCol="0">
            <a:spAutoFit/>
          </a:bodyPr>
          <a:lstStyle/>
          <a:p>
            <a:pPr marL="0" marR="0" lvl="0" indent="0" algn="ctr" defTabSz="1218795" rtl="0" eaLnBrk="1" fontAlgn="auto" latinLnBrk="0" hangingPunct="1">
              <a:lnSpc>
                <a:spcPct val="90000"/>
              </a:lnSpc>
              <a:spcBef>
                <a:spcPts val="0"/>
              </a:spcBef>
              <a:spcAft>
                <a:spcPts val="1200"/>
              </a:spcAft>
              <a:buClrTx/>
              <a:buSzTx/>
              <a:buFontTx/>
              <a:buNone/>
              <a:tabLst/>
              <a:defRPr/>
            </a:pPr>
            <a:r>
              <a:rPr kumimoji="0" lang="en-US" sz="2400" b="0" i="0" u="none" strike="noStrike" kern="0" cap="none" spc="0" normalizeH="0" baseline="0" noProof="0" dirty="0">
                <a:ln>
                  <a:noFill/>
                </a:ln>
                <a:gradFill>
                  <a:gsLst>
                    <a:gs pos="7080">
                      <a:schemeClr val="accent1"/>
                    </a:gs>
                    <a:gs pos="23009">
                      <a:schemeClr val="accent1"/>
                    </a:gs>
                  </a:gsLst>
                  <a:lin ang="5400000" scaled="1"/>
                </a:gradFill>
                <a:effectLst/>
                <a:uLnTx/>
                <a:uFillTx/>
                <a:ea typeface="+mn-ea"/>
                <a:cs typeface="Segoe UI"/>
              </a:rPr>
              <a:t>Abstraction </a:t>
            </a:r>
            <a:br>
              <a:rPr kumimoji="0" lang="en-US" sz="2400" b="0" i="0" u="none" strike="noStrike" kern="0" cap="none" spc="0" normalizeH="0" baseline="0" noProof="0" dirty="0">
                <a:ln>
                  <a:noFill/>
                </a:ln>
                <a:gradFill>
                  <a:gsLst>
                    <a:gs pos="7080">
                      <a:schemeClr val="accent1"/>
                    </a:gs>
                    <a:gs pos="23009">
                      <a:schemeClr val="accent1"/>
                    </a:gs>
                  </a:gsLst>
                  <a:lin ang="5400000" scaled="1"/>
                </a:gradFill>
                <a:effectLst/>
                <a:uLnTx/>
                <a:uFillTx/>
                <a:ea typeface="+mn-ea"/>
                <a:cs typeface="Segoe UI"/>
              </a:rPr>
            </a:br>
            <a:r>
              <a:rPr kumimoji="0" lang="en-US" sz="2400" b="0" i="0" u="none" strike="noStrike" kern="0" cap="none" spc="0" normalizeH="0" baseline="0" noProof="0" dirty="0">
                <a:ln>
                  <a:noFill/>
                </a:ln>
                <a:gradFill>
                  <a:gsLst>
                    <a:gs pos="7080">
                      <a:schemeClr val="accent1"/>
                    </a:gs>
                    <a:gs pos="23009">
                      <a:schemeClr val="accent1"/>
                    </a:gs>
                  </a:gsLst>
                  <a:lin ang="5400000" scaled="1"/>
                </a:gradFill>
                <a:effectLst/>
                <a:uLnTx/>
                <a:uFillTx/>
                <a:ea typeface="+mn-ea"/>
                <a:cs typeface="Segoe UI"/>
              </a:rPr>
              <a:t>of servers</a:t>
            </a:r>
          </a:p>
        </p:txBody>
      </p:sp>
      <p:sp>
        <p:nvSpPr>
          <p:cNvPr id="3" name="Title 2"/>
          <p:cNvSpPr>
            <a:spLocks noGrp="1"/>
          </p:cNvSpPr>
          <p:nvPr>
            <p:ph type="title"/>
          </p:nvPr>
        </p:nvSpPr>
        <p:spPr/>
        <p:txBody>
          <a:bodyPr>
            <a:normAutofit/>
          </a:bodyPr>
          <a:lstStyle/>
          <a:p>
            <a:r>
              <a:rPr lang="en-US" dirty="0"/>
              <a:t>What is Serverless?</a:t>
            </a:r>
            <a:br>
              <a:rPr lang="en-US" dirty="0"/>
            </a:br>
            <a:endParaRPr lang="en-US" dirty="0"/>
          </a:p>
        </p:txBody>
      </p:sp>
      <p:grpSp>
        <p:nvGrpSpPr>
          <p:cNvPr id="20" name="Group 19"/>
          <p:cNvGrpSpPr/>
          <p:nvPr/>
        </p:nvGrpSpPr>
        <p:grpSpPr>
          <a:xfrm>
            <a:off x="8805848" y="2303808"/>
            <a:ext cx="1685437" cy="1685437"/>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60" tIns="143408" rIns="179260" bIns="143408" rtlCol="0">
              <a:spAutoFit/>
            </a:bodyPr>
            <a:lstStyle/>
            <a:p>
              <a:pPr marL="0" marR="0" lvl="0" indent="0" algn="l" defTabSz="914262"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B900"/>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27" name="Group 26"/>
          <p:cNvGrpSpPr/>
          <p:nvPr/>
        </p:nvGrpSpPr>
        <p:grpSpPr>
          <a:xfrm>
            <a:off x="5316675" y="2303808"/>
            <a:ext cx="1685437" cy="1685437"/>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grpSp>
      <p:grpSp>
        <p:nvGrpSpPr>
          <p:cNvPr id="30" name="Group 29"/>
          <p:cNvGrpSpPr/>
          <p:nvPr/>
        </p:nvGrpSpPr>
        <p:grpSpPr>
          <a:xfrm>
            <a:off x="1765086" y="2303808"/>
            <a:ext cx="1685437" cy="1685437"/>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B900"/>
                  </a:solidFill>
                  <a:effectLst/>
                  <a:uLnTx/>
                  <a:uFillTx/>
                  <a:latin typeface="Segoe UI Semilight"/>
                  <a:ea typeface="+mn-ea"/>
                  <a:cs typeface="+mn-cs"/>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B90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344287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1E0635CD-F3E3-4131-B424-E0BC13FEDD78}"/>
              </a:ext>
            </a:extLst>
          </p:cNvPr>
          <p:cNvSpPr>
            <a:spLocks noGrp="1"/>
          </p:cNvSpPr>
          <p:nvPr>
            <p:ph type="title"/>
          </p:nvPr>
        </p:nvSpPr>
        <p:spPr/>
        <p:txBody>
          <a:bodyPr>
            <a:normAutofit/>
          </a:bodyPr>
          <a:lstStyle/>
          <a:p>
            <a:r>
              <a:rPr lang="en-US" dirty="0"/>
              <a:t>Azure serverless platform components</a:t>
            </a:r>
          </a:p>
        </p:txBody>
      </p:sp>
      <p:sp>
        <p:nvSpPr>
          <p:cNvPr id="30" name="Rectangle 29">
            <a:extLst>
              <a:ext uri="{FF2B5EF4-FFF2-40B4-BE49-F238E27FC236}">
                <a16:creationId xmlns:a16="http://schemas.microsoft.com/office/drawing/2014/main" id="{90E0B528-84CA-4ED5-BAFE-1959AF3FBA32}"/>
              </a:ext>
            </a:extLst>
          </p:cNvPr>
          <p:cNvSpPr/>
          <p:nvPr/>
        </p:nvSpPr>
        <p:spPr bwMode="auto">
          <a:xfrm>
            <a:off x="1763280"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dirty="0">
                <a:ln>
                  <a:noFill/>
                </a:ln>
                <a:gradFill>
                  <a:gsLst>
                    <a:gs pos="7965">
                      <a:schemeClr val="accent1"/>
                    </a:gs>
                    <a:gs pos="34513">
                      <a:schemeClr val="accent1"/>
                    </a:gs>
                  </a:gsLst>
                  <a:lin ang="5400000" scaled="0"/>
                </a:gradFill>
                <a:effectLst/>
                <a:uLnTx/>
                <a:uFillTx/>
                <a:latin typeface="Segoe UI"/>
                <a:ea typeface="+mn-ea"/>
                <a:cs typeface="Segoe UI" pitchFamily="34" charset="0"/>
              </a:rPr>
              <a:t>Platform</a:t>
            </a:r>
          </a:p>
        </p:txBody>
      </p:sp>
      <p:grpSp>
        <p:nvGrpSpPr>
          <p:cNvPr id="31" name="Group 30">
            <a:extLst>
              <a:ext uri="{FF2B5EF4-FFF2-40B4-BE49-F238E27FC236}">
                <a16:creationId xmlns:a16="http://schemas.microsoft.com/office/drawing/2014/main" id="{717F0D13-C4BD-4727-B074-E0A61CD1E67B}"/>
              </a:ext>
            </a:extLst>
          </p:cNvPr>
          <p:cNvGrpSpPr/>
          <p:nvPr/>
        </p:nvGrpSpPr>
        <p:grpSpPr>
          <a:xfrm>
            <a:off x="4641064" y="2352809"/>
            <a:ext cx="2738837" cy="1971495"/>
            <a:chOff x="6265951" y="2389036"/>
            <a:chExt cx="2794153" cy="2011312"/>
          </a:xfrm>
        </p:grpSpPr>
        <p:sp>
          <p:nvSpPr>
            <p:cNvPr id="32" name="Rectangle 31">
              <a:extLst>
                <a:ext uri="{FF2B5EF4-FFF2-40B4-BE49-F238E27FC236}">
                  <a16:creationId xmlns:a16="http://schemas.microsoft.com/office/drawing/2014/main" id="{DB642A87-6373-4936-8A2D-A1FD91B33394}"/>
                </a:ext>
              </a:extLst>
            </p:cNvPr>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1961" b="1" dirty="0">
                  <a:gradFill>
                    <a:gsLst>
                      <a:gs pos="0">
                        <a:srgbClr val="FFFFFF"/>
                      </a:gs>
                      <a:gs pos="100000">
                        <a:srgbClr val="FFFFFF"/>
                      </a:gs>
                    </a:gsLst>
                    <a:lin ang="5400000" scaled="0"/>
                  </a:gradFill>
                  <a:latin typeface="Segoe UI Semilight"/>
                  <a:cs typeface="Segoe UI" pitchFamily="34" charset="0"/>
                </a:rPr>
                <a:t>Logic Apps</a:t>
              </a:r>
            </a:p>
          </p:txBody>
        </p:sp>
        <p:sp>
          <p:nvSpPr>
            <p:cNvPr id="33" name="Rectangle 32">
              <a:extLst>
                <a:ext uri="{FF2B5EF4-FFF2-40B4-BE49-F238E27FC236}">
                  <a16:creationId xmlns:a16="http://schemas.microsoft.com/office/drawing/2014/main" id="{62D21D4C-D555-45BB-8610-578BFFE4D05A}"/>
                </a:ext>
              </a:extLst>
            </p:cNvPr>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600" dirty="0">
                  <a:gradFill>
                    <a:gsLst>
                      <a:gs pos="34513">
                        <a:schemeClr val="tx2"/>
                      </a:gs>
                      <a:gs pos="59000">
                        <a:schemeClr val="tx2"/>
                      </a:gs>
                    </a:gsLst>
                    <a:lin ang="5400000" scaled="0"/>
                  </a:gradFill>
                  <a:latin typeface="Segoe UI Semilight"/>
                </a:rPr>
                <a:t>Design workflows and orchestrate processes</a:t>
              </a:r>
            </a:p>
          </p:txBody>
        </p:sp>
        <p:grpSp>
          <p:nvGrpSpPr>
            <p:cNvPr id="34" name="Group 33">
              <a:extLst>
                <a:ext uri="{FF2B5EF4-FFF2-40B4-BE49-F238E27FC236}">
                  <a16:creationId xmlns:a16="http://schemas.microsoft.com/office/drawing/2014/main" id="{AB4248D3-459E-4E9F-B193-4EDC1CC663FA}"/>
                </a:ext>
              </a:extLst>
            </p:cNvPr>
            <p:cNvGrpSpPr/>
            <p:nvPr/>
          </p:nvGrpSpPr>
          <p:grpSpPr>
            <a:xfrm>
              <a:off x="6478718" y="2558746"/>
              <a:ext cx="499172" cy="273354"/>
              <a:chOff x="7712710" y="2866532"/>
              <a:chExt cx="900970" cy="493385"/>
            </a:xfrm>
          </p:grpSpPr>
          <p:sp>
            <p:nvSpPr>
              <p:cNvPr id="35" name="Rectangle 34">
                <a:extLst>
                  <a:ext uri="{FF2B5EF4-FFF2-40B4-BE49-F238E27FC236}">
                    <a16:creationId xmlns:a16="http://schemas.microsoft.com/office/drawing/2014/main" id="{AEB05F16-D94F-4BC7-82FE-7E77BE2B6D33}"/>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0B874B11-4642-4DDB-9B15-3CCF51F8035D}"/>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D4A5171-DA25-43F4-8159-2DA244709804}"/>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Left Brace 37">
                <a:extLst>
                  <a:ext uri="{FF2B5EF4-FFF2-40B4-BE49-F238E27FC236}">
                    <a16:creationId xmlns:a16="http://schemas.microsoft.com/office/drawing/2014/main" id="{4E6E1B66-898C-44C9-8B6D-6A5DACFE6D19}"/>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Left Brace 38">
                <a:extLst>
                  <a:ext uri="{FF2B5EF4-FFF2-40B4-BE49-F238E27FC236}">
                    <a16:creationId xmlns:a16="http://schemas.microsoft.com/office/drawing/2014/main" id="{3F0B07D0-42DD-4F57-9BF9-522B86E97701}"/>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662845AD-EB82-466C-9205-D423BE079874}"/>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F80E15CF-780A-4F4D-BC36-EC66AFAB317D}"/>
              </a:ext>
            </a:extLst>
          </p:cNvPr>
          <p:cNvGrpSpPr/>
          <p:nvPr/>
        </p:nvGrpSpPr>
        <p:grpSpPr>
          <a:xfrm>
            <a:off x="1858153" y="5027416"/>
            <a:ext cx="8283027" cy="1115000"/>
            <a:chOff x="3436883" y="5127960"/>
            <a:chExt cx="8450318" cy="1137519"/>
          </a:xfrm>
        </p:grpSpPr>
        <p:sp>
          <p:nvSpPr>
            <p:cNvPr id="42" name="Rectangle 41">
              <a:extLst>
                <a:ext uri="{FF2B5EF4-FFF2-40B4-BE49-F238E27FC236}">
                  <a16:creationId xmlns:a16="http://schemas.microsoft.com/office/drawing/2014/main" id="{C27DB582-E2CB-4FDD-9834-6E76CDF87247}"/>
                </a:ext>
              </a:extLst>
            </p:cNvPr>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Analytics</a:t>
              </a:r>
            </a:p>
          </p:txBody>
        </p:sp>
        <p:sp>
          <p:nvSpPr>
            <p:cNvPr id="43" name="Rectangle 42">
              <a:extLst>
                <a:ext uri="{FF2B5EF4-FFF2-40B4-BE49-F238E27FC236}">
                  <a16:creationId xmlns:a16="http://schemas.microsoft.com/office/drawing/2014/main" id="{618AE885-A6FF-452F-A276-F93541048B69}"/>
                </a:ext>
              </a:extLst>
            </p:cNvPr>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44" name="Rectangle 43">
              <a:extLst>
                <a:ext uri="{FF2B5EF4-FFF2-40B4-BE49-F238E27FC236}">
                  <a16:creationId xmlns:a16="http://schemas.microsoft.com/office/drawing/2014/main" id="{B2B98310-9574-4251-9A7E-9E56FE8C6B31}"/>
                </a:ext>
              </a:extLst>
            </p:cNvPr>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Storage</a:t>
              </a:r>
            </a:p>
          </p:txBody>
        </p:sp>
        <p:sp>
          <p:nvSpPr>
            <p:cNvPr id="45" name="Rectangle 44">
              <a:extLst>
                <a:ext uri="{FF2B5EF4-FFF2-40B4-BE49-F238E27FC236}">
                  <a16:creationId xmlns:a16="http://schemas.microsoft.com/office/drawing/2014/main" id="{9468E7D0-9786-4134-894C-8375E7D7337B}"/>
                </a:ext>
              </a:extLst>
            </p:cNvPr>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IoT</a:t>
              </a:r>
            </a:p>
          </p:txBody>
        </p:sp>
        <p:sp>
          <p:nvSpPr>
            <p:cNvPr id="46" name="Rectangle 45">
              <a:extLst>
                <a:ext uri="{FF2B5EF4-FFF2-40B4-BE49-F238E27FC236}">
                  <a16:creationId xmlns:a16="http://schemas.microsoft.com/office/drawing/2014/main" id="{9B08EA95-AEC9-4354-B44C-05A45884D19C}"/>
                </a:ext>
              </a:extLst>
            </p:cNvPr>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Security</a:t>
              </a:r>
            </a:p>
          </p:txBody>
        </p:sp>
        <p:sp>
          <p:nvSpPr>
            <p:cNvPr id="47" name="Rectangle 46">
              <a:extLst>
                <a:ext uri="{FF2B5EF4-FFF2-40B4-BE49-F238E27FC236}">
                  <a16:creationId xmlns:a16="http://schemas.microsoft.com/office/drawing/2014/main" id="{CD73CDE7-1814-42C2-8016-A08897C6277C}"/>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Intelligence</a:t>
              </a:r>
            </a:p>
          </p:txBody>
        </p:sp>
        <p:pic>
          <p:nvPicPr>
            <p:cNvPr id="48" name="Picture 2" descr="Image result for azure cosmos db icon">
              <a:hlinkClick r:id="rId3"/>
              <a:extLst>
                <a:ext uri="{FF2B5EF4-FFF2-40B4-BE49-F238E27FC236}">
                  <a16:creationId xmlns:a16="http://schemas.microsoft.com/office/drawing/2014/main" id="{1E38B4F9-F88C-4C26-953E-86C853E571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6"/>
              <a:extLst>
                <a:ext uri="{FF2B5EF4-FFF2-40B4-BE49-F238E27FC236}">
                  <a16:creationId xmlns:a16="http://schemas.microsoft.com/office/drawing/2014/main" id="{E32EC35B-693A-4773-8816-DA866653ACD0}"/>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50" name="Picture 6" descr="Related image">
              <a:hlinkClick r:id="rId8"/>
              <a:extLst>
                <a:ext uri="{FF2B5EF4-FFF2-40B4-BE49-F238E27FC236}">
                  <a16:creationId xmlns:a16="http://schemas.microsoft.com/office/drawing/2014/main" id="{66ADD3B0-1264-48BD-A116-1F4BDCD87D7B}"/>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Image result for azure stream analytics icon">
              <a:hlinkClick r:id="rId10"/>
              <a:extLst>
                <a:ext uri="{FF2B5EF4-FFF2-40B4-BE49-F238E27FC236}">
                  <a16:creationId xmlns:a16="http://schemas.microsoft.com/office/drawing/2014/main" id="{C8A35FC1-EC35-49AD-8B3F-7B8362456650}"/>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azure IoT icon">
              <a:hlinkClick r:id="rId12"/>
              <a:extLst>
                <a:ext uri="{FF2B5EF4-FFF2-40B4-BE49-F238E27FC236}">
                  <a16:creationId xmlns:a16="http://schemas.microsoft.com/office/drawing/2014/main" id="{612940F0-90BD-4C3E-BE1F-42023C6D9EF3}"/>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Image result for azure active directory icon">
              <a:hlinkClick r:id="rId14"/>
              <a:extLst>
                <a:ext uri="{FF2B5EF4-FFF2-40B4-BE49-F238E27FC236}">
                  <a16:creationId xmlns:a16="http://schemas.microsoft.com/office/drawing/2014/main" id="{623CF9B2-A8F5-4F2A-8682-46CC51D374A2}"/>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BEDFECEE-1F4F-42FB-AB7C-6AF579F485E8}"/>
              </a:ext>
            </a:extLst>
          </p:cNvPr>
          <p:cNvGrpSpPr/>
          <p:nvPr/>
        </p:nvGrpSpPr>
        <p:grpSpPr>
          <a:xfrm>
            <a:off x="1846171" y="2352809"/>
            <a:ext cx="2738837" cy="1971495"/>
            <a:chOff x="9093048" y="2389036"/>
            <a:chExt cx="2794153" cy="2011312"/>
          </a:xfrm>
        </p:grpSpPr>
        <p:sp>
          <p:nvSpPr>
            <p:cNvPr id="55" name="Rectangle 54">
              <a:extLst>
                <a:ext uri="{FF2B5EF4-FFF2-40B4-BE49-F238E27FC236}">
                  <a16:creationId xmlns:a16="http://schemas.microsoft.com/office/drawing/2014/main" id="{BE08A4AD-3BCA-4F87-8D8F-5D486B7569ED}"/>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1961" b="1" dirty="0">
                  <a:gradFill>
                    <a:gsLst>
                      <a:gs pos="0">
                        <a:srgbClr val="FFFFFF"/>
                      </a:gs>
                      <a:gs pos="100000">
                        <a:srgbClr val="FFFFFF"/>
                      </a:gs>
                    </a:gsLst>
                    <a:lin ang="5400000" scaled="0"/>
                  </a:gradFill>
                  <a:latin typeface="Segoe UI Semilight"/>
                  <a:cs typeface="Segoe UI" pitchFamily="34" charset="0"/>
                </a:rPr>
                <a:t>Event Grid</a:t>
              </a:r>
            </a:p>
          </p:txBody>
        </p:sp>
        <p:sp>
          <p:nvSpPr>
            <p:cNvPr id="56" name="Rectangle 55">
              <a:extLst>
                <a:ext uri="{FF2B5EF4-FFF2-40B4-BE49-F238E27FC236}">
                  <a16:creationId xmlns:a16="http://schemas.microsoft.com/office/drawing/2014/main" id="{BDBB6CA9-0D6F-4399-8F3C-8E7B55A31A8B}"/>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600" dirty="0">
                  <a:gradFill>
                    <a:gsLst>
                      <a:gs pos="34513">
                        <a:schemeClr val="tx2"/>
                      </a:gs>
                      <a:gs pos="59000">
                        <a:schemeClr val="tx2"/>
                      </a:gs>
                    </a:gsLst>
                    <a:lin ang="5400000" scaled="0"/>
                  </a:gradFill>
                  <a:latin typeface="Segoe UI Semilight"/>
                </a:rPr>
                <a:t>Manage all events that can trigger code or logic</a:t>
              </a:r>
            </a:p>
          </p:txBody>
        </p:sp>
        <p:pic>
          <p:nvPicPr>
            <p:cNvPr id="57" name="Picture 14" descr="Image result for azure event grid">
              <a:extLst>
                <a:ext uri="{FF2B5EF4-FFF2-40B4-BE49-F238E27FC236}">
                  <a16:creationId xmlns:a16="http://schemas.microsoft.com/office/drawing/2014/main" id="{78E6CB04-0DC0-401C-8C25-7DBA2EB0DD5F}"/>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67B06F05-FA45-49F3-AA24-9BE1F68D4831}"/>
              </a:ext>
            </a:extLst>
          </p:cNvPr>
          <p:cNvGrpSpPr/>
          <p:nvPr/>
        </p:nvGrpSpPr>
        <p:grpSpPr>
          <a:xfrm>
            <a:off x="7435959" y="2352809"/>
            <a:ext cx="2738837" cy="1971495"/>
            <a:chOff x="3436883" y="2389036"/>
            <a:chExt cx="2794153" cy="2011312"/>
          </a:xfrm>
        </p:grpSpPr>
        <p:sp>
          <p:nvSpPr>
            <p:cNvPr id="59" name="Rectangle 58">
              <a:extLst>
                <a:ext uri="{FF2B5EF4-FFF2-40B4-BE49-F238E27FC236}">
                  <a16:creationId xmlns:a16="http://schemas.microsoft.com/office/drawing/2014/main" id="{839DA220-10DF-4B7D-B50D-D4E123756C38}"/>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marR="0" lvl="0" indent="0" defTabSz="932197" fontAlgn="base">
                <a:lnSpc>
                  <a:spcPct val="90000"/>
                </a:lnSpc>
                <a:spcBef>
                  <a:spcPct val="0"/>
                </a:spcBef>
                <a:spcAft>
                  <a:spcPct val="0"/>
                </a:spcAft>
                <a:buClrTx/>
                <a:buSzTx/>
                <a:buFontTx/>
                <a:buNone/>
                <a:tabLst/>
                <a:defRPr/>
              </a:pPr>
              <a:r>
                <a:rPr lang="en-US" sz="1961" b="1" dirty="0">
                  <a:gradFill>
                    <a:gsLst>
                      <a:gs pos="0">
                        <a:srgbClr val="FFFFFF"/>
                      </a:gs>
                      <a:gs pos="100000">
                        <a:srgbClr val="FFFFFF"/>
                      </a:gs>
                    </a:gsLst>
                    <a:lin ang="5400000" scaled="0"/>
                  </a:gradFill>
                  <a:latin typeface="Segoe UI Semilight"/>
                  <a:cs typeface="Segoe UI" pitchFamily="34" charset="0"/>
                </a:rPr>
                <a:t>Functions</a:t>
              </a:r>
            </a:p>
          </p:txBody>
        </p:sp>
        <p:sp>
          <p:nvSpPr>
            <p:cNvPr id="60" name="Rectangle 59">
              <a:extLst>
                <a:ext uri="{FF2B5EF4-FFF2-40B4-BE49-F238E27FC236}">
                  <a16:creationId xmlns:a16="http://schemas.microsoft.com/office/drawing/2014/main" id="{442227E4-A599-4F8C-BA9B-1DB446CF9154}"/>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14120">
                <a:lnSpc>
                  <a:spcPct val="90000"/>
                </a:lnSpc>
                <a:spcAft>
                  <a:spcPts val="588"/>
                </a:spcAft>
                <a:defRPr/>
              </a:pPr>
              <a:r>
                <a:rPr lang="en-US" sz="1600" dirty="0">
                  <a:gradFill>
                    <a:gsLst>
                      <a:gs pos="34513">
                        <a:schemeClr val="tx2"/>
                      </a:gs>
                      <a:gs pos="59000">
                        <a:schemeClr val="tx2"/>
                      </a:gs>
                    </a:gsLst>
                    <a:lin ang="5400000" scaled="0"/>
                  </a:gradFill>
                  <a:latin typeface="Segoe UI Semilight"/>
                </a:rPr>
                <a:t>Execute your code based on events you specify</a:t>
              </a:r>
            </a:p>
          </p:txBody>
        </p:sp>
        <p:grpSp>
          <p:nvGrpSpPr>
            <p:cNvPr id="61" name="Group 60">
              <a:extLst>
                <a:ext uri="{FF2B5EF4-FFF2-40B4-BE49-F238E27FC236}">
                  <a16:creationId xmlns:a16="http://schemas.microsoft.com/office/drawing/2014/main" id="{B41A806A-32DB-4C54-A541-A7E7C048CCD3}"/>
                </a:ext>
              </a:extLst>
            </p:cNvPr>
            <p:cNvGrpSpPr/>
            <p:nvPr/>
          </p:nvGrpSpPr>
          <p:grpSpPr>
            <a:xfrm>
              <a:off x="3626039" y="2531117"/>
              <a:ext cx="481498" cy="321504"/>
              <a:chOff x="6795675" y="2984792"/>
              <a:chExt cx="651897" cy="435283"/>
            </a:xfrm>
            <a:solidFill>
              <a:schemeClr val="bg1"/>
            </a:solidFill>
          </p:grpSpPr>
          <p:sp>
            <p:nvSpPr>
              <p:cNvPr id="62" name="Freeform 18">
                <a:extLst>
                  <a:ext uri="{FF2B5EF4-FFF2-40B4-BE49-F238E27FC236}">
                    <a16:creationId xmlns:a16="http://schemas.microsoft.com/office/drawing/2014/main" id="{647D0F81-D96D-42AA-9826-D8F8EC32BFE7}"/>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FE954371-9113-4802-9782-734FFBF51F51}"/>
                  </a:ext>
                </a:extLst>
              </p:cNvPr>
              <p:cNvGrpSpPr/>
              <p:nvPr/>
            </p:nvGrpSpPr>
            <p:grpSpPr>
              <a:xfrm>
                <a:off x="6795675" y="3059346"/>
                <a:ext cx="141873" cy="271583"/>
                <a:chOff x="3016688" y="2176623"/>
                <a:chExt cx="166688" cy="319087"/>
              </a:xfrm>
              <a:grpFill/>
            </p:grpSpPr>
            <p:cxnSp>
              <p:nvCxnSpPr>
                <p:cNvPr id="67" name="Straight Connector 66">
                  <a:extLst>
                    <a:ext uri="{FF2B5EF4-FFF2-40B4-BE49-F238E27FC236}">
                      <a16:creationId xmlns:a16="http://schemas.microsoft.com/office/drawing/2014/main" id="{0E881B38-A22D-44A2-AC68-2E417AA0F24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97B874-E8BE-4ABD-8950-77896E8439B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2DFC27-65FA-4147-A3D6-1AED7A551D55}"/>
                  </a:ext>
                </a:extLst>
              </p:cNvPr>
              <p:cNvGrpSpPr/>
              <p:nvPr/>
            </p:nvGrpSpPr>
            <p:grpSpPr>
              <a:xfrm flipH="1">
                <a:off x="7305699" y="3059346"/>
                <a:ext cx="141873" cy="271583"/>
                <a:chOff x="3016688" y="2176623"/>
                <a:chExt cx="166688" cy="319087"/>
              </a:xfrm>
              <a:grpFill/>
            </p:grpSpPr>
            <p:cxnSp>
              <p:nvCxnSpPr>
                <p:cNvPr id="65" name="Straight Connector 64">
                  <a:extLst>
                    <a:ext uri="{FF2B5EF4-FFF2-40B4-BE49-F238E27FC236}">
                      <a16:creationId xmlns:a16="http://schemas.microsoft.com/office/drawing/2014/main" id="{E22C7AB7-9CAD-40AE-864F-9815974AEE34}"/>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59E06CF-47A5-477B-B7B3-53BE91A30599}"/>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87163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a:t>Azure serverless platform components</a:t>
            </a:r>
          </a:p>
        </p:txBody>
      </p:sp>
      <p:sp>
        <p:nvSpPr>
          <p:cNvPr id="16" name="Rectangle 15"/>
          <p:cNvSpPr/>
          <p:nvPr/>
        </p:nvSpPr>
        <p:spPr bwMode="auto">
          <a:xfrm>
            <a:off x="3274836" y="1551978"/>
            <a:ext cx="8467349" cy="4694225"/>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961" b="1" dirty="0">
                <a:gradFill>
                  <a:gsLst>
                    <a:gs pos="7965">
                      <a:schemeClr val="accent1"/>
                    </a:gs>
                    <a:gs pos="34513">
                      <a:schemeClr val="accent1"/>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48758" y="2352809"/>
            <a:ext cx="2718981" cy="1971495"/>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1600" dirty="0">
                  <a:gradFill>
                    <a:gsLst>
                      <a:gs pos="34513">
                        <a:schemeClr val="tx2"/>
                      </a:gs>
                      <a:gs pos="59000">
                        <a:schemeClr val="tx2"/>
                      </a:gs>
                    </a:gsLst>
                    <a:lin ang="5400000" scaled="0"/>
                  </a:gradFill>
                  <a:latin typeface="Segoe UI Semilight"/>
                </a:rPr>
                <a:t>Design workflows and orchestrate processes</a:t>
              </a: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6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709" y="4851400"/>
            <a:ext cx="8283027" cy="1115000"/>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t="15849" b="15314"/>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l="23028" r="23306"/>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7403" y="1551978"/>
            <a:ext cx="2587171" cy="4694225"/>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268851" rIns="179208" bIns="143367" numCol="1" spcCol="0" rtlCol="0" fromWordArt="0" anchor="t" anchorCtr="0" forceAA="0" compatLnSpc="1">
              <a:prstTxWarp prst="textNoShape">
                <a:avLst/>
              </a:prstTxWarp>
              <a:noAutofit/>
            </a:bodyPr>
            <a:lstStyle/>
            <a:p>
              <a:pPr algn="ctr" defTabSz="913657" fontAlgn="base">
                <a:lnSpc>
                  <a:spcPct val="90000"/>
                </a:lnSpc>
                <a:spcBef>
                  <a:spcPct val="0"/>
                </a:spcBef>
                <a:spcAft>
                  <a:spcPct val="0"/>
                </a:spcAft>
                <a:defRPr/>
              </a:pPr>
              <a:r>
                <a:rPr lang="en-US" sz="1961" b="1" dirty="0">
                  <a:gradFill>
                    <a:gsLst>
                      <a:gs pos="7965">
                        <a:schemeClr val="accent1"/>
                      </a:gs>
                      <a:gs pos="34513">
                        <a:schemeClr val="accent1"/>
                      </a:gs>
                    </a:gsLst>
                    <a:lin ang="5400000" scaled="0"/>
                  </a:gradFill>
                  <a:latin typeface="Segoe UI"/>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600" kern="0" dirty="0">
                  <a:solidFill>
                    <a:schemeClr val="bg2"/>
                  </a:soli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600" kern="0" dirty="0">
                  <a:solidFill>
                    <a:schemeClr val="bg2"/>
                  </a:soli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marL="0" marR="0" lvl="0" indent="0" algn="l" defTabSz="91365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2"/>
                  </a:solidFill>
                  <a:effectLst/>
                  <a:uLnTx/>
                  <a:uFillTx/>
                  <a:latin typeface="Segoe UI"/>
                  <a:ea typeface="+mn-ea"/>
                  <a:cs typeface="Segoe UI" pitchFamily="34" charset="0"/>
                </a:rPr>
                <a:t>IDE</a:t>
              </a:r>
              <a:r>
                <a:rPr kumimoji="0" lang="en-US" sz="1600" b="0" i="0" u="none" strike="noStrike" kern="0" cap="none" spc="0" normalizeH="0" baseline="0" noProof="0" dirty="0">
                  <a:ln>
                    <a:noFill/>
                  </a:ln>
                  <a:gradFill>
                    <a:gsLst>
                      <a:gs pos="27434">
                        <a:schemeClr val="accent2"/>
                      </a:gs>
                      <a:gs pos="72000">
                        <a:schemeClr val="accent2"/>
                      </a:gs>
                    </a:gsLst>
                    <a:lin ang="5400000" scaled="0"/>
                  </a:gradFill>
                  <a:effectLst/>
                  <a:uLnTx/>
                  <a:uFillTx/>
                  <a:latin typeface="Segoe UI"/>
                  <a:ea typeface="+mn-ea"/>
                  <a:cs typeface="Segoe UI" pitchFamily="34" charset="0"/>
                </a:rPr>
                <a:t> </a:t>
              </a:r>
              <a:r>
                <a:rPr kumimoji="0" lang="en-US" sz="1600" b="0" i="0" u="none" strike="noStrike" kern="0" cap="none" spc="0" normalizeH="0" baseline="0" noProof="0" dirty="0">
                  <a:ln>
                    <a:noFill/>
                  </a:ln>
                  <a:solidFill>
                    <a:schemeClr val="bg2"/>
                  </a:solidFill>
                  <a:effectLst/>
                  <a:uLnTx/>
                  <a:uFillTx/>
                  <a:latin typeface="Segoe UI"/>
                  <a:ea typeface="+mn-ea"/>
                  <a:cs typeface="Segoe UI" pitchFamily="34" charset="0"/>
                </a:rPr>
                <a:t>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600" kern="0" dirty="0">
                  <a:solidFill>
                    <a:schemeClr val="bg2"/>
                  </a:soli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3" tIns="143367" rIns="179208" bIns="143367" numCol="1" spcCol="0" rtlCol="0" fromWordArt="0" anchor="ctr" anchorCtr="0" forceAA="0" compatLnSpc="1">
              <a:prstTxWarp prst="textNoShape">
                <a:avLst/>
              </a:prstTxWarp>
              <a:noAutofit/>
            </a:bodyPr>
            <a:lstStyle/>
            <a:p>
              <a:pPr defTabSz="913657" fontAlgn="base">
                <a:lnSpc>
                  <a:spcPct val="90000"/>
                </a:lnSpc>
                <a:spcBef>
                  <a:spcPct val="0"/>
                </a:spcBef>
                <a:spcAft>
                  <a:spcPct val="0"/>
                </a:spcAft>
                <a:defRPr/>
              </a:pPr>
              <a:r>
                <a:rPr lang="en-US" sz="1600" kern="0" dirty="0">
                  <a:solidFill>
                    <a:schemeClr val="bg2"/>
                  </a:soli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1B25196E-D5E4-49A3-B071-864CAAE3863B}"/>
              </a:ext>
            </a:extLst>
          </p:cNvPr>
          <p:cNvGrpSpPr/>
          <p:nvPr/>
        </p:nvGrpSpPr>
        <p:grpSpPr>
          <a:xfrm>
            <a:off x="3357727" y="2352809"/>
            <a:ext cx="2708140" cy="1971495"/>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1600" dirty="0">
                  <a:gradFill>
                    <a:gsLst>
                      <a:gs pos="34513">
                        <a:schemeClr val="tx2"/>
                      </a:gs>
                      <a:gs pos="59000">
                        <a:schemeClr val="tx2"/>
                      </a:gs>
                    </a:gsLst>
                    <a:lin ang="5400000" scaled="0"/>
                  </a:gradFill>
                  <a:latin typeface="Segoe UI Semilight"/>
                </a:rPr>
                <a:t>Manage all events that can trigger code or logic</a:t>
              </a: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67371" y="2352809"/>
            <a:ext cx="2718981" cy="1971495"/>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0" tIns="146263" rIns="182828" bIns="146263" numCol="1" spcCol="0" rtlCol="0" fromWordArt="0" anchor="ctr" anchorCtr="0" forceAA="0" compatLnSpc="1">
              <a:prstTxWarp prst="textNoShape">
                <a:avLst/>
              </a:prstTxWarp>
              <a:noAutofit/>
            </a:bodyPr>
            <a:lstStyle/>
            <a:p>
              <a:pPr defTabSz="932197" fontAlgn="base">
                <a:lnSpc>
                  <a:spcPct val="90000"/>
                </a:lnSpc>
                <a:spcBef>
                  <a:spcPct val="0"/>
                </a:spcBef>
                <a:spcAft>
                  <a:spcPct val="0"/>
                </a:spcAft>
                <a:defRPr/>
              </a:pPr>
              <a:r>
                <a:rPr lang="en-US" sz="1961" b="1" dirty="0">
                  <a:gradFill>
                    <a:gsLst>
                      <a:gs pos="0">
                        <a:srgbClr val="FFFFFF"/>
                      </a:gs>
                      <a:gs pos="100000">
                        <a:srgbClr val="FFFFFF"/>
                      </a:gs>
                    </a:gsLst>
                    <a:lin ang="5400000" scaled="0"/>
                  </a:gradFill>
                  <a:latin typeface="Segoe UI Semilight"/>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R="0" lvl="0" indent="0" algn="ctr" defTabSz="914120" fontAlgn="auto">
                <a:lnSpc>
                  <a:spcPct val="90000"/>
                </a:lnSpc>
                <a:spcBef>
                  <a:spcPts val="0"/>
                </a:spcBef>
                <a:spcAft>
                  <a:spcPts val="588"/>
                </a:spcAft>
                <a:buClrTx/>
                <a:buSzTx/>
                <a:buFontTx/>
                <a:buNone/>
                <a:tabLst/>
                <a:defRPr/>
              </a:pPr>
              <a:r>
                <a:rPr lang="en-US" sz="1600" dirty="0">
                  <a:gradFill>
                    <a:gsLst>
                      <a:gs pos="34513">
                        <a:schemeClr val="tx2"/>
                      </a:gs>
                      <a:gs pos="59000">
                        <a:schemeClr val="tx2"/>
                      </a:gs>
                    </a:gsLst>
                    <a:lin ang="5400000" scaled="0"/>
                  </a:gradFill>
                  <a:latin typeface="Segoe UI Semilight"/>
                </a:rPr>
                <a:t>Execute your code based on events you specify</a:t>
              </a: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1" rIns="89604" bIns="44801"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F30AC1D3-474F-4011-81B6-37AA42B337CA}"/>
              </a:ext>
            </a:extLst>
          </p:cNvPr>
          <p:cNvSpPr txBox="1"/>
          <p:nvPr/>
        </p:nvSpPr>
        <p:spPr>
          <a:xfrm>
            <a:off x="613343" y="2387387"/>
            <a:ext cx="921520" cy="61551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a:ea typeface="+mn-ea"/>
                <a:cs typeface="+mn-cs"/>
              </a:rPr>
              <a:t>&lt;/&gt;</a:t>
            </a:r>
          </a:p>
        </p:txBody>
      </p:sp>
    </p:spTree>
    <p:extLst>
      <p:ext uri="{BB962C8B-B14F-4D97-AF65-F5344CB8AC3E}">
        <p14:creationId xmlns:p14="http://schemas.microsoft.com/office/powerpoint/2010/main" val="245409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514227" cy="498598"/>
          </a:xfrm>
        </p:spPr>
        <p:txBody>
          <a:bodyPr/>
          <a:lstStyle/>
          <a:p>
            <a:r>
              <a:rPr lang="en-US" dirty="0"/>
              <a:t>Logic Apps &amp; Flow</a:t>
            </a:r>
          </a:p>
        </p:txBody>
      </p:sp>
    </p:spTree>
    <p:extLst>
      <p:ext uri="{BB962C8B-B14F-4D97-AF65-F5344CB8AC3E}">
        <p14:creationId xmlns:p14="http://schemas.microsoft.com/office/powerpoint/2010/main" val="21200833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556196-E22A-F340-8195-463081232E4C}"/>
              </a:ext>
            </a:extLst>
          </p:cNvPr>
          <p:cNvSpPr>
            <a:spLocks noGrp="1"/>
          </p:cNvSpPr>
          <p:nvPr>
            <p:ph type="body" sz="quarter" idx="13"/>
          </p:nvPr>
        </p:nvSpPr>
        <p:spPr>
          <a:xfrm>
            <a:off x="588263" y="1956512"/>
            <a:ext cx="7332453" cy="4740657"/>
          </a:xfrm>
        </p:spPr>
        <p:txBody>
          <a:bodyPr/>
          <a:lstStyle/>
          <a:p>
            <a:pPr>
              <a:spcAft>
                <a:spcPts val="2353"/>
              </a:spcAft>
            </a:pPr>
            <a:r>
              <a:rPr lang="en-US" dirty="0"/>
              <a:t>Fast integrations using a visual designer</a:t>
            </a:r>
          </a:p>
          <a:p>
            <a:pPr>
              <a:spcAft>
                <a:spcPts val="2353"/>
              </a:spcAft>
            </a:pPr>
            <a:r>
              <a:rPr lang="en-US" dirty="0"/>
              <a:t>Workflow creation with triggers and actions</a:t>
            </a:r>
          </a:p>
          <a:p>
            <a:pPr>
              <a:spcAft>
                <a:spcPts val="2353"/>
              </a:spcAft>
            </a:pPr>
            <a:r>
              <a:rPr lang="en-US" dirty="0"/>
              <a:t>Connect applications, data, and services</a:t>
            </a:r>
          </a:p>
          <a:p>
            <a:pPr>
              <a:spcAft>
                <a:spcPts val="2353"/>
              </a:spcAft>
            </a:pPr>
            <a:r>
              <a:rPr lang="en-US" dirty="0"/>
              <a:t>Connect and orchestrate Azure Functions</a:t>
            </a:r>
          </a:p>
          <a:p>
            <a:endParaRPr lang="en-US" dirty="0"/>
          </a:p>
        </p:txBody>
      </p:sp>
      <p:sp>
        <p:nvSpPr>
          <p:cNvPr id="4" name="Title 3">
            <a:extLst>
              <a:ext uri="{FF2B5EF4-FFF2-40B4-BE49-F238E27FC236}">
                <a16:creationId xmlns:a16="http://schemas.microsoft.com/office/drawing/2014/main" id="{AF2445CB-4FFF-9044-8579-14A8167816D9}"/>
              </a:ext>
            </a:extLst>
          </p:cNvPr>
          <p:cNvSpPr>
            <a:spLocks noGrp="1"/>
          </p:cNvSpPr>
          <p:nvPr>
            <p:ph type="title"/>
          </p:nvPr>
        </p:nvSpPr>
        <p:spPr/>
        <p:txBody>
          <a:bodyPr/>
          <a:lstStyle/>
          <a:p>
            <a:r>
              <a:rPr lang="en-US" dirty="0"/>
              <a:t>Integration as a Services (iPaaS)</a:t>
            </a:r>
          </a:p>
        </p:txBody>
      </p:sp>
      <p:pic>
        <p:nvPicPr>
          <p:cNvPr id="8" name="Content Placeholder 14">
            <a:extLst>
              <a:ext uri="{FF2B5EF4-FFF2-40B4-BE49-F238E27FC236}">
                <a16:creationId xmlns:a16="http://schemas.microsoft.com/office/drawing/2014/main" id="{C850FD79-F424-4EE9-853F-F935F52C69DF}"/>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9263634" y="3342078"/>
            <a:ext cx="2439988" cy="2439988"/>
          </a:xfrm>
        </p:spPr>
      </p:pic>
      <p:pic>
        <p:nvPicPr>
          <p:cNvPr id="7" name="Graphic 6">
            <a:extLst>
              <a:ext uri="{FF2B5EF4-FFF2-40B4-BE49-F238E27FC236}">
                <a16:creationId xmlns:a16="http://schemas.microsoft.com/office/drawing/2014/main" id="{62190A14-C169-4A1F-ACE7-F2E873425C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9510" y="2102816"/>
            <a:ext cx="1668236" cy="1239262"/>
          </a:xfrm>
          <a:prstGeom prst="rect">
            <a:avLst/>
          </a:prstGeom>
        </p:spPr>
      </p:pic>
    </p:spTree>
    <p:extLst>
      <p:ext uri="{BB962C8B-B14F-4D97-AF65-F5344CB8AC3E}">
        <p14:creationId xmlns:p14="http://schemas.microsoft.com/office/powerpoint/2010/main" val="11627932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E4BE6-17FA-734A-8770-84505BFEB78C}"/>
              </a:ext>
            </a:extLst>
          </p:cNvPr>
          <p:cNvSpPr>
            <a:spLocks noGrp="1"/>
          </p:cNvSpPr>
          <p:nvPr>
            <p:ph type="title"/>
          </p:nvPr>
        </p:nvSpPr>
        <p:spPr/>
        <p:txBody>
          <a:bodyPr>
            <a:normAutofit fontScale="90000"/>
          </a:bodyPr>
          <a:lstStyle/>
          <a:p>
            <a:r>
              <a:rPr lang="en-US" dirty="0"/>
              <a:t>Azure Logic App</a:t>
            </a:r>
          </a:p>
        </p:txBody>
      </p:sp>
      <p:sp>
        <p:nvSpPr>
          <p:cNvPr id="6" name="Text Placeholder 5">
            <a:extLst>
              <a:ext uri="{FF2B5EF4-FFF2-40B4-BE49-F238E27FC236}">
                <a16:creationId xmlns:a16="http://schemas.microsoft.com/office/drawing/2014/main" id="{CE9A5841-E2D6-2946-8FD4-D5BE6A734D82}"/>
              </a:ext>
            </a:extLst>
          </p:cNvPr>
          <p:cNvSpPr>
            <a:spLocks noGrp="1"/>
          </p:cNvSpPr>
          <p:nvPr>
            <p:ph type="body" sz="quarter" idx="10"/>
          </p:nvPr>
        </p:nvSpPr>
        <p:spPr>
          <a:xfrm>
            <a:off x="582050" y="2207854"/>
            <a:ext cx="5212080" cy="1015663"/>
          </a:xfrm>
        </p:spPr>
        <p:txBody>
          <a:bodyPr/>
          <a:lstStyle/>
          <a:p>
            <a:r>
              <a:rPr lang="en-US" dirty="0"/>
              <a:t>Required an Azure Subscription</a:t>
            </a:r>
          </a:p>
          <a:p>
            <a:endParaRPr lang="en-US" dirty="0"/>
          </a:p>
        </p:txBody>
      </p:sp>
      <p:sp>
        <p:nvSpPr>
          <p:cNvPr id="7" name="Text Placeholder 6">
            <a:extLst>
              <a:ext uri="{FF2B5EF4-FFF2-40B4-BE49-F238E27FC236}">
                <a16:creationId xmlns:a16="http://schemas.microsoft.com/office/drawing/2014/main" id="{3BF7B20B-4436-DE48-9C62-FEB8D4126A78}"/>
              </a:ext>
            </a:extLst>
          </p:cNvPr>
          <p:cNvSpPr>
            <a:spLocks noGrp="1"/>
          </p:cNvSpPr>
          <p:nvPr>
            <p:ph type="body" sz="quarter" idx="12"/>
          </p:nvPr>
        </p:nvSpPr>
        <p:spPr>
          <a:xfrm>
            <a:off x="6394703" y="2207854"/>
            <a:ext cx="5212080" cy="1600438"/>
          </a:xfrm>
        </p:spPr>
        <p:txBody>
          <a:bodyPr/>
          <a:lstStyle/>
          <a:p>
            <a:r>
              <a:rPr lang="en-US" dirty="0"/>
              <a:t>Comes with Office 365</a:t>
            </a:r>
          </a:p>
          <a:p>
            <a:endParaRPr lang="en-US" dirty="0"/>
          </a:p>
          <a:p>
            <a:r>
              <a:rPr lang="en-US" dirty="0"/>
              <a:t> </a:t>
            </a:r>
          </a:p>
        </p:txBody>
      </p:sp>
      <p:sp>
        <p:nvSpPr>
          <p:cNvPr id="14" name="Text Placeholder 13">
            <a:extLst>
              <a:ext uri="{FF2B5EF4-FFF2-40B4-BE49-F238E27FC236}">
                <a16:creationId xmlns:a16="http://schemas.microsoft.com/office/drawing/2014/main" id="{93D4AAA9-2247-BF43-B9A1-47630D97289D}"/>
              </a:ext>
            </a:extLst>
          </p:cNvPr>
          <p:cNvSpPr>
            <a:spLocks noGrp="1"/>
          </p:cNvSpPr>
          <p:nvPr>
            <p:ph type="body" sz="quarter" idx="14"/>
          </p:nvPr>
        </p:nvSpPr>
        <p:spPr/>
        <p:txBody>
          <a:bodyPr>
            <a:normAutofit lnSpcReduction="10000"/>
          </a:bodyPr>
          <a:lstStyle/>
          <a:p>
            <a:r>
              <a:rPr lang="en-US" dirty="0"/>
              <a:t>Microsoft Flow</a:t>
            </a:r>
          </a:p>
        </p:txBody>
      </p:sp>
      <p:sp>
        <p:nvSpPr>
          <p:cNvPr id="13" name="Title 3">
            <a:extLst>
              <a:ext uri="{FF2B5EF4-FFF2-40B4-BE49-F238E27FC236}">
                <a16:creationId xmlns:a16="http://schemas.microsoft.com/office/drawing/2014/main" id="{0C80CD84-F2B6-B240-A747-027BFD627225}"/>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dirty="0">
                <a:solidFill>
                  <a:schemeClr val="tx1"/>
                </a:solidFill>
              </a:rPr>
              <a:t>What’s the difference?</a:t>
            </a:r>
          </a:p>
        </p:txBody>
      </p:sp>
      <p:pic>
        <p:nvPicPr>
          <p:cNvPr id="10" name="Content Placeholder 14">
            <a:extLst>
              <a:ext uri="{FF2B5EF4-FFF2-40B4-BE49-F238E27FC236}">
                <a16:creationId xmlns:a16="http://schemas.microsoft.com/office/drawing/2014/main" id="{7001AEB0-1633-454F-85A1-9F081BDD8E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7345" y="3385342"/>
            <a:ext cx="1941512" cy="1941512"/>
          </a:xfrm>
          <a:prstGeom prst="rect">
            <a:avLst/>
          </a:prstGeom>
        </p:spPr>
      </p:pic>
      <p:pic>
        <p:nvPicPr>
          <p:cNvPr id="11" name="Graphic 10">
            <a:extLst>
              <a:ext uri="{FF2B5EF4-FFF2-40B4-BE49-F238E27FC236}">
                <a16:creationId xmlns:a16="http://schemas.microsoft.com/office/drawing/2014/main" id="{8ABE3D3A-FDA7-4C29-85FA-7E3388050C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6069" y="3736467"/>
            <a:ext cx="1668236" cy="1239262"/>
          </a:xfrm>
          <a:prstGeom prst="rect">
            <a:avLst/>
          </a:prstGeom>
        </p:spPr>
      </p:pic>
    </p:spTree>
    <p:extLst>
      <p:ext uri="{BB962C8B-B14F-4D97-AF65-F5344CB8AC3E}">
        <p14:creationId xmlns:p14="http://schemas.microsoft.com/office/powerpoint/2010/main" val="2444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E210-79FA-4519-9237-8B3A10809549}"/>
              </a:ext>
            </a:extLst>
          </p:cNvPr>
          <p:cNvSpPr>
            <a:spLocks noGrp="1"/>
          </p:cNvSpPr>
          <p:nvPr>
            <p:ph type="title"/>
          </p:nvPr>
        </p:nvSpPr>
        <p:spPr>
          <a:xfrm>
            <a:off x="584200" y="2981637"/>
            <a:ext cx="4160520" cy="861774"/>
          </a:xfrm>
        </p:spPr>
        <p:txBody>
          <a:bodyPr/>
          <a:lstStyle/>
          <a:p>
            <a:r>
              <a:rPr lang="en-US" dirty="0"/>
              <a:t>Hundreds of connectors for integrations</a:t>
            </a:r>
          </a:p>
        </p:txBody>
      </p:sp>
      <p:pic>
        <p:nvPicPr>
          <p:cNvPr id="5" name="Picture Placeholder 4">
            <a:extLst>
              <a:ext uri="{FF2B5EF4-FFF2-40B4-BE49-F238E27FC236}">
                <a16:creationId xmlns:a16="http://schemas.microsoft.com/office/drawing/2014/main" id="{32B20FC9-BC1D-43A5-AB47-1B3987551D1F}"/>
              </a:ext>
            </a:extLst>
          </p:cNvPr>
          <p:cNvPicPr>
            <a:picLocks noGrp="1" noChangeAspect="1"/>
          </p:cNvPicPr>
          <p:nvPr>
            <p:ph type="pic" sz="quarter" idx="11"/>
          </p:nvPr>
        </p:nvPicPr>
        <p:blipFill rotWithShape="1">
          <a:blip r:embed="rId3"/>
          <a:srcRect l="-2180" t="-4878" r="-2180" b="-4878"/>
          <a:stretch/>
        </p:blipFill>
        <p:spPr>
          <a:xfrm>
            <a:off x="5334000" y="0"/>
            <a:ext cx="6858000" cy="6858000"/>
          </a:xfrm>
          <a:prstGeom prst="rect">
            <a:avLst/>
          </a:prstGeom>
          <a:solidFill>
            <a:schemeClr val="bg1"/>
          </a:solidFill>
        </p:spPr>
      </p:pic>
    </p:spTree>
    <p:extLst>
      <p:ext uri="{BB962C8B-B14F-4D97-AF65-F5344CB8AC3E}">
        <p14:creationId xmlns:p14="http://schemas.microsoft.com/office/powerpoint/2010/main" val="39278238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339840" cy="498598"/>
          </a:xfrm>
        </p:spPr>
        <p:txBody>
          <a:bodyPr/>
          <a:lstStyle/>
          <a:p>
            <a:r>
              <a:rPr lang="en-US" dirty="0"/>
              <a:t>Modernizing with Logic Apps</a:t>
            </a:r>
          </a:p>
        </p:txBody>
      </p:sp>
      <p:sp>
        <p:nvSpPr>
          <p:cNvPr id="3" name="Text Placeholder 2">
            <a:extLst>
              <a:ext uri="{FF2B5EF4-FFF2-40B4-BE49-F238E27FC236}">
                <a16:creationId xmlns:a16="http://schemas.microsoft.com/office/drawing/2014/main" id="{95FE5C12-7671-304B-87F8-6051A3FEB6E8}"/>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7545252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Tree>
    <p:extLst>
      <p:ext uri="{BB962C8B-B14F-4D97-AF65-F5344CB8AC3E}">
        <p14:creationId xmlns:p14="http://schemas.microsoft.com/office/powerpoint/2010/main" val="26163628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us 17"/>
          <p:cNvSpPr/>
          <p:nvPr/>
        </p:nvSpPr>
        <p:spPr bwMode="auto">
          <a:xfrm>
            <a:off x="5749870" y="3332794"/>
            <a:ext cx="787420" cy="684181"/>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marL="0" marR="0" lvl="0" indent="0" algn="ctr" defTabSz="932007"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2320549"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Code</a:t>
            </a:r>
          </a:p>
        </p:txBody>
      </p:sp>
      <p:sp>
        <p:nvSpPr>
          <p:cNvPr id="20" name="TextBox 19"/>
          <p:cNvSpPr txBox="1"/>
          <p:nvPr/>
        </p:nvSpPr>
        <p:spPr>
          <a:xfrm>
            <a:off x="7818184" y="1888550"/>
            <a:ext cx="1866688"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76991">
                      <a:schemeClr val="tx2"/>
                    </a:gs>
                    <a:gs pos="48000">
                      <a:schemeClr val="tx2"/>
                    </a:gs>
                  </a:gsLst>
                  <a:lin ang="5400000" scaled="0"/>
                </a:gradFill>
                <a:effectLst/>
                <a:uLnTx/>
                <a:uFillTx/>
                <a:latin typeface="Segoe UI"/>
                <a:ea typeface="+mn-ea"/>
                <a:cs typeface="+mn-cs"/>
              </a:rPr>
              <a:t>Events</a:t>
            </a:r>
          </a:p>
        </p:txBody>
      </p:sp>
      <p:sp>
        <p:nvSpPr>
          <p:cNvPr id="25" name="TextBox 24"/>
          <p:cNvSpPr txBox="1"/>
          <p:nvPr/>
        </p:nvSpPr>
        <p:spPr>
          <a:xfrm>
            <a:off x="5045193" y="1888549"/>
            <a:ext cx="2196775" cy="566892"/>
          </a:xfrm>
          <a:prstGeom prst="rect">
            <a:avLst/>
          </a:prstGeom>
          <a:noFill/>
        </p:spPr>
        <p:txBody>
          <a:bodyPr wrap="square" lIns="182803" tIns="146243" rIns="182803" bIns="146243" rtlCol="0">
            <a:spAutoFit/>
          </a:bodyPr>
          <a:lstStyle/>
          <a:p>
            <a:pPr marL="0" marR="0" lvl="0" indent="0" algn="ctr" defTabSz="914086"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76991">
                      <a:schemeClr val="tx2"/>
                    </a:gs>
                    <a:gs pos="48000">
                      <a:schemeClr val="tx2"/>
                    </a:gs>
                  </a:gsLst>
                  <a:lin ang="5400000" scaled="0"/>
                </a:gradFill>
                <a:effectLst/>
                <a:uLnTx/>
                <a:uFillTx/>
                <a:latin typeface="Segoe UI"/>
                <a:ea typeface="+mn-ea"/>
                <a:cs typeface="+mn-cs"/>
              </a:rPr>
              <a:t>Azure Functions</a:t>
            </a:r>
          </a:p>
        </p:txBody>
      </p:sp>
      <p:sp>
        <p:nvSpPr>
          <p:cNvPr id="4" name="Title 3"/>
          <p:cNvSpPr>
            <a:spLocks noGrp="1"/>
          </p:cNvSpPr>
          <p:nvPr>
            <p:ph type="title"/>
          </p:nvPr>
        </p:nvSpPr>
        <p:spPr/>
        <p:txBody>
          <a:bodyPr>
            <a:normAutofit/>
          </a:bodyPr>
          <a:lstStyle/>
          <a:p>
            <a:r>
              <a:rPr lang="en-US" dirty="0"/>
              <a:t>Introducing Functions</a:t>
            </a: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53805" y="2349990"/>
            <a:ext cx="1016579" cy="2793437"/>
          </a:xfrm>
          <a:prstGeom prst="rect">
            <a:avLst/>
          </a:prstGeom>
        </p:spPr>
      </p:pic>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690291" y="2337794"/>
            <a:ext cx="981839" cy="2793437"/>
          </a:xfrm>
          <a:prstGeom prst="rect">
            <a:avLst/>
          </a:prstGeom>
        </p:spPr>
      </p:pic>
      <p:pic>
        <p:nvPicPr>
          <p:cNvPr id="22" name="slash"/>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9283" y="2353296"/>
            <a:ext cx="938979" cy="279343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1968" y="2387595"/>
            <a:ext cx="3019120" cy="2664280"/>
          </a:xfrm>
          <a:prstGeom prst="rect">
            <a:avLst/>
          </a:prstGeom>
        </p:spPr>
      </p:pic>
    </p:spTree>
    <p:extLst>
      <p:ext uri="{BB962C8B-B14F-4D97-AF65-F5344CB8AC3E}">
        <p14:creationId xmlns:p14="http://schemas.microsoft.com/office/powerpoint/2010/main" val="161294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1.45833E-6 -1.11111E-6 L -0.22279 -0.00717 " pathEditMode="relative" rAng="0" ptsTypes="AA">
                                      <p:cBhvr>
                                        <p:cTn id="15" dur="750" fill="hold"/>
                                        <p:tgtEl>
                                          <p:spTgt spid="21"/>
                                        </p:tgtEl>
                                        <p:attrNameLst>
                                          <p:attrName>ppt_x</p:attrName>
                                          <p:attrName>ppt_y</p:attrName>
                                        </p:attrNameLst>
                                      </p:cBhvr>
                                      <p:rCtr x="-11146" y="-370"/>
                                    </p:animMotion>
                                  </p:childTnLst>
                                </p:cTn>
                              </p:par>
                              <p:par>
                                <p:cTn id="16" presetID="42" presetClass="path" presetSubtype="0" decel="100000" fill="hold" nodeType="withEffect">
                                  <p:stCondLst>
                                    <p:cond delay="0"/>
                                  </p:stCondLst>
                                  <p:childTnLst>
                                    <p:animMotion origin="layout" path="M -3.57672E-6 -4.99319E-7 L 0.23296 -0.00658 " pathEditMode="relative" rAng="0" ptsTypes="AA">
                                      <p:cBhvr>
                                        <p:cTn id="17" dur="750" fill="hold"/>
                                        <p:tgtEl>
                                          <p:spTgt spid="16"/>
                                        </p:tgtEl>
                                        <p:attrNameLst>
                                          <p:attrName>ppt_x</p:attrName>
                                          <p:attrName>ppt_y</p:attrName>
                                        </p:attrNameLst>
                                      </p:cBhvr>
                                      <p:rCtr x="11642" y="-340"/>
                                    </p:animMotion>
                                  </p:childTnLst>
                                </p:cTn>
                              </p:par>
                              <p:par>
                                <p:cTn id="18" presetID="42" presetClass="path" presetSubtype="0" decel="100000" fill="hold" nodeType="withEffect">
                                  <p:stCondLst>
                                    <p:cond delay="0"/>
                                  </p:stCondLst>
                                  <p:childTnLst>
                                    <p:animMotion origin="layout" path="M -4.43707E-6 -4.79346E-6 L 0.23513 -0.00658 " pathEditMode="relative" rAng="0" ptsTypes="AA">
                                      <p:cBhvr>
                                        <p:cTn id="19" dur="750" fill="hold"/>
                                        <p:tgtEl>
                                          <p:spTgt spid="17"/>
                                        </p:tgtEl>
                                        <p:attrNameLst>
                                          <p:attrName>ppt_x</p:attrName>
                                          <p:attrName>ppt_y</p:attrName>
                                        </p:attrNameLst>
                                      </p:cBhvr>
                                      <p:rCtr x="11756" y="-340"/>
                                    </p:animMotion>
                                  </p:childTnLst>
                                </p:cTn>
                              </p:par>
                              <p:par>
                                <p:cTn id="20" presetID="42" presetClass="path" presetSubtype="0" decel="100000" fill="hold" nodeType="withEffect">
                                  <p:stCondLst>
                                    <p:cond delay="0"/>
                                  </p:stCondLst>
                                  <p:childTnLst>
                                    <p:animMotion origin="layout" path="M 1.33265E-6 -4.42578E-6 L 0.23219 -0.00658 " pathEditMode="relative" rAng="0" ptsTypes="AA">
                                      <p:cBhvr>
                                        <p:cTn id="21" dur="750" fill="hold"/>
                                        <p:tgtEl>
                                          <p:spTgt spid="22"/>
                                        </p:tgtEl>
                                        <p:attrNameLst>
                                          <p:attrName>ppt_x</p:attrName>
                                          <p:attrName>ppt_y</p:attrName>
                                        </p:attrNameLst>
                                      </p:cBhvr>
                                      <p:rCtr x="11603" y="-340"/>
                                    </p:animMotion>
                                  </p:childTnLst>
                                </p:cTn>
                              </p:par>
                              <p:par>
                                <p:cTn id="22" presetID="6" presetClass="emph" presetSubtype="0" decel="100000" fill="hold" nodeType="withEffect">
                                  <p:stCondLst>
                                    <p:cond delay="300"/>
                                  </p:stCondLst>
                                  <p:childTnLst>
                                    <p:animScale>
                                      <p:cBhvr>
                                        <p:cTn id="23" dur="450" fill="hold"/>
                                        <p:tgtEl>
                                          <p:spTgt spid="22"/>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42" presetClass="path" presetSubtype="0" decel="100000" fill="hold" grpId="1" nodeType="withEffect">
                                  <p:stCondLst>
                                    <p:cond delay="750"/>
                                  </p:stCondLst>
                                  <p:childTnLst>
                                    <p:animMotion origin="layout" path="M 5.38678E-7 3.15933E-6 L 5.38678E-7 -0.05447 " pathEditMode="relative" rAng="0" ptsTypes="AA">
                                      <p:cBhvr>
                                        <p:cTn id="28" dur="500" spd="-100000" fill="hold"/>
                                        <p:tgtEl>
                                          <p:spTgt spid="25"/>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BDD3-B486-B14D-82C9-20B27B99580B}"/>
              </a:ext>
            </a:extLst>
          </p:cNvPr>
          <p:cNvSpPr>
            <a:spLocks noGrp="1"/>
          </p:cNvSpPr>
          <p:nvPr>
            <p:ph type="title"/>
          </p:nvPr>
        </p:nvSpPr>
        <p:spPr/>
        <p:txBody>
          <a:bodyPr/>
          <a:lstStyle/>
          <a:p>
            <a:r>
              <a:rPr lang="en-US" dirty="0">
                <a:solidFill>
                  <a:schemeClr val="bg1"/>
                </a:solidFill>
              </a:rPr>
              <a:t>Prerequisites</a:t>
            </a:r>
          </a:p>
        </p:txBody>
      </p:sp>
      <p:graphicFrame>
        <p:nvGraphicFramePr>
          <p:cNvPr id="5" name="Content Placeholder 4">
            <a:extLst>
              <a:ext uri="{FF2B5EF4-FFF2-40B4-BE49-F238E27FC236}">
                <a16:creationId xmlns:a16="http://schemas.microsoft.com/office/drawing/2014/main" id="{1BC3C144-893B-7749-9359-D3CA9135882C}"/>
              </a:ext>
            </a:extLst>
          </p:cNvPr>
          <p:cNvGraphicFramePr>
            <a:graphicFrameLocks noGrp="1"/>
          </p:cNvGraphicFramePr>
          <p:nvPr>
            <p:ph idx="1"/>
            <p:extLst>
              <p:ext uri="{D42A27DB-BD31-4B8C-83A1-F6EECF244321}">
                <p14:modId xmlns:p14="http://schemas.microsoft.com/office/powerpoint/2010/main" val="3275818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43B2F5C9-EDD0-FA44-B1CB-3735F7B5EF06}"/>
              </a:ext>
            </a:extLst>
          </p:cNvPr>
          <p:cNvSpPr/>
          <p:nvPr/>
        </p:nvSpPr>
        <p:spPr>
          <a:xfrm>
            <a:off x="4305993" y="4114800"/>
            <a:ext cx="7281949" cy="1325563"/>
          </a:xfrm>
          <a:prstGeom prst="rect">
            <a:avLst/>
          </a:prstGeom>
          <a:solidFill>
            <a:srgbClr val="81339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Helpful Visual Studio Code Extensions</a:t>
            </a:r>
          </a:p>
          <a:p>
            <a:pPr algn="ctr"/>
            <a:endParaRPr lang="en-US" dirty="0"/>
          </a:p>
          <a:p>
            <a:endParaRPr lang="en-US" dirty="0"/>
          </a:p>
        </p:txBody>
      </p:sp>
      <p:graphicFrame>
        <p:nvGraphicFramePr>
          <p:cNvPr id="7" name="Table 6">
            <a:extLst>
              <a:ext uri="{FF2B5EF4-FFF2-40B4-BE49-F238E27FC236}">
                <a16:creationId xmlns:a16="http://schemas.microsoft.com/office/drawing/2014/main" id="{01D284B1-7B0E-F74C-BB6D-4D72ED8C5BD7}"/>
              </a:ext>
            </a:extLst>
          </p:cNvPr>
          <p:cNvGraphicFramePr>
            <a:graphicFrameLocks noGrp="1"/>
          </p:cNvGraphicFramePr>
          <p:nvPr>
            <p:extLst>
              <p:ext uri="{D42A27DB-BD31-4B8C-83A1-F6EECF244321}">
                <p14:modId xmlns:p14="http://schemas.microsoft.com/office/powerpoint/2010/main" val="718636609"/>
              </p:ext>
            </p:extLst>
          </p:nvPr>
        </p:nvGraphicFramePr>
        <p:xfrm>
          <a:off x="4407592" y="4558605"/>
          <a:ext cx="7078749" cy="741680"/>
        </p:xfrm>
        <a:graphic>
          <a:graphicData uri="http://schemas.openxmlformats.org/drawingml/2006/table">
            <a:tbl>
              <a:tblPr bandRow="1">
                <a:tableStyleId>{073A0DAA-6AF3-43AB-8588-CEC1D06C72B9}</a:tableStyleId>
              </a:tblPr>
              <a:tblGrid>
                <a:gridCol w="2359583">
                  <a:extLst>
                    <a:ext uri="{9D8B030D-6E8A-4147-A177-3AD203B41FA5}">
                      <a16:colId xmlns:a16="http://schemas.microsoft.com/office/drawing/2014/main" val="877180864"/>
                    </a:ext>
                  </a:extLst>
                </a:gridCol>
                <a:gridCol w="2359583">
                  <a:extLst>
                    <a:ext uri="{9D8B030D-6E8A-4147-A177-3AD203B41FA5}">
                      <a16:colId xmlns:a16="http://schemas.microsoft.com/office/drawing/2014/main" val="3260427525"/>
                    </a:ext>
                  </a:extLst>
                </a:gridCol>
                <a:gridCol w="2359583">
                  <a:extLst>
                    <a:ext uri="{9D8B030D-6E8A-4147-A177-3AD203B41FA5}">
                      <a16:colId xmlns:a16="http://schemas.microsoft.com/office/drawing/2014/main" val="238807212"/>
                    </a:ext>
                  </a:extLst>
                </a:gridCol>
              </a:tblGrid>
              <a:tr h="370840">
                <a:tc>
                  <a:txBody>
                    <a:bodyPr/>
                    <a:lstStyle/>
                    <a:p>
                      <a:r>
                        <a:rPr lang="en-US" sz="1600" dirty="0"/>
                        <a:t>Azure Storage</a:t>
                      </a:r>
                    </a:p>
                  </a:txBody>
                  <a:tcPr/>
                </a:tc>
                <a:tc>
                  <a:txBody>
                    <a:bodyPr/>
                    <a:lstStyle/>
                    <a:p>
                      <a:r>
                        <a:rPr lang="en-US" sz="1600" dirty="0"/>
                        <a:t>Azure App Service</a:t>
                      </a:r>
                    </a:p>
                  </a:txBody>
                  <a:tcPr/>
                </a:tc>
                <a:tc>
                  <a:txBody>
                    <a:bodyPr/>
                    <a:lstStyle/>
                    <a:p>
                      <a:r>
                        <a:rPr lang="en-US" sz="1600" dirty="0"/>
                        <a:t>Cosmos DB</a:t>
                      </a:r>
                    </a:p>
                  </a:txBody>
                  <a:tcPr/>
                </a:tc>
                <a:extLst>
                  <a:ext uri="{0D108BD9-81ED-4DB2-BD59-A6C34878D82A}">
                    <a16:rowId xmlns:a16="http://schemas.microsoft.com/office/drawing/2014/main" val="204289626"/>
                  </a:ext>
                </a:extLst>
              </a:tr>
              <a:tr h="370840">
                <a:tc>
                  <a:txBody>
                    <a:bodyPr/>
                    <a:lstStyle/>
                    <a:p>
                      <a:r>
                        <a:rPr lang="en-US" sz="1600" dirty="0"/>
                        <a:t>Azure API Management</a:t>
                      </a:r>
                    </a:p>
                  </a:txBody>
                  <a:tcPr/>
                </a:tc>
                <a:tc>
                  <a:txBody>
                    <a:bodyPr/>
                    <a:lstStyle/>
                    <a:p>
                      <a:r>
                        <a:rPr lang="en-US" sz="1600" dirty="0"/>
                        <a:t>Azure CLI Tools</a:t>
                      </a:r>
                    </a:p>
                  </a:txBody>
                  <a:tcPr/>
                </a:tc>
                <a:tc>
                  <a:txBody>
                    <a:bodyPr/>
                    <a:lstStyle/>
                    <a:p>
                      <a:r>
                        <a:rPr lang="en-US" sz="1600" dirty="0"/>
                        <a:t>Docker</a:t>
                      </a:r>
                    </a:p>
                  </a:txBody>
                  <a:tcPr/>
                </a:tc>
                <a:extLst>
                  <a:ext uri="{0D108BD9-81ED-4DB2-BD59-A6C34878D82A}">
                    <a16:rowId xmlns:a16="http://schemas.microsoft.com/office/drawing/2014/main" val="1724187662"/>
                  </a:ext>
                </a:extLst>
              </a:tr>
            </a:tbl>
          </a:graphicData>
        </a:graphic>
      </p:graphicFrame>
      <p:sp>
        <p:nvSpPr>
          <p:cNvPr id="3" name="Rectangle 2">
            <a:extLst>
              <a:ext uri="{FF2B5EF4-FFF2-40B4-BE49-F238E27FC236}">
                <a16:creationId xmlns:a16="http://schemas.microsoft.com/office/drawing/2014/main" id="{0A6F063F-7978-9647-AFBB-EDE7E87EB8A3}"/>
              </a:ext>
            </a:extLst>
          </p:cNvPr>
          <p:cNvSpPr/>
          <p:nvPr/>
        </p:nvSpPr>
        <p:spPr>
          <a:xfrm>
            <a:off x="7886168" y="6436102"/>
            <a:ext cx="4291752" cy="369332"/>
          </a:xfrm>
          <a:prstGeom prst="rect">
            <a:avLst/>
          </a:prstGeom>
        </p:spPr>
        <p:txBody>
          <a:bodyPr wrap="none">
            <a:spAutoFit/>
          </a:bodyPr>
          <a:lstStyle/>
          <a:p>
            <a:r>
              <a:rPr lang="en-US" dirty="0">
                <a:solidFill>
                  <a:schemeClr val="bg1"/>
                </a:solidFill>
              </a:rPr>
              <a:t>https://</a:t>
            </a:r>
            <a:r>
              <a:rPr lang="en-US" dirty="0" err="1">
                <a:solidFill>
                  <a:schemeClr val="bg1"/>
                </a:solidFill>
              </a:rPr>
              <a:t>aka.ms</a:t>
            </a:r>
            <a:r>
              <a:rPr lang="en-US" dirty="0">
                <a:solidFill>
                  <a:schemeClr val="bg1"/>
                </a:solidFill>
              </a:rPr>
              <a:t>/</a:t>
            </a:r>
            <a:r>
              <a:rPr lang="en-US" dirty="0" err="1">
                <a:solidFill>
                  <a:schemeClr val="bg1"/>
                </a:solidFill>
              </a:rPr>
              <a:t>cloudnativedotnetworkshop</a:t>
            </a:r>
            <a:endParaRPr lang="en-US" dirty="0">
              <a:solidFill>
                <a:schemeClr val="bg1"/>
              </a:solidFill>
            </a:endParaRPr>
          </a:p>
        </p:txBody>
      </p:sp>
    </p:spTree>
    <p:extLst>
      <p:ext uri="{BB962C8B-B14F-4D97-AF65-F5344CB8AC3E}">
        <p14:creationId xmlns:p14="http://schemas.microsoft.com/office/powerpoint/2010/main" val="2474441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75C9AB4-A5C2-45F6-8447-AC63C6A9F768}"/>
              </a:ext>
            </a:extLst>
          </p:cNvPr>
          <p:cNvSpPr>
            <a:spLocks noGrp="1"/>
          </p:cNvSpPr>
          <p:nvPr>
            <p:ph type="body" sz="quarter" idx="13"/>
          </p:nvPr>
        </p:nvSpPr>
        <p:spPr>
          <a:xfrm>
            <a:off x="2187575" y="2089950"/>
            <a:ext cx="9419208" cy="861774"/>
          </a:xfrm>
        </p:spPr>
        <p:txBody>
          <a:bodyPr/>
          <a:lstStyle/>
          <a:p>
            <a:r>
              <a:rPr lang="en-US" dirty="0"/>
              <a:t>Supports C#, Node/JavaScript, Python, F#, PHP, PowerShell, Bash, Batch</a:t>
            </a:r>
          </a:p>
        </p:txBody>
      </p:sp>
      <p:sp>
        <p:nvSpPr>
          <p:cNvPr id="5" name="Title 4">
            <a:extLst>
              <a:ext uri="{FF2B5EF4-FFF2-40B4-BE49-F238E27FC236}">
                <a16:creationId xmlns:a16="http://schemas.microsoft.com/office/drawing/2014/main" id="{CE4EF4B3-31A5-4579-BE84-577D4E45D700}"/>
              </a:ext>
            </a:extLst>
          </p:cNvPr>
          <p:cNvSpPr>
            <a:spLocks noGrp="1"/>
          </p:cNvSpPr>
          <p:nvPr>
            <p:ph type="title"/>
          </p:nvPr>
        </p:nvSpPr>
        <p:spPr/>
        <p:txBody>
          <a:bodyPr/>
          <a:lstStyle/>
          <a:p>
            <a:r>
              <a:rPr lang="en-US" dirty="0"/>
              <a:t>Why Azure Functions?</a:t>
            </a:r>
          </a:p>
        </p:txBody>
      </p:sp>
      <p:sp>
        <p:nvSpPr>
          <p:cNvPr id="7" name="Text Placeholder 6">
            <a:extLst>
              <a:ext uri="{FF2B5EF4-FFF2-40B4-BE49-F238E27FC236}">
                <a16:creationId xmlns:a16="http://schemas.microsoft.com/office/drawing/2014/main" id="{F6D27764-1A7A-4AB7-B2A0-66B12D9DF5FA}"/>
              </a:ext>
            </a:extLst>
          </p:cNvPr>
          <p:cNvSpPr>
            <a:spLocks noGrp="1"/>
          </p:cNvSpPr>
          <p:nvPr>
            <p:ph type="body" sz="quarter" idx="15"/>
          </p:nvPr>
        </p:nvSpPr>
        <p:spPr/>
        <p:txBody>
          <a:bodyPr>
            <a:normAutofit fontScale="92500" lnSpcReduction="10000"/>
          </a:bodyPr>
          <a:lstStyle/>
          <a:p>
            <a:r>
              <a:rPr lang="en-US" dirty="0"/>
              <a:t>Supports NuGet and NPM</a:t>
            </a:r>
          </a:p>
        </p:txBody>
      </p:sp>
      <p:sp>
        <p:nvSpPr>
          <p:cNvPr id="8" name="Text Placeholder 7">
            <a:extLst>
              <a:ext uri="{FF2B5EF4-FFF2-40B4-BE49-F238E27FC236}">
                <a16:creationId xmlns:a16="http://schemas.microsoft.com/office/drawing/2014/main" id="{ACA31C6D-54CE-42A9-A835-885E7CE87BD9}"/>
              </a:ext>
            </a:extLst>
          </p:cNvPr>
          <p:cNvSpPr>
            <a:spLocks noGrp="1"/>
          </p:cNvSpPr>
          <p:nvPr>
            <p:ph type="body" sz="quarter" idx="17"/>
          </p:nvPr>
        </p:nvSpPr>
        <p:spPr/>
        <p:txBody>
          <a:bodyPr>
            <a:normAutofit fontScale="92500" lnSpcReduction="10000"/>
          </a:bodyPr>
          <a:lstStyle/>
          <a:p>
            <a:r>
              <a:rPr lang="en-US" dirty="0"/>
              <a:t>Can even run EXE’s or call into DLL’s</a:t>
            </a:r>
          </a:p>
        </p:txBody>
      </p:sp>
      <p:sp>
        <p:nvSpPr>
          <p:cNvPr id="9" name="Content Placeholder 8">
            <a:extLst>
              <a:ext uri="{FF2B5EF4-FFF2-40B4-BE49-F238E27FC236}">
                <a16:creationId xmlns:a16="http://schemas.microsoft.com/office/drawing/2014/main" id="{FD7A979B-9640-4CF4-9EE1-0E601D545641}"/>
              </a:ext>
            </a:extLst>
          </p:cNvPr>
          <p:cNvSpPr>
            <a:spLocks noGrp="1"/>
          </p:cNvSpPr>
          <p:nvPr>
            <p:ph sz="quarter" idx="34"/>
          </p:nvPr>
        </p:nvSpPr>
        <p:spPr/>
        <p:txBody>
          <a:bodyPr/>
          <a:lstStyle/>
          <a:p>
            <a:r>
              <a:rPr lang="en-US" sz="7200" dirty="0"/>
              <a:t>2</a:t>
            </a:r>
          </a:p>
        </p:txBody>
      </p:sp>
      <p:sp>
        <p:nvSpPr>
          <p:cNvPr id="10" name="Content Placeholder 9">
            <a:extLst>
              <a:ext uri="{FF2B5EF4-FFF2-40B4-BE49-F238E27FC236}">
                <a16:creationId xmlns:a16="http://schemas.microsoft.com/office/drawing/2014/main" id="{CDA31E3E-5DCD-4C0A-A5C3-C99CC363D7C6}"/>
              </a:ext>
            </a:extLst>
          </p:cNvPr>
          <p:cNvSpPr>
            <a:spLocks noGrp="1"/>
          </p:cNvSpPr>
          <p:nvPr>
            <p:ph sz="quarter" idx="35"/>
          </p:nvPr>
        </p:nvSpPr>
        <p:spPr/>
        <p:txBody>
          <a:bodyPr/>
          <a:lstStyle/>
          <a:p>
            <a:r>
              <a:rPr lang="en-US" sz="7200" dirty="0"/>
              <a:t>3</a:t>
            </a:r>
          </a:p>
        </p:txBody>
      </p:sp>
      <p:sp>
        <p:nvSpPr>
          <p:cNvPr id="11" name="Content Placeholder 10">
            <a:extLst>
              <a:ext uri="{FF2B5EF4-FFF2-40B4-BE49-F238E27FC236}">
                <a16:creationId xmlns:a16="http://schemas.microsoft.com/office/drawing/2014/main" id="{439D97A7-9C51-458A-9306-58856052670E}"/>
              </a:ext>
            </a:extLst>
          </p:cNvPr>
          <p:cNvSpPr>
            <a:spLocks noGrp="1"/>
          </p:cNvSpPr>
          <p:nvPr>
            <p:ph sz="quarter" idx="36"/>
          </p:nvPr>
        </p:nvSpPr>
        <p:spPr/>
        <p:txBody>
          <a:bodyPr/>
          <a:lstStyle/>
          <a:p>
            <a:r>
              <a:rPr lang="en-US" sz="7200" dirty="0"/>
              <a:t>1</a:t>
            </a:r>
          </a:p>
        </p:txBody>
      </p:sp>
    </p:spTree>
    <p:extLst>
      <p:ext uri="{BB962C8B-B14F-4D97-AF65-F5344CB8AC3E}">
        <p14:creationId xmlns:p14="http://schemas.microsoft.com/office/powerpoint/2010/main" val="28833602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78B9-85E1-495C-9F8C-B04AC79AD21F}"/>
              </a:ext>
            </a:extLst>
          </p:cNvPr>
          <p:cNvSpPr>
            <a:spLocks noGrp="1"/>
          </p:cNvSpPr>
          <p:nvPr>
            <p:ph type="title"/>
          </p:nvPr>
        </p:nvSpPr>
        <p:spPr/>
        <p:txBody>
          <a:bodyPr/>
          <a:lstStyle/>
          <a:p>
            <a:r>
              <a:rPr lang="en-US"/>
              <a:t>Azure Functions</a:t>
            </a:r>
          </a:p>
        </p:txBody>
      </p:sp>
      <p:grpSp>
        <p:nvGrpSpPr>
          <p:cNvPr id="3" name="Group 2">
            <a:extLst>
              <a:ext uri="{FF2B5EF4-FFF2-40B4-BE49-F238E27FC236}">
                <a16:creationId xmlns:a16="http://schemas.microsoft.com/office/drawing/2014/main" id="{BADED975-ACD8-41BD-8441-CA7325F618EF}"/>
              </a:ext>
            </a:extLst>
          </p:cNvPr>
          <p:cNvGrpSpPr/>
          <p:nvPr/>
        </p:nvGrpSpPr>
        <p:grpSpPr>
          <a:xfrm>
            <a:off x="4134177" y="1194480"/>
            <a:ext cx="3216640" cy="5076807"/>
            <a:chOff x="4133899" y="1194163"/>
            <a:chExt cx="3217096" cy="5077527"/>
          </a:xfrm>
        </p:grpSpPr>
        <p:grpSp>
          <p:nvGrpSpPr>
            <p:cNvPr id="4" name="Group 3">
              <a:extLst>
                <a:ext uri="{FF2B5EF4-FFF2-40B4-BE49-F238E27FC236}">
                  <a16:creationId xmlns:a16="http://schemas.microsoft.com/office/drawing/2014/main" id="{0E560D7F-E70F-41F3-9398-2440CED97CC3}"/>
                </a:ext>
              </a:extLst>
            </p:cNvPr>
            <p:cNvGrpSpPr/>
            <p:nvPr/>
          </p:nvGrpSpPr>
          <p:grpSpPr>
            <a:xfrm>
              <a:off x="4841006" y="1194163"/>
              <a:ext cx="2509989" cy="5077527"/>
              <a:chOff x="4841006" y="1194163"/>
              <a:chExt cx="2509989" cy="5077527"/>
            </a:xfrm>
          </p:grpSpPr>
          <p:pic>
            <p:nvPicPr>
              <p:cNvPr id="6" name="Graphic 5">
                <a:extLst>
                  <a:ext uri="{FF2B5EF4-FFF2-40B4-BE49-F238E27FC236}">
                    <a16:creationId xmlns:a16="http://schemas.microsoft.com/office/drawing/2014/main" id="{D3543960-EF0F-4BD3-AED4-5CA9906E5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6926" y="2569926"/>
                <a:ext cx="1718148" cy="1718148"/>
              </a:xfrm>
              <a:prstGeom prst="rect">
                <a:avLst/>
              </a:prstGeom>
            </p:spPr>
          </p:pic>
          <p:sp>
            <p:nvSpPr>
              <p:cNvPr id="7" name="TextBox 6">
                <a:extLst>
                  <a:ext uri="{FF2B5EF4-FFF2-40B4-BE49-F238E27FC236}">
                    <a16:creationId xmlns:a16="http://schemas.microsoft.com/office/drawing/2014/main" id="{699632DA-D6F3-40C7-A499-27216DD8CC16}"/>
                  </a:ext>
                </a:extLst>
              </p:cNvPr>
              <p:cNvSpPr txBox="1"/>
              <p:nvPr/>
            </p:nvSpPr>
            <p:spPr>
              <a:xfrm>
                <a:off x="4841006" y="5113725"/>
                <a:ext cx="2509989" cy="1157965"/>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Author functions in</a:t>
                </a:r>
                <a:b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b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C#, F#, JavaScript, TypeScript, Java, Python, PowerShell, and more</a:t>
                </a:r>
              </a:p>
            </p:txBody>
          </p:sp>
          <p:sp>
            <p:nvSpPr>
              <p:cNvPr id="8" name="TextBox 7">
                <a:extLst>
                  <a:ext uri="{FF2B5EF4-FFF2-40B4-BE49-F238E27FC236}">
                    <a16:creationId xmlns:a16="http://schemas.microsoft.com/office/drawing/2014/main" id="{A211AE57-D2CE-4BB7-97B7-CA6AA077CFDB}"/>
                  </a:ext>
                </a:extLst>
              </p:cNvPr>
              <p:cNvSpPr txBox="1"/>
              <p:nvPr/>
            </p:nvSpPr>
            <p:spPr>
              <a:xfrm>
                <a:off x="5563907" y="1194163"/>
                <a:ext cx="106418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Code</a:t>
                </a:r>
              </a:p>
            </p:txBody>
          </p:sp>
        </p:grpSp>
        <p:sp>
          <p:nvSpPr>
            <p:cNvPr id="5" name="Arrow: Right 4">
              <a:extLst>
                <a:ext uri="{FF2B5EF4-FFF2-40B4-BE49-F238E27FC236}">
                  <a16:creationId xmlns:a16="http://schemas.microsoft.com/office/drawing/2014/main" id="{718FF816-FD30-4529-B1B2-BD4674EBFFC6}"/>
                </a:ext>
              </a:extLst>
            </p:cNvPr>
            <p:cNvSpPr/>
            <p:nvPr/>
          </p:nvSpPr>
          <p:spPr bwMode="auto">
            <a:xfrm>
              <a:off x="4133899" y="3284824"/>
              <a:ext cx="597617" cy="288353"/>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10295AC7-204F-46D6-97D4-F22C06C45329}"/>
              </a:ext>
            </a:extLst>
          </p:cNvPr>
          <p:cNvGrpSpPr/>
          <p:nvPr/>
        </p:nvGrpSpPr>
        <p:grpSpPr>
          <a:xfrm>
            <a:off x="1314268" y="1203628"/>
            <a:ext cx="2675432" cy="5085232"/>
            <a:chOff x="1313589" y="1203312"/>
            <a:chExt cx="2675812" cy="5085954"/>
          </a:xfrm>
        </p:grpSpPr>
        <p:grpSp>
          <p:nvGrpSpPr>
            <p:cNvPr id="10" name="Group 9">
              <a:extLst>
                <a:ext uri="{FF2B5EF4-FFF2-40B4-BE49-F238E27FC236}">
                  <a16:creationId xmlns:a16="http://schemas.microsoft.com/office/drawing/2014/main" id="{5B775993-EE5D-48DF-A0C5-CA4537E2313E}"/>
                </a:ext>
              </a:extLst>
            </p:cNvPr>
            <p:cNvGrpSpPr/>
            <p:nvPr/>
          </p:nvGrpSpPr>
          <p:grpSpPr>
            <a:xfrm>
              <a:off x="1313589" y="1797206"/>
              <a:ext cx="2316072" cy="3009131"/>
              <a:chOff x="1313589" y="1797206"/>
              <a:chExt cx="2316072" cy="3009131"/>
            </a:xfrm>
          </p:grpSpPr>
          <p:pic>
            <p:nvPicPr>
              <p:cNvPr id="13" name="Graphic 12">
                <a:extLst>
                  <a:ext uri="{FF2B5EF4-FFF2-40B4-BE49-F238E27FC236}">
                    <a16:creationId xmlns:a16="http://schemas.microsoft.com/office/drawing/2014/main" id="{CDD54389-27A3-4AB7-8173-E1E3944A9E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3589" y="1797206"/>
                <a:ext cx="1814384" cy="1402024"/>
              </a:xfrm>
              <a:prstGeom prst="rect">
                <a:avLst/>
              </a:prstGeom>
            </p:spPr>
          </p:pic>
          <p:grpSp>
            <p:nvGrpSpPr>
              <p:cNvPr id="14" name="Group 13">
                <a:extLst>
                  <a:ext uri="{FF2B5EF4-FFF2-40B4-BE49-F238E27FC236}">
                    <a16:creationId xmlns:a16="http://schemas.microsoft.com/office/drawing/2014/main" id="{54275B90-59A0-49D9-BF6F-2C959551A25C}"/>
                  </a:ext>
                </a:extLst>
              </p:cNvPr>
              <p:cNvGrpSpPr/>
              <p:nvPr/>
            </p:nvGrpSpPr>
            <p:grpSpPr>
              <a:xfrm>
                <a:off x="1838307" y="2116021"/>
                <a:ext cx="1791354" cy="2690316"/>
                <a:chOff x="4945434" y="1645264"/>
                <a:chExt cx="1827274" cy="2744263"/>
              </a:xfrm>
            </p:grpSpPr>
            <p:pic>
              <p:nvPicPr>
                <p:cNvPr id="15" name="Graphic 14">
                  <a:extLst>
                    <a:ext uri="{FF2B5EF4-FFF2-40B4-BE49-F238E27FC236}">
                      <a16:creationId xmlns:a16="http://schemas.microsoft.com/office/drawing/2014/main" id="{07996897-25DD-4D45-8595-5B496D8BBA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6078" y="2590125"/>
                  <a:ext cx="777240" cy="777240"/>
                </a:xfrm>
                <a:prstGeom prst="rect">
                  <a:avLst/>
                </a:prstGeom>
              </p:spPr>
            </p:pic>
            <p:pic>
              <p:nvPicPr>
                <p:cNvPr id="16" name="Picture 15">
                  <a:extLst>
                    <a:ext uri="{FF2B5EF4-FFF2-40B4-BE49-F238E27FC236}">
                      <a16:creationId xmlns:a16="http://schemas.microsoft.com/office/drawing/2014/main" id="{5D555F15-7997-4D30-B7F6-9EE716F8C83B}"/>
                    </a:ext>
                  </a:extLst>
                </p:cNvPr>
                <p:cNvPicPr>
                  <a:picLocks noChangeAspect="1"/>
                </p:cNvPicPr>
                <p:nvPr/>
              </p:nvPicPr>
              <p:blipFill>
                <a:blip r:embed="rId8">
                  <a:grayscl/>
                </a:blip>
                <a:stretch>
                  <a:fillRect/>
                </a:stretch>
              </p:blipFill>
              <p:spPr>
                <a:xfrm>
                  <a:off x="4945434" y="3609236"/>
                  <a:ext cx="780290" cy="780291"/>
                </a:xfrm>
                <a:prstGeom prst="rect">
                  <a:avLst/>
                </a:prstGeom>
              </p:spPr>
            </p:pic>
            <p:pic>
              <p:nvPicPr>
                <p:cNvPr id="17" name="Picture 16">
                  <a:extLst>
                    <a:ext uri="{FF2B5EF4-FFF2-40B4-BE49-F238E27FC236}">
                      <a16:creationId xmlns:a16="http://schemas.microsoft.com/office/drawing/2014/main" id="{EAAB4546-941E-4DA1-9E66-76C61A4568DB}"/>
                    </a:ext>
                  </a:extLst>
                </p:cNvPr>
                <p:cNvPicPr>
                  <a:picLocks noChangeAspect="1"/>
                </p:cNvPicPr>
                <p:nvPr/>
              </p:nvPicPr>
              <p:blipFill>
                <a:blip r:embed="rId9">
                  <a:grayscl/>
                </a:blip>
                <a:stretch>
                  <a:fillRect/>
                </a:stretch>
              </p:blipFill>
              <p:spPr>
                <a:xfrm>
                  <a:off x="5992418" y="2594426"/>
                  <a:ext cx="780290" cy="780290"/>
                </a:xfrm>
                <a:prstGeom prst="rect">
                  <a:avLst/>
                </a:prstGeom>
              </p:spPr>
            </p:pic>
            <p:pic>
              <p:nvPicPr>
                <p:cNvPr id="18" name="Picture 17">
                  <a:extLst>
                    <a:ext uri="{FF2B5EF4-FFF2-40B4-BE49-F238E27FC236}">
                      <a16:creationId xmlns:a16="http://schemas.microsoft.com/office/drawing/2014/main" id="{530F9C1F-66EC-4EDC-A69A-5AE76BE060D3}"/>
                    </a:ext>
                  </a:extLst>
                </p:cNvPr>
                <p:cNvPicPr>
                  <a:picLocks noChangeAspect="1"/>
                </p:cNvPicPr>
                <p:nvPr/>
              </p:nvPicPr>
              <p:blipFill>
                <a:blip r:embed="rId10">
                  <a:grayscl/>
                </a:blip>
                <a:stretch>
                  <a:fillRect/>
                </a:stretch>
              </p:blipFill>
              <p:spPr>
                <a:xfrm>
                  <a:off x="5982841" y="1645264"/>
                  <a:ext cx="780290" cy="780290"/>
                </a:xfrm>
                <a:prstGeom prst="rect">
                  <a:avLst/>
                </a:prstGeom>
              </p:spPr>
            </p:pic>
            <p:pic>
              <p:nvPicPr>
                <p:cNvPr id="19" name="Picture 18">
                  <a:extLst>
                    <a:ext uri="{FF2B5EF4-FFF2-40B4-BE49-F238E27FC236}">
                      <a16:creationId xmlns:a16="http://schemas.microsoft.com/office/drawing/2014/main" id="{8FBDED96-82C0-4E07-8084-E8642B8D4DF2}"/>
                    </a:ext>
                  </a:extLst>
                </p:cNvPr>
                <p:cNvPicPr>
                  <a:picLocks noChangeAspect="1"/>
                </p:cNvPicPr>
                <p:nvPr/>
              </p:nvPicPr>
              <p:blipFill>
                <a:blip r:embed="rId11">
                  <a:grayscl/>
                </a:blip>
                <a:stretch>
                  <a:fillRect/>
                </a:stretch>
              </p:blipFill>
              <p:spPr>
                <a:xfrm>
                  <a:off x="5992419" y="3609236"/>
                  <a:ext cx="761134" cy="761134"/>
                </a:xfrm>
                <a:prstGeom prst="rect">
                  <a:avLst/>
                </a:prstGeom>
              </p:spPr>
            </p:pic>
          </p:grpSp>
        </p:grpSp>
        <p:sp>
          <p:nvSpPr>
            <p:cNvPr id="11" name="TextBox 10">
              <a:extLst>
                <a:ext uri="{FF2B5EF4-FFF2-40B4-BE49-F238E27FC236}">
                  <a16:creationId xmlns:a16="http://schemas.microsoft.com/office/drawing/2014/main" id="{77F449D7-EB4B-4911-9DDD-E35CF75D6E5C}"/>
                </a:ext>
              </a:extLst>
            </p:cNvPr>
            <p:cNvSpPr txBox="1"/>
            <p:nvPr/>
          </p:nvSpPr>
          <p:spPr>
            <a:xfrm>
              <a:off x="2129473" y="1203312"/>
              <a:ext cx="1209868"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Events</a:t>
              </a:r>
            </a:p>
          </p:txBody>
        </p:sp>
        <p:sp>
          <p:nvSpPr>
            <p:cNvPr id="12" name="TextBox 11">
              <a:extLst>
                <a:ext uri="{FF2B5EF4-FFF2-40B4-BE49-F238E27FC236}">
                  <a16:creationId xmlns:a16="http://schemas.microsoft.com/office/drawing/2014/main" id="{116C2594-8938-4923-B918-20854140F0CA}"/>
                </a:ext>
              </a:extLst>
            </p:cNvPr>
            <p:cNvSpPr txBox="1"/>
            <p:nvPr/>
          </p:nvSpPr>
          <p:spPr>
            <a:xfrm>
              <a:off x="1479412" y="5113725"/>
              <a:ext cx="2509989" cy="1175541"/>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React to timers, HTTP, or events from your favorite Azure services, with more on the way</a:t>
              </a:r>
            </a:p>
          </p:txBody>
        </p:sp>
      </p:grpSp>
      <p:grpSp>
        <p:nvGrpSpPr>
          <p:cNvPr id="20" name="Group 19">
            <a:extLst>
              <a:ext uri="{FF2B5EF4-FFF2-40B4-BE49-F238E27FC236}">
                <a16:creationId xmlns:a16="http://schemas.microsoft.com/office/drawing/2014/main" id="{33ABE8CE-AC07-49E4-9C6A-9DF857B6F28E}"/>
              </a:ext>
            </a:extLst>
          </p:cNvPr>
          <p:cNvGrpSpPr/>
          <p:nvPr/>
        </p:nvGrpSpPr>
        <p:grpSpPr>
          <a:xfrm>
            <a:off x="7458535" y="1194480"/>
            <a:ext cx="3253400" cy="4874496"/>
            <a:chOff x="7458727" y="1194163"/>
            <a:chExt cx="3253861" cy="4875188"/>
          </a:xfrm>
        </p:grpSpPr>
        <p:sp>
          <p:nvSpPr>
            <p:cNvPr id="21" name="Arrow: Right 20">
              <a:extLst>
                <a:ext uri="{FF2B5EF4-FFF2-40B4-BE49-F238E27FC236}">
                  <a16:creationId xmlns:a16="http://schemas.microsoft.com/office/drawing/2014/main" id="{4297FDBA-A3AA-4CE5-9958-88540B8FA4AD}"/>
                </a:ext>
              </a:extLst>
            </p:cNvPr>
            <p:cNvSpPr/>
            <p:nvPr/>
          </p:nvSpPr>
          <p:spPr bwMode="auto">
            <a:xfrm>
              <a:off x="7458727" y="3284823"/>
              <a:ext cx="597617" cy="288353"/>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2" name="Group 21">
              <a:extLst>
                <a:ext uri="{FF2B5EF4-FFF2-40B4-BE49-F238E27FC236}">
                  <a16:creationId xmlns:a16="http://schemas.microsoft.com/office/drawing/2014/main" id="{8181DD3C-F309-4A99-8B9B-2D3845CDBB07}"/>
                </a:ext>
              </a:extLst>
            </p:cNvPr>
            <p:cNvGrpSpPr/>
            <p:nvPr/>
          </p:nvGrpSpPr>
          <p:grpSpPr>
            <a:xfrm>
              <a:off x="8202599" y="1194163"/>
              <a:ext cx="2509989" cy="4875188"/>
              <a:chOff x="8202599" y="1194163"/>
              <a:chExt cx="2509989" cy="4875188"/>
            </a:xfrm>
          </p:grpSpPr>
          <p:grpSp>
            <p:nvGrpSpPr>
              <p:cNvPr id="23" name="Group 22">
                <a:extLst>
                  <a:ext uri="{FF2B5EF4-FFF2-40B4-BE49-F238E27FC236}">
                    <a16:creationId xmlns:a16="http://schemas.microsoft.com/office/drawing/2014/main" id="{F611C9B6-B291-420A-89F5-315F9F92CAE1}"/>
                  </a:ext>
                </a:extLst>
              </p:cNvPr>
              <p:cNvGrpSpPr/>
              <p:nvPr/>
            </p:nvGrpSpPr>
            <p:grpSpPr>
              <a:xfrm>
                <a:off x="8561168" y="2569927"/>
                <a:ext cx="1792850" cy="1728536"/>
                <a:chOff x="8732837" y="2620962"/>
                <a:chExt cx="1828800" cy="1763197"/>
              </a:xfrm>
            </p:grpSpPr>
            <p:pic>
              <p:nvPicPr>
                <p:cNvPr id="26" name="Picture 25">
                  <a:extLst>
                    <a:ext uri="{FF2B5EF4-FFF2-40B4-BE49-F238E27FC236}">
                      <a16:creationId xmlns:a16="http://schemas.microsoft.com/office/drawing/2014/main" id="{D9FEC160-D8AB-4E35-BCF7-021868496318}"/>
                    </a:ext>
                  </a:extLst>
                </p:cNvPr>
                <p:cNvPicPr>
                  <a:picLocks noChangeAspect="1"/>
                </p:cNvPicPr>
                <p:nvPr/>
              </p:nvPicPr>
              <p:blipFill>
                <a:blip r:embed="rId12">
                  <a:grayscl/>
                </a:blip>
                <a:stretch>
                  <a:fillRect/>
                </a:stretch>
              </p:blipFill>
              <p:spPr>
                <a:xfrm>
                  <a:off x="8732837" y="3593272"/>
                  <a:ext cx="780290" cy="780290"/>
                </a:xfrm>
                <a:prstGeom prst="rect">
                  <a:avLst/>
                </a:prstGeom>
              </p:spPr>
            </p:pic>
            <p:pic>
              <p:nvPicPr>
                <p:cNvPr id="27" name="Picture 26">
                  <a:extLst>
                    <a:ext uri="{FF2B5EF4-FFF2-40B4-BE49-F238E27FC236}">
                      <a16:creationId xmlns:a16="http://schemas.microsoft.com/office/drawing/2014/main" id="{A43A045E-CC6B-4C2C-899F-CC74B8E3A89F}"/>
                    </a:ext>
                  </a:extLst>
                </p:cNvPr>
                <p:cNvPicPr>
                  <a:picLocks noChangeAspect="1"/>
                </p:cNvPicPr>
                <p:nvPr/>
              </p:nvPicPr>
              <p:blipFill>
                <a:blip r:embed="rId13">
                  <a:grayscl/>
                </a:blip>
                <a:stretch>
                  <a:fillRect/>
                </a:stretch>
              </p:blipFill>
              <p:spPr>
                <a:xfrm>
                  <a:off x="9781347" y="2634011"/>
                  <a:ext cx="780290" cy="780290"/>
                </a:xfrm>
                <a:prstGeom prst="rect">
                  <a:avLst/>
                </a:prstGeom>
              </p:spPr>
            </p:pic>
            <p:pic>
              <p:nvPicPr>
                <p:cNvPr id="28" name="Picture 27">
                  <a:extLst>
                    <a:ext uri="{FF2B5EF4-FFF2-40B4-BE49-F238E27FC236}">
                      <a16:creationId xmlns:a16="http://schemas.microsoft.com/office/drawing/2014/main" id="{68C55B38-684E-49CA-A070-945F7224DB44}"/>
                    </a:ext>
                  </a:extLst>
                </p:cNvPr>
                <p:cNvPicPr>
                  <a:picLocks noChangeAspect="1"/>
                </p:cNvPicPr>
                <p:nvPr/>
              </p:nvPicPr>
              <p:blipFill>
                <a:blip r:embed="rId9">
                  <a:grayscl/>
                </a:blip>
                <a:stretch>
                  <a:fillRect/>
                </a:stretch>
              </p:blipFill>
              <p:spPr>
                <a:xfrm>
                  <a:off x="8734032" y="2620962"/>
                  <a:ext cx="780290" cy="780290"/>
                </a:xfrm>
                <a:prstGeom prst="rect">
                  <a:avLst/>
                </a:prstGeom>
              </p:spPr>
            </p:pic>
            <p:pic>
              <p:nvPicPr>
                <p:cNvPr id="29" name="Picture 28">
                  <a:extLst>
                    <a:ext uri="{FF2B5EF4-FFF2-40B4-BE49-F238E27FC236}">
                      <a16:creationId xmlns:a16="http://schemas.microsoft.com/office/drawing/2014/main" id="{A10297FE-EECF-4AD1-9665-9FC805BC79E1}"/>
                    </a:ext>
                  </a:extLst>
                </p:cNvPr>
                <p:cNvPicPr>
                  <a:picLocks noChangeAspect="1"/>
                </p:cNvPicPr>
                <p:nvPr/>
              </p:nvPicPr>
              <p:blipFill>
                <a:blip r:embed="rId11">
                  <a:grayscl/>
                </a:blip>
                <a:stretch>
                  <a:fillRect/>
                </a:stretch>
              </p:blipFill>
              <p:spPr>
                <a:xfrm>
                  <a:off x="9781347" y="3603869"/>
                  <a:ext cx="780290" cy="780290"/>
                </a:xfrm>
                <a:prstGeom prst="rect">
                  <a:avLst/>
                </a:prstGeom>
              </p:spPr>
            </p:pic>
          </p:grpSp>
          <p:sp>
            <p:nvSpPr>
              <p:cNvPr id="24" name="TextBox 23">
                <a:extLst>
                  <a:ext uri="{FF2B5EF4-FFF2-40B4-BE49-F238E27FC236}">
                    <a16:creationId xmlns:a16="http://schemas.microsoft.com/office/drawing/2014/main" id="{4A462A97-86FE-481C-8090-FA1A6DCB7B22}"/>
                  </a:ext>
                </a:extLst>
              </p:cNvPr>
              <p:cNvSpPr txBox="1"/>
              <p:nvPr/>
            </p:nvSpPr>
            <p:spPr>
              <a:xfrm>
                <a:off x="8741956" y="1194163"/>
                <a:ext cx="1431275" cy="622056"/>
              </a:xfrm>
              <a:prstGeom prst="rect">
                <a:avLst/>
              </a:prstGeom>
              <a:no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Outputs</a:t>
                </a:r>
              </a:p>
            </p:txBody>
          </p:sp>
          <p:sp>
            <p:nvSpPr>
              <p:cNvPr id="25" name="TextBox 24">
                <a:extLst>
                  <a:ext uri="{FF2B5EF4-FFF2-40B4-BE49-F238E27FC236}">
                    <a16:creationId xmlns:a16="http://schemas.microsoft.com/office/drawing/2014/main" id="{6F039968-7C7A-4BF4-B640-C8154D4F7DF9}"/>
                  </a:ext>
                </a:extLst>
              </p:cNvPr>
              <p:cNvSpPr txBox="1"/>
              <p:nvPr/>
            </p:nvSpPr>
            <p:spPr>
              <a:xfrm>
                <a:off x="8202599" y="5115281"/>
                <a:ext cx="2509989" cy="95407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Send results to an ever-growing collection of services</a:t>
                </a:r>
              </a:p>
            </p:txBody>
          </p:sp>
        </p:grpSp>
      </p:grpSp>
    </p:spTree>
    <p:extLst>
      <p:ext uri="{BB962C8B-B14F-4D97-AF65-F5344CB8AC3E}">
        <p14:creationId xmlns:p14="http://schemas.microsoft.com/office/powerpoint/2010/main" val="119737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normAutofit fontScale="90000"/>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2077620" cy="307777"/>
          </a:xfrm>
          <a:prstGeom prst="rect">
            <a:avLst/>
          </a:prstGeom>
          <a:noFill/>
        </p:spPr>
        <p:txBody>
          <a:bodyPr wrap="none" lIns="0" tIns="0" rIns="0" bIns="0" rtlCol="0">
            <a:spAutoFit/>
          </a:bodyPr>
          <a:lstStyle/>
          <a:p>
            <a:pPr algn="l"/>
            <a:r>
              <a:rPr lang="en-US" sz="2000" dirty="0">
                <a:solidFill>
                  <a:schemeClr val="accent3"/>
                </a:solidFill>
              </a:rPr>
              <a:t>aka.ms/</a:t>
            </a:r>
            <a:r>
              <a:rPr lang="en-US" sz="2000" dirty="0" err="1">
                <a:solidFill>
                  <a:schemeClr val="accent3"/>
                </a:solidFill>
              </a:rPr>
              <a:t>fn</a:t>
            </a:r>
            <a:r>
              <a:rPr lang="en-US" sz="2000" dirty="0">
                <a:solidFill>
                  <a:schemeClr val="accent3"/>
                </a:solidFill>
              </a:rPr>
              <a:t>-triggers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3" name="Picture 2">
            <a:extLst>
              <a:ext uri="{FF2B5EF4-FFF2-40B4-BE49-F238E27FC236}">
                <a16:creationId xmlns:a16="http://schemas.microsoft.com/office/drawing/2014/main" id="{313A8525-2194-438B-ADBB-9BE4B8BD8DEC}"/>
              </a:ext>
            </a:extLst>
          </p:cNvPr>
          <p:cNvPicPr>
            <a:picLocks noChangeAspect="1"/>
          </p:cNvPicPr>
          <p:nvPr/>
        </p:nvPicPr>
        <p:blipFill>
          <a:blip r:embed="rId3"/>
          <a:stretch>
            <a:fillRect/>
          </a:stretch>
        </p:blipFill>
        <p:spPr>
          <a:xfrm>
            <a:off x="4200469" y="1339080"/>
            <a:ext cx="7724831" cy="39957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968480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27EB1D-E561-4C63-AB49-CE972D07B378}"/>
              </a:ext>
            </a:extLst>
          </p:cNvPr>
          <p:cNvSpPr>
            <a:spLocks noGrp="1"/>
          </p:cNvSpPr>
          <p:nvPr>
            <p:ph type="title"/>
          </p:nvPr>
        </p:nvSpPr>
        <p:spPr/>
        <p:txBody>
          <a:bodyPr>
            <a:normAutofit/>
          </a:bodyPr>
          <a:lstStyle/>
          <a:p>
            <a:r>
              <a:rPr lang="en-US" dirty="0"/>
              <a:t>Scenarios</a:t>
            </a:r>
          </a:p>
        </p:txBody>
      </p:sp>
      <p:sp>
        <p:nvSpPr>
          <p:cNvPr id="8" name="AutoShape 3">
            <a:extLst>
              <a:ext uri="{FF2B5EF4-FFF2-40B4-BE49-F238E27FC236}">
                <a16:creationId xmlns:a16="http://schemas.microsoft.com/office/drawing/2014/main" id="{B30F125A-C0B6-4262-B323-7BD6FEFD22E4}"/>
              </a:ext>
            </a:extLst>
          </p:cNvPr>
          <p:cNvSpPr>
            <a:spLocks noChangeAspect="1" noChangeArrowheads="1" noTextEdit="1"/>
          </p:cNvSpPr>
          <p:nvPr/>
        </p:nvSpPr>
        <p:spPr bwMode="auto">
          <a:xfrm>
            <a:off x="2682160" y="1337343"/>
            <a:ext cx="7644512" cy="194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AutoShape 3">
            <a:extLst>
              <a:ext uri="{FF2B5EF4-FFF2-40B4-BE49-F238E27FC236}">
                <a16:creationId xmlns:a16="http://schemas.microsoft.com/office/drawing/2014/main" id="{2ADD28B1-01D6-42EE-9076-7EAEF1002A26}"/>
              </a:ext>
            </a:extLst>
          </p:cNvPr>
          <p:cNvSpPr>
            <a:spLocks noChangeAspect="1" noChangeArrowheads="1" noTextEdit="1"/>
          </p:cNvSpPr>
          <p:nvPr/>
        </p:nvSpPr>
        <p:spPr bwMode="auto">
          <a:xfrm>
            <a:off x="2601293" y="3550152"/>
            <a:ext cx="7961996" cy="298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68">
            <a:extLst>
              <a:ext uri="{FF2B5EF4-FFF2-40B4-BE49-F238E27FC236}">
                <a16:creationId xmlns:a16="http://schemas.microsoft.com/office/drawing/2014/main" id="{D1B70F20-AD71-45EE-973D-DEDA1F811E8A}"/>
              </a:ext>
            </a:extLst>
          </p:cNvPr>
          <p:cNvSpPr>
            <a:spLocks/>
          </p:cNvSpPr>
          <p:nvPr/>
        </p:nvSpPr>
        <p:spPr bwMode="auto">
          <a:xfrm>
            <a:off x="2965466" y="3553266"/>
            <a:ext cx="449769" cy="487120"/>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70">
            <a:extLst>
              <a:ext uri="{FF2B5EF4-FFF2-40B4-BE49-F238E27FC236}">
                <a16:creationId xmlns:a16="http://schemas.microsoft.com/office/drawing/2014/main" id="{2B3D26B2-48A7-4655-AED7-D6ED8EE5AA9B}"/>
              </a:ext>
            </a:extLst>
          </p:cNvPr>
          <p:cNvSpPr>
            <a:spLocks/>
          </p:cNvSpPr>
          <p:nvPr/>
        </p:nvSpPr>
        <p:spPr bwMode="auto">
          <a:xfrm>
            <a:off x="2995036" y="3579723"/>
            <a:ext cx="390630" cy="435762"/>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581D9769-3D30-4851-94A2-6FF4AE5B890B}"/>
              </a:ext>
            </a:extLst>
          </p:cNvPr>
          <p:cNvGrpSpPr/>
          <p:nvPr/>
        </p:nvGrpSpPr>
        <p:grpSpPr>
          <a:xfrm>
            <a:off x="8947856" y="4387439"/>
            <a:ext cx="1618545" cy="2113239"/>
            <a:chOff x="8947856" y="4387439"/>
            <a:chExt cx="1618545" cy="2113239"/>
          </a:xfrm>
        </p:grpSpPr>
        <p:sp>
          <p:nvSpPr>
            <p:cNvPr id="180" name="Freeform 7">
              <a:extLst>
                <a:ext uri="{FF2B5EF4-FFF2-40B4-BE49-F238E27FC236}">
                  <a16:creationId xmlns:a16="http://schemas.microsoft.com/office/drawing/2014/main" id="{45D4EA06-3CA2-4572-931C-6D94955CD9A9}"/>
                </a:ext>
              </a:extLst>
            </p:cNvPr>
            <p:cNvSpPr>
              <a:spLocks noEditPoints="1"/>
            </p:cNvSpPr>
            <p:nvPr/>
          </p:nvSpPr>
          <p:spPr bwMode="auto">
            <a:xfrm>
              <a:off x="8947856" y="4387439"/>
              <a:ext cx="1618545" cy="162321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3EEC0DB7-20F8-43CB-92BC-6EC3909E0F6B}"/>
                </a:ext>
              </a:extLst>
            </p:cNvPr>
            <p:cNvSpPr>
              <a:spLocks noChangeArrowheads="1"/>
            </p:cNvSpPr>
            <p:nvPr/>
          </p:nvSpPr>
          <p:spPr bwMode="auto">
            <a:xfrm>
              <a:off x="9234453" y="6069791"/>
              <a:ext cx="109805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Power BI</a:t>
              </a:r>
            </a:p>
            <a:p>
              <a:pPr algn="ctr" defTabSz="896455">
                <a:defRPr/>
              </a:pPr>
              <a:r>
                <a:rPr lang="en-US" altLang="en-US" sz="1400" kern="0" dirty="0">
                  <a:gradFill>
                    <a:gsLst>
                      <a:gs pos="92035">
                        <a:schemeClr val="tx2"/>
                      </a:gs>
                      <a:gs pos="77876">
                        <a:schemeClr val="tx2"/>
                      </a:gs>
                    </a:gsLst>
                    <a:lin ang="5400000" scaled="0"/>
                  </a:gradFill>
                  <a:latin typeface="+mj-lt"/>
                </a:rPr>
                <a:t>Chart graphic</a:t>
              </a:r>
            </a:p>
          </p:txBody>
        </p:sp>
        <p:sp>
          <p:nvSpPr>
            <p:cNvPr id="188" name="Rectangle 187">
              <a:extLst>
                <a:ext uri="{FF2B5EF4-FFF2-40B4-BE49-F238E27FC236}">
                  <a16:creationId xmlns:a16="http://schemas.microsoft.com/office/drawing/2014/main" id="{BE89049C-9F8B-4E6B-9B4B-B3F5F3861B12}"/>
                </a:ext>
              </a:extLst>
            </p:cNvPr>
            <p:cNvSpPr>
              <a:spLocks noChangeArrowheads="1"/>
            </p:cNvSpPr>
            <p:nvPr/>
          </p:nvSpPr>
          <p:spPr bwMode="auto">
            <a:xfrm>
              <a:off x="9279348" y="5213830"/>
              <a:ext cx="168080" cy="48712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3704B87C-32FF-4213-84A2-FCCBC6809022}"/>
                </a:ext>
              </a:extLst>
            </p:cNvPr>
            <p:cNvSpPr>
              <a:spLocks noChangeArrowheads="1"/>
            </p:cNvSpPr>
            <p:nvPr/>
          </p:nvSpPr>
          <p:spPr bwMode="auto">
            <a:xfrm>
              <a:off x="9540805" y="5081545"/>
              <a:ext cx="168080" cy="61940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0FB45C72-4825-459D-A878-B4D124088059}"/>
                </a:ext>
              </a:extLst>
            </p:cNvPr>
            <p:cNvSpPr>
              <a:spLocks noChangeArrowheads="1"/>
            </p:cNvSpPr>
            <p:nvPr/>
          </p:nvSpPr>
          <p:spPr bwMode="auto">
            <a:xfrm>
              <a:off x="9805375" y="5291645"/>
              <a:ext cx="169636" cy="409306"/>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2409EBC-24F2-4A02-ADB6-D934444A66D6}"/>
                </a:ext>
              </a:extLst>
            </p:cNvPr>
            <p:cNvSpPr>
              <a:spLocks noChangeArrowheads="1"/>
            </p:cNvSpPr>
            <p:nvPr/>
          </p:nvSpPr>
          <p:spPr bwMode="auto">
            <a:xfrm>
              <a:off x="10066833" y="5146909"/>
              <a:ext cx="169636" cy="5540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2" name="Freeform 84">
              <a:extLst>
                <a:ext uri="{FF2B5EF4-FFF2-40B4-BE49-F238E27FC236}">
                  <a16:creationId xmlns:a16="http://schemas.microsoft.com/office/drawing/2014/main" id="{C8214349-C631-406E-9714-A908B8089915}"/>
                </a:ext>
              </a:extLst>
            </p:cNvPr>
            <p:cNvSpPr>
              <a:spLocks/>
            </p:cNvSpPr>
            <p:nvPr/>
          </p:nvSpPr>
          <p:spPr bwMode="auto">
            <a:xfrm>
              <a:off x="9336930" y="4796744"/>
              <a:ext cx="851293" cy="333047"/>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9107B6D7-DD67-4140-98A0-314D0AE16334}"/>
                </a:ext>
              </a:extLst>
            </p:cNvPr>
            <p:cNvSpPr>
              <a:spLocks noChangeArrowheads="1"/>
            </p:cNvSpPr>
            <p:nvPr/>
          </p:nvSpPr>
          <p:spPr bwMode="auto">
            <a:xfrm>
              <a:off x="9279348" y="5017737"/>
              <a:ext cx="124503"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8E25E7F8-62F1-4C12-A74E-8307989228BE}"/>
                </a:ext>
              </a:extLst>
            </p:cNvPr>
            <p:cNvSpPr>
              <a:spLocks noChangeArrowheads="1"/>
            </p:cNvSpPr>
            <p:nvPr/>
          </p:nvSpPr>
          <p:spPr bwMode="auto">
            <a:xfrm>
              <a:off x="9627958" y="4771843"/>
              <a:ext cx="126060" cy="124504"/>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910824B0-220F-4A12-B73A-5D71CCBF38B8}"/>
                </a:ext>
              </a:extLst>
            </p:cNvPr>
            <p:cNvSpPr>
              <a:spLocks noChangeArrowheads="1"/>
            </p:cNvSpPr>
            <p:nvPr/>
          </p:nvSpPr>
          <p:spPr bwMode="auto">
            <a:xfrm>
              <a:off x="9808488" y="5036413"/>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0144A4E-5D21-4555-B7AC-D8C3638F0690}"/>
                </a:ext>
              </a:extLst>
            </p:cNvPr>
            <p:cNvSpPr>
              <a:spLocks noChangeArrowheads="1"/>
            </p:cNvSpPr>
            <p:nvPr/>
          </p:nvSpPr>
          <p:spPr bwMode="auto">
            <a:xfrm>
              <a:off x="10110409" y="4778068"/>
              <a:ext cx="126060" cy="12606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9" name="Group 178">
            <a:extLst>
              <a:ext uri="{FF2B5EF4-FFF2-40B4-BE49-F238E27FC236}">
                <a16:creationId xmlns:a16="http://schemas.microsoft.com/office/drawing/2014/main" id="{91BB053C-77B5-44B9-9DA0-F97AF0F794F2}"/>
              </a:ext>
            </a:extLst>
          </p:cNvPr>
          <p:cNvGrpSpPr/>
          <p:nvPr/>
        </p:nvGrpSpPr>
        <p:grpSpPr>
          <a:xfrm>
            <a:off x="4456394" y="4387438"/>
            <a:ext cx="4373185" cy="1897797"/>
            <a:chOff x="4456394" y="4387438"/>
            <a:chExt cx="4373185" cy="1897797"/>
          </a:xfrm>
        </p:grpSpPr>
        <p:sp>
          <p:nvSpPr>
            <p:cNvPr id="130" name="Freeform 17">
              <a:extLst>
                <a:ext uri="{FF2B5EF4-FFF2-40B4-BE49-F238E27FC236}">
                  <a16:creationId xmlns:a16="http://schemas.microsoft.com/office/drawing/2014/main" id="{15C35E51-5845-4E38-9586-1021E53DF98F}"/>
                </a:ext>
              </a:extLst>
            </p:cNvPr>
            <p:cNvSpPr>
              <a:spLocks noEditPoints="1"/>
            </p:cNvSpPr>
            <p:nvPr/>
          </p:nvSpPr>
          <p:spPr bwMode="auto">
            <a:xfrm>
              <a:off x="5847720" y="5184260"/>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18">
              <a:extLst>
                <a:ext uri="{FF2B5EF4-FFF2-40B4-BE49-F238E27FC236}">
                  <a16:creationId xmlns:a16="http://schemas.microsoft.com/office/drawing/2014/main" id="{EF0B6DE0-7D29-4BC9-8043-8706E47F08BE}"/>
                </a:ext>
              </a:extLst>
            </p:cNvPr>
            <p:cNvSpPr>
              <a:spLocks/>
            </p:cNvSpPr>
            <p:nvPr/>
          </p:nvSpPr>
          <p:spPr bwMode="auto">
            <a:xfrm>
              <a:off x="6116959"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21">
              <a:extLst>
                <a:ext uri="{FF2B5EF4-FFF2-40B4-BE49-F238E27FC236}">
                  <a16:creationId xmlns:a16="http://schemas.microsoft.com/office/drawing/2014/main" id="{456219B3-7B70-4AB6-AD58-EB2F3DE509E5}"/>
                </a:ext>
              </a:extLst>
            </p:cNvPr>
            <p:cNvSpPr>
              <a:spLocks/>
            </p:cNvSpPr>
            <p:nvPr/>
          </p:nvSpPr>
          <p:spPr bwMode="auto">
            <a:xfrm>
              <a:off x="6378416" y="4925915"/>
              <a:ext cx="1103412" cy="775034"/>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22">
              <a:extLst>
                <a:ext uri="{FF2B5EF4-FFF2-40B4-BE49-F238E27FC236}">
                  <a16:creationId xmlns:a16="http://schemas.microsoft.com/office/drawing/2014/main" id="{802700A6-9996-4316-B1B1-84A3BB493E2C}"/>
                </a:ext>
              </a:extLst>
            </p:cNvPr>
            <p:cNvSpPr>
              <a:spLocks/>
            </p:cNvSpPr>
            <p:nvPr/>
          </p:nvSpPr>
          <p:spPr bwMode="auto">
            <a:xfrm>
              <a:off x="6378416" y="4756280"/>
              <a:ext cx="1103412"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E40A740B-8CED-43F3-97D0-7852BB97BF49}"/>
                </a:ext>
              </a:extLst>
            </p:cNvPr>
            <p:cNvSpPr>
              <a:spLocks noChangeArrowheads="1"/>
            </p:cNvSpPr>
            <p:nvPr/>
          </p:nvSpPr>
          <p:spPr bwMode="auto">
            <a:xfrm>
              <a:off x="6793946"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AAE33288-D80C-4722-A11F-5DDFD86672CF}"/>
                </a:ext>
              </a:extLst>
            </p:cNvPr>
            <p:cNvSpPr>
              <a:spLocks noChangeArrowheads="1"/>
            </p:cNvSpPr>
            <p:nvPr/>
          </p:nvSpPr>
          <p:spPr bwMode="auto">
            <a:xfrm>
              <a:off x="6793946"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DA1B77A-9537-42F0-8C3F-7F8DC2F6ED72}"/>
                </a:ext>
              </a:extLst>
            </p:cNvPr>
            <p:cNvSpPr>
              <a:spLocks noChangeArrowheads="1"/>
            </p:cNvSpPr>
            <p:nvPr/>
          </p:nvSpPr>
          <p:spPr bwMode="auto">
            <a:xfrm>
              <a:off x="6793946"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60EA4469-B542-4C60-910E-9C9F545B2204}"/>
                </a:ext>
              </a:extLst>
            </p:cNvPr>
            <p:cNvSpPr>
              <a:spLocks noChangeArrowheads="1"/>
            </p:cNvSpPr>
            <p:nvPr/>
          </p:nvSpPr>
          <p:spPr bwMode="auto">
            <a:xfrm>
              <a:off x="6793946" y="5224724"/>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61BD092B-FB0F-4FB6-AFED-05BA4ACCD243}"/>
                </a:ext>
              </a:extLst>
            </p:cNvPr>
            <p:cNvSpPr>
              <a:spLocks noChangeArrowheads="1"/>
            </p:cNvSpPr>
            <p:nvPr/>
          </p:nvSpPr>
          <p:spPr bwMode="auto">
            <a:xfrm>
              <a:off x="7125437" y="5224724"/>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EABA07C-3FF1-4D89-9EDE-99E00D9C2B5D}"/>
                </a:ext>
              </a:extLst>
            </p:cNvPr>
            <p:cNvSpPr>
              <a:spLocks noChangeArrowheads="1"/>
            </p:cNvSpPr>
            <p:nvPr/>
          </p:nvSpPr>
          <p:spPr bwMode="auto">
            <a:xfrm>
              <a:off x="7125437" y="4995949"/>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2A67673E-0328-40E8-AC4B-E299C677B35C}"/>
                </a:ext>
              </a:extLst>
            </p:cNvPr>
            <p:cNvSpPr>
              <a:spLocks noChangeArrowheads="1"/>
            </p:cNvSpPr>
            <p:nvPr/>
          </p:nvSpPr>
          <p:spPr bwMode="auto">
            <a:xfrm>
              <a:off x="7125437" y="4995949"/>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DBDE3A0A-7D2F-4670-B45E-B7EE340D7EA8}"/>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F17C4B03-DD26-4BD7-9F9C-BD81CC0FE0D8}"/>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3D00057E-80AC-476F-A6DE-9B7BE470459F}"/>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C5E5E66-64FE-4BD5-9FEB-911499B58D94}"/>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E3B3A28-A0E0-4CB2-8515-31DE18F93D42}"/>
                </a:ext>
              </a:extLst>
            </p:cNvPr>
            <p:cNvSpPr>
              <a:spLocks noChangeArrowheads="1"/>
            </p:cNvSpPr>
            <p:nvPr/>
          </p:nvSpPr>
          <p:spPr bwMode="auto">
            <a:xfrm>
              <a:off x="6462456" y="5450387"/>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DE977C4D-ACB8-415F-9AD7-76810CEA3124}"/>
                </a:ext>
              </a:extLst>
            </p:cNvPr>
            <p:cNvSpPr>
              <a:spLocks noChangeArrowheads="1"/>
            </p:cNvSpPr>
            <p:nvPr/>
          </p:nvSpPr>
          <p:spPr bwMode="auto">
            <a:xfrm>
              <a:off x="6462456" y="5450387"/>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EFDEE7E-BC97-47A0-82FC-A3D0DCC54814}"/>
                </a:ext>
              </a:extLst>
            </p:cNvPr>
            <p:cNvSpPr>
              <a:spLocks noChangeArrowheads="1"/>
            </p:cNvSpPr>
            <p:nvPr/>
          </p:nvSpPr>
          <p:spPr bwMode="auto">
            <a:xfrm>
              <a:off x="6793946"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E11C1EF-E548-4DFF-AB07-F3833F33EA57}"/>
                </a:ext>
              </a:extLst>
            </p:cNvPr>
            <p:cNvSpPr>
              <a:spLocks noChangeArrowheads="1"/>
            </p:cNvSpPr>
            <p:nvPr/>
          </p:nvSpPr>
          <p:spPr bwMode="auto">
            <a:xfrm>
              <a:off x="7125437" y="5450387"/>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38">
              <a:extLst>
                <a:ext uri="{FF2B5EF4-FFF2-40B4-BE49-F238E27FC236}">
                  <a16:creationId xmlns:a16="http://schemas.microsoft.com/office/drawing/2014/main" id="{CE622FBC-3B6D-48EE-86E8-463DBE4F6C76}"/>
                </a:ext>
              </a:extLst>
            </p:cNvPr>
            <p:cNvSpPr>
              <a:spLocks noEditPoints="1"/>
            </p:cNvSpPr>
            <p:nvPr/>
          </p:nvSpPr>
          <p:spPr bwMode="auto">
            <a:xfrm>
              <a:off x="6378416" y="4925915"/>
              <a:ext cx="806160" cy="775034"/>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39">
              <a:extLst>
                <a:ext uri="{FF2B5EF4-FFF2-40B4-BE49-F238E27FC236}">
                  <a16:creationId xmlns:a16="http://schemas.microsoft.com/office/drawing/2014/main" id="{4FDB5E77-810B-4ACC-B5E5-39C7B29D2C8F}"/>
                </a:ext>
              </a:extLst>
            </p:cNvPr>
            <p:cNvSpPr>
              <a:spLocks/>
            </p:cNvSpPr>
            <p:nvPr/>
          </p:nvSpPr>
          <p:spPr bwMode="auto">
            <a:xfrm>
              <a:off x="6378416" y="4756280"/>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40">
              <a:extLst>
                <a:ext uri="{FF2B5EF4-FFF2-40B4-BE49-F238E27FC236}">
                  <a16:creationId xmlns:a16="http://schemas.microsoft.com/office/drawing/2014/main" id="{EEAA0EEA-8C69-4F5B-9645-D5C85578C0E9}"/>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41">
              <a:extLst>
                <a:ext uri="{FF2B5EF4-FFF2-40B4-BE49-F238E27FC236}">
                  <a16:creationId xmlns:a16="http://schemas.microsoft.com/office/drawing/2014/main" id="{8A668792-57CD-4B17-BD67-19B4F2612402}"/>
                </a:ext>
              </a:extLst>
            </p:cNvPr>
            <p:cNvSpPr>
              <a:spLocks/>
            </p:cNvSpPr>
            <p:nvPr/>
          </p:nvSpPr>
          <p:spPr bwMode="auto">
            <a:xfrm>
              <a:off x="6793946" y="4995949"/>
              <a:ext cx="275464" cy="169636"/>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42">
              <a:extLst>
                <a:ext uri="{FF2B5EF4-FFF2-40B4-BE49-F238E27FC236}">
                  <a16:creationId xmlns:a16="http://schemas.microsoft.com/office/drawing/2014/main" id="{C81F841D-B841-4874-80A9-6F214A07AB22}"/>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43">
              <a:extLst>
                <a:ext uri="{FF2B5EF4-FFF2-40B4-BE49-F238E27FC236}">
                  <a16:creationId xmlns:a16="http://schemas.microsoft.com/office/drawing/2014/main" id="{8BEA59AD-00B0-4131-8270-418F8B5030C3}"/>
                </a:ext>
              </a:extLst>
            </p:cNvPr>
            <p:cNvSpPr>
              <a:spLocks/>
            </p:cNvSpPr>
            <p:nvPr/>
          </p:nvSpPr>
          <p:spPr bwMode="auto">
            <a:xfrm>
              <a:off x="6793946" y="5224724"/>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DB8F3020-1DE2-4569-B5CC-F9EEE4927E96}"/>
                </a:ext>
              </a:extLst>
            </p:cNvPr>
            <p:cNvSpPr>
              <a:spLocks noChangeArrowheads="1"/>
            </p:cNvSpPr>
            <p:nvPr/>
          </p:nvSpPr>
          <p:spPr bwMode="auto">
            <a:xfrm>
              <a:off x="6462456" y="4995949"/>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C0FBDF2-24A3-4D6F-B30C-0FF98FC69130}"/>
                </a:ext>
              </a:extLst>
            </p:cNvPr>
            <p:cNvSpPr>
              <a:spLocks noChangeArrowheads="1"/>
            </p:cNvSpPr>
            <p:nvPr/>
          </p:nvSpPr>
          <p:spPr bwMode="auto">
            <a:xfrm>
              <a:off x="6462456" y="4995949"/>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559DD0E4-BDB5-4205-9FF9-5A9CCC27B94C}"/>
                </a:ext>
              </a:extLst>
            </p:cNvPr>
            <p:cNvSpPr>
              <a:spLocks noChangeArrowheads="1"/>
            </p:cNvSpPr>
            <p:nvPr/>
          </p:nvSpPr>
          <p:spPr bwMode="auto">
            <a:xfrm>
              <a:off x="6462456" y="5224724"/>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6A36C8FE-98CE-4172-A37B-0F27559972B0}"/>
                </a:ext>
              </a:extLst>
            </p:cNvPr>
            <p:cNvSpPr>
              <a:spLocks noChangeArrowheads="1"/>
            </p:cNvSpPr>
            <p:nvPr/>
          </p:nvSpPr>
          <p:spPr bwMode="auto">
            <a:xfrm>
              <a:off x="6462456" y="5224724"/>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48">
              <a:extLst>
                <a:ext uri="{FF2B5EF4-FFF2-40B4-BE49-F238E27FC236}">
                  <a16:creationId xmlns:a16="http://schemas.microsoft.com/office/drawing/2014/main" id="{EC35BECF-C803-4EE7-B18C-472397FDE681}"/>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49">
              <a:extLst>
                <a:ext uri="{FF2B5EF4-FFF2-40B4-BE49-F238E27FC236}">
                  <a16:creationId xmlns:a16="http://schemas.microsoft.com/office/drawing/2014/main" id="{55D55272-C09E-44AB-81D9-8922EE939FA7}"/>
                </a:ext>
              </a:extLst>
            </p:cNvPr>
            <p:cNvSpPr>
              <a:spLocks/>
            </p:cNvSpPr>
            <p:nvPr/>
          </p:nvSpPr>
          <p:spPr bwMode="auto">
            <a:xfrm>
              <a:off x="6462456" y="5450387"/>
              <a:ext cx="231888" cy="169636"/>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1" name="Freeform 50">
              <a:extLst>
                <a:ext uri="{FF2B5EF4-FFF2-40B4-BE49-F238E27FC236}">
                  <a16:creationId xmlns:a16="http://schemas.microsoft.com/office/drawing/2014/main" id="{BBCE583F-2C73-4EBC-AE5A-25201181B420}"/>
                </a:ext>
              </a:extLst>
            </p:cNvPr>
            <p:cNvSpPr>
              <a:spLocks/>
            </p:cNvSpPr>
            <p:nvPr/>
          </p:nvSpPr>
          <p:spPr bwMode="auto">
            <a:xfrm>
              <a:off x="4917057" y="4513498"/>
              <a:ext cx="220994" cy="39063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2" name="Freeform 51">
              <a:extLst>
                <a:ext uri="{FF2B5EF4-FFF2-40B4-BE49-F238E27FC236}">
                  <a16:creationId xmlns:a16="http://schemas.microsoft.com/office/drawing/2014/main" id="{868602FC-5D36-46D0-A754-C38920421E8A}"/>
                </a:ext>
              </a:extLst>
            </p:cNvPr>
            <p:cNvSpPr>
              <a:spLocks/>
            </p:cNvSpPr>
            <p:nvPr/>
          </p:nvSpPr>
          <p:spPr bwMode="auto">
            <a:xfrm>
              <a:off x="4456394" y="4513498"/>
              <a:ext cx="217881" cy="39063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3" name="Freeform 52">
              <a:extLst>
                <a:ext uri="{FF2B5EF4-FFF2-40B4-BE49-F238E27FC236}">
                  <a16:creationId xmlns:a16="http://schemas.microsoft.com/office/drawing/2014/main" id="{0178B257-8C55-40CB-B66E-7D3FCAC6C012}"/>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4" name="Freeform 53">
              <a:extLst>
                <a:ext uri="{FF2B5EF4-FFF2-40B4-BE49-F238E27FC236}">
                  <a16:creationId xmlns:a16="http://schemas.microsoft.com/office/drawing/2014/main" id="{28168785-7D16-4DA3-8B3B-7C9E24B4550E}"/>
                </a:ext>
              </a:extLst>
            </p:cNvPr>
            <p:cNvSpPr>
              <a:spLocks/>
            </p:cNvSpPr>
            <p:nvPr/>
          </p:nvSpPr>
          <p:spPr bwMode="auto">
            <a:xfrm>
              <a:off x="4644706" y="4403001"/>
              <a:ext cx="320596" cy="622517"/>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Freeform 54">
              <a:extLst>
                <a:ext uri="{FF2B5EF4-FFF2-40B4-BE49-F238E27FC236}">
                  <a16:creationId xmlns:a16="http://schemas.microsoft.com/office/drawing/2014/main" id="{169D478B-F1D5-48B1-ABBD-AAFFF3BB3684}"/>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Freeform 55">
              <a:extLst>
                <a:ext uri="{FF2B5EF4-FFF2-40B4-BE49-F238E27FC236}">
                  <a16:creationId xmlns:a16="http://schemas.microsoft.com/office/drawing/2014/main" id="{7BD336DB-2167-436D-AD75-31409A1D042E}"/>
                </a:ext>
              </a:extLst>
            </p:cNvPr>
            <p:cNvSpPr>
              <a:spLocks/>
            </p:cNvSpPr>
            <p:nvPr/>
          </p:nvSpPr>
          <p:spPr bwMode="auto">
            <a:xfrm>
              <a:off x="4674275" y="4403001"/>
              <a:ext cx="291027" cy="622517"/>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62">
              <a:extLst>
                <a:ext uri="{FF2B5EF4-FFF2-40B4-BE49-F238E27FC236}">
                  <a16:creationId xmlns:a16="http://schemas.microsoft.com/office/drawing/2014/main" id="{886654D6-37D2-4166-8CCC-59F6776BF846}"/>
                </a:ext>
              </a:extLst>
            </p:cNvPr>
            <p:cNvSpPr>
              <a:spLocks noEditPoints="1"/>
            </p:cNvSpPr>
            <p:nvPr/>
          </p:nvSpPr>
          <p:spPr bwMode="auto">
            <a:xfrm>
              <a:off x="4478182" y="4387438"/>
              <a:ext cx="3814475" cy="1623214"/>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4" name="Freeform 75">
              <a:extLst>
                <a:ext uri="{FF2B5EF4-FFF2-40B4-BE49-F238E27FC236}">
                  <a16:creationId xmlns:a16="http://schemas.microsoft.com/office/drawing/2014/main" id="{3800CF30-7830-48C9-90CF-4A6CE6F2D948}"/>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5" name="Freeform 76">
              <a:extLst>
                <a:ext uri="{FF2B5EF4-FFF2-40B4-BE49-F238E27FC236}">
                  <a16:creationId xmlns:a16="http://schemas.microsoft.com/office/drawing/2014/main" id="{8618ED56-CC8C-431F-918A-CC1BFE7C3E37}"/>
                </a:ext>
              </a:extLst>
            </p:cNvPr>
            <p:cNvSpPr>
              <a:spLocks/>
            </p:cNvSpPr>
            <p:nvPr/>
          </p:nvSpPr>
          <p:spPr bwMode="auto">
            <a:xfrm>
              <a:off x="5251660" y="4992836"/>
              <a:ext cx="441987" cy="482451"/>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77">
              <a:extLst>
                <a:ext uri="{FF2B5EF4-FFF2-40B4-BE49-F238E27FC236}">
                  <a16:creationId xmlns:a16="http://schemas.microsoft.com/office/drawing/2014/main" id="{E38FFC88-57FB-429D-BB83-45A217174E14}"/>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78">
              <a:extLst>
                <a:ext uri="{FF2B5EF4-FFF2-40B4-BE49-F238E27FC236}">
                  <a16:creationId xmlns:a16="http://schemas.microsoft.com/office/drawing/2014/main" id="{CB2AD8C4-DB6B-4CE6-852D-B77E7D2ACA9F}"/>
                </a:ext>
              </a:extLst>
            </p:cNvPr>
            <p:cNvSpPr>
              <a:spLocks/>
            </p:cNvSpPr>
            <p:nvPr/>
          </p:nvSpPr>
          <p:spPr bwMode="auto">
            <a:xfrm>
              <a:off x="5278117" y="5017737"/>
              <a:ext cx="389073" cy="432649"/>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FA68FF64-95DD-4C4A-91EA-A04F26201484}"/>
                </a:ext>
              </a:extLst>
            </p:cNvPr>
            <p:cNvSpPr>
              <a:spLocks noChangeArrowheads="1"/>
            </p:cNvSpPr>
            <p:nvPr/>
          </p:nvSpPr>
          <p:spPr bwMode="auto">
            <a:xfrm>
              <a:off x="5332588" y="5162471"/>
              <a:ext cx="65"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6" name="Freeform 19">
              <a:extLst>
                <a:ext uri="{FF2B5EF4-FFF2-40B4-BE49-F238E27FC236}">
                  <a16:creationId xmlns:a16="http://schemas.microsoft.com/office/drawing/2014/main" id="{0CF8BDAD-23AA-402C-AFBA-18A1A7D48DDC}"/>
                </a:ext>
              </a:extLst>
            </p:cNvPr>
            <p:cNvSpPr>
              <a:spLocks noEditPoints="1"/>
            </p:cNvSpPr>
            <p:nvPr/>
          </p:nvSpPr>
          <p:spPr bwMode="auto">
            <a:xfrm>
              <a:off x="8432723" y="5184260"/>
              <a:ext cx="289471" cy="29571"/>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7" name="Freeform 20">
              <a:extLst>
                <a:ext uri="{FF2B5EF4-FFF2-40B4-BE49-F238E27FC236}">
                  <a16:creationId xmlns:a16="http://schemas.microsoft.com/office/drawing/2014/main" id="{4B51CDBE-7536-4DFC-8735-5201960A32CF}"/>
                </a:ext>
              </a:extLst>
            </p:cNvPr>
            <p:cNvSpPr>
              <a:spLocks/>
            </p:cNvSpPr>
            <p:nvPr/>
          </p:nvSpPr>
          <p:spPr bwMode="auto">
            <a:xfrm>
              <a:off x="8700406" y="5125121"/>
              <a:ext cx="129173" cy="147848"/>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88D8F35F-24A6-4314-A0B8-BA0E9C144A71}"/>
                </a:ext>
              </a:extLst>
            </p:cNvPr>
            <p:cNvSpPr>
              <a:spLocks noChangeArrowheads="1"/>
            </p:cNvSpPr>
            <p:nvPr/>
          </p:nvSpPr>
          <p:spPr bwMode="auto">
            <a:xfrm>
              <a:off x="5273736" y="6069791"/>
              <a:ext cx="222336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Transform CSV to </a:t>
              </a:r>
              <a:r>
                <a:rPr lang="en-US" altLang="en-US" sz="1400" kern="0" dirty="0" err="1">
                  <a:gradFill>
                    <a:gsLst>
                      <a:gs pos="92035">
                        <a:schemeClr val="tx2"/>
                      </a:gs>
                      <a:gs pos="77876">
                        <a:schemeClr val="tx2"/>
                      </a:gs>
                    </a:gsLst>
                    <a:lin ang="5400000" scaled="0"/>
                  </a:gradFill>
                  <a:latin typeface="+mj-lt"/>
                </a:rPr>
                <a:t>datarows</a:t>
              </a:r>
              <a:endParaRPr lang="en-US" altLang="en-US" sz="1400" kern="0" dirty="0">
                <a:gradFill>
                  <a:gsLst>
                    <a:gs pos="92035">
                      <a:schemeClr val="tx2"/>
                    </a:gs>
                    <a:gs pos="77876">
                      <a:schemeClr val="tx2"/>
                    </a:gs>
                  </a:gsLst>
                  <a:lin ang="5400000" scaled="0"/>
                </a:gradFill>
                <a:latin typeface="+mj-lt"/>
              </a:endParaRPr>
            </a:p>
          </p:txBody>
        </p:sp>
      </p:grpSp>
      <p:grpSp>
        <p:nvGrpSpPr>
          <p:cNvPr id="67" name="Group 66">
            <a:extLst>
              <a:ext uri="{FF2B5EF4-FFF2-40B4-BE49-F238E27FC236}">
                <a16:creationId xmlns:a16="http://schemas.microsoft.com/office/drawing/2014/main" id="{E70C4E35-FCCE-4804-A978-D7875CE3D972}"/>
              </a:ext>
            </a:extLst>
          </p:cNvPr>
          <p:cNvGrpSpPr/>
          <p:nvPr/>
        </p:nvGrpSpPr>
        <p:grpSpPr>
          <a:xfrm>
            <a:off x="2601293" y="4174227"/>
            <a:ext cx="1736823" cy="2326451"/>
            <a:chOff x="2601293" y="4174227"/>
            <a:chExt cx="1736823" cy="2326451"/>
          </a:xfrm>
        </p:grpSpPr>
        <p:sp>
          <p:nvSpPr>
            <p:cNvPr id="113" name="Freeform 13">
              <a:extLst>
                <a:ext uri="{FF2B5EF4-FFF2-40B4-BE49-F238E27FC236}">
                  <a16:creationId xmlns:a16="http://schemas.microsoft.com/office/drawing/2014/main" id="{BB6A277C-FE8A-4332-BC0C-4EBC1B8A3ED2}"/>
                </a:ext>
              </a:extLst>
            </p:cNvPr>
            <p:cNvSpPr>
              <a:spLocks noEditPoints="1"/>
            </p:cNvSpPr>
            <p:nvPr/>
          </p:nvSpPr>
          <p:spPr bwMode="auto">
            <a:xfrm>
              <a:off x="3178678" y="4174227"/>
              <a:ext cx="29570" cy="294140"/>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4" name="Freeform 14">
              <a:extLst>
                <a:ext uri="{FF2B5EF4-FFF2-40B4-BE49-F238E27FC236}">
                  <a16:creationId xmlns:a16="http://schemas.microsoft.com/office/drawing/2014/main" id="{D94725D3-E41D-4461-B57C-D963D8A0071F}"/>
                </a:ext>
              </a:extLst>
            </p:cNvPr>
            <p:cNvSpPr>
              <a:spLocks/>
            </p:cNvSpPr>
            <p:nvPr/>
          </p:nvSpPr>
          <p:spPr bwMode="auto">
            <a:xfrm>
              <a:off x="3121095" y="4446578"/>
              <a:ext cx="146292" cy="126060"/>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5" name="Freeform 15">
              <a:extLst>
                <a:ext uri="{FF2B5EF4-FFF2-40B4-BE49-F238E27FC236}">
                  <a16:creationId xmlns:a16="http://schemas.microsoft.com/office/drawing/2014/main" id="{369E3F70-59D7-4E0D-A725-143D2203BD69}"/>
                </a:ext>
              </a:extLst>
            </p:cNvPr>
            <p:cNvSpPr>
              <a:spLocks noEditPoints="1"/>
            </p:cNvSpPr>
            <p:nvPr/>
          </p:nvSpPr>
          <p:spPr bwMode="auto">
            <a:xfrm>
              <a:off x="3941262" y="518426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6" name="Freeform 16">
              <a:extLst>
                <a:ext uri="{FF2B5EF4-FFF2-40B4-BE49-F238E27FC236}">
                  <a16:creationId xmlns:a16="http://schemas.microsoft.com/office/drawing/2014/main" id="{D8C68099-6468-4663-81B9-FA1D5681DFAB}"/>
                </a:ext>
              </a:extLst>
            </p:cNvPr>
            <p:cNvSpPr>
              <a:spLocks/>
            </p:cNvSpPr>
            <p:nvPr/>
          </p:nvSpPr>
          <p:spPr bwMode="auto">
            <a:xfrm>
              <a:off x="4210500" y="5125122"/>
              <a:ext cx="127616" cy="147848"/>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7" name="Freeform 63">
              <a:extLst>
                <a:ext uri="{FF2B5EF4-FFF2-40B4-BE49-F238E27FC236}">
                  <a16:creationId xmlns:a16="http://schemas.microsoft.com/office/drawing/2014/main" id="{4A3FB536-34F1-4EFA-BF17-923909913928}"/>
                </a:ext>
              </a:extLst>
            </p:cNvPr>
            <p:cNvSpPr>
              <a:spLocks noEditPoints="1"/>
            </p:cNvSpPr>
            <p:nvPr/>
          </p:nvSpPr>
          <p:spPr bwMode="auto">
            <a:xfrm>
              <a:off x="2601293" y="4704923"/>
              <a:ext cx="1178114" cy="1025597"/>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8" name="Freeform 64">
              <a:extLst>
                <a:ext uri="{FF2B5EF4-FFF2-40B4-BE49-F238E27FC236}">
                  <a16:creationId xmlns:a16="http://schemas.microsoft.com/office/drawing/2014/main" id="{BC9C5101-61A1-4747-84D7-730EEBCEB498}"/>
                </a:ext>
              </a:extLst>
            </p:cNvPr>
            <p:cNvSpPr>
              <a:spLocks/>
            </p:cNvSpPr>
            <p:nvPr/>
          </p:nvSpPr>
          <p:spPr bwMode="auto">
            <a:xfrm>
              <a:off x="3094638" y="5272970"/>
              <a:ext cx="51358" cy="126060"/>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9" name="Freeform 65">
              <a:extLst>
                <a:ext uri="{FF2B5EF4-FFF2-40B4-BE49-F238E27FC236}">
                  <a16:creationId xmlns:a16="http://schemas.microsoft.com/office/drawing/2014/main" id="{B1AC8CD0-B580-421C-8484-7C2707990F8A}"/>
                </a:ext>
              </a:extLst>
            </p:cNvPr>
            <p:cNvSpPr>
              <a:spLocks/>
            </p:cNvSpPr>
            <p:nvPr/>
          </p:nvSpPr>
          <p:spPr bwMode="auto">
            <a:xfrm>
              <a:off x="3234705" y="5036413"/>
              <a:ext cx="51358" cy="122948"/>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572EED92-D369-4A97-89B4-3FA523468027}"/>
                </a:ext>
              </a:extLst>
            </p:cNvPr>
            <p:cNvSpPr>
              <a:spLocks noEditPoints="1"/>
            </p:cNvSpPr>
            <p:nvPr/>
          </p:nvSpPr>
          <p:spPr bwMode="auto">
            <a:xfrm>
              <a:off x="2940565" y="4952374"/>
              <a:ext cx="499571" cy="530696"/>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2D276993-1729-4291-9760-8E6A84264BAE}"/>
                </a:ext>
              </a:extLst>
            </p:cNvPr>
            <p:cNvSpPr>
              <a:spLocks noChangeArrowheads="1"/>
            </p:cNvSpPr>
            <p:nvPr/>
          </p:nvSpPr>
          <p:spPr bwMode="auto">
            <a:xfrm>
              <a:off x="2623237" y="6069791"/>
              <a:ext cx="11108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File added to </a:t>
              </a:r>
              <a:br>
                <a:rPr lang="en-US" altLang="en-US" sz="1400" kern="0" dirty="0">
                  <a:gradFill>
                    <a:gsLst>
                      <a:gs pos="92035">
                        <a:schemeClr val="tx2"/>
                      </a:gs>
                      <a:gs pos="77876">
                        <a:schemeClr val="tx2"/>
                      </a:gs>
                    </a:gsLst>
                    <a:lin ang="5400000" scaled="0"/>
                  </a:gradFill>
                  <a:latin typeface="+mj-lt"/>
                </a:rPr>
              </a:br>
              <a:r>
                <a:rPr lang="en-US" altLang="en-US" sz="1400" kern="0" dirty="0">
                  <a:gradFill>
                    <a:gsLst>
                      <a:gs pos="92035">
                        <a:schemeClr val="tx2"/>
                      </a:gs>
                      <a:gs pos="77876">
                        <a:schemeClr val="tx2"/>
                      </a:gs>
                    </a:gsLst>
                    <a:lin ang="5400000" scaled="0"/>
                  </a:gradFill>
                  <a:latin typeface="+mj-lt"/>
                </a:rPr>
                <a:t>Blob Storage</a:t>
              </a:r>
            </a:p>
          </p:txBody>
        </p:sp>
      </p:grpSp>
      <p:grpSp>
        <p:nvGrpSpPr>
          <p:cNvPr id="6" name="Group 5">
            <a:extLst>
              <a:ext uri="{FF2B5EF4-FFF2-40B4-BE49-F238E27FC236}">
                <a16:creationId xmlns:a16="http://schemas.microsoft.com/office/drawing/2014/main" id="{AFE43FE4-62AF-4BDA-8D2D-51C8A841611C}"/>
              </a:ext>
            </a:extLst>
          </p:cNvPr>
          <p:cNvGrpSpPr/>
          <p:nvPr/>
        </p:nvGrpSpPr>
        <p:grpSpPr>
          <a:xfrm>
            <a:off x="4468784" y="1334229"/>
            <a:ext cx="4114898" cy="1877040"/>
            <a:chOff x="4468784" y="1334229"/>
            <a:chExt cx="4114898" cy="1877040"/>
          </a:xfrm>
        </p:grpSpPr>
        <p:sp>
          <p:nvSpPr>
            <p:cNvPr id="65" name="Freeform 99">
              <a:extLst>
                <a:ext uri="{FF2B5EF4-FFF2-40B4-BE49-F238E27FC236}">
                  <a16:creationId xmlns:a16="http://schemas.microsoft.com/office/drawing/2014/main" id="{FA1E5D88-9FE0-4B84-B89A-64FE19355F29}"/>
                </a:ext>
              </a:extLst>
            </p:cNvPr>
            <p:cNvSpPr>
              <a:spLocks noEditPoints="1"/>
            </p:cNvSpPr>
            <p:nvPr/>
          </p:nvSpPr>
          <p:spPr bwMode="auto">
            <a:xfrm>
              <a:off x="8185270" y="2124301"/>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100">
              <a:extLst>
                <a:ext uri="{FF2B5EF4-FFF2-40B4-BE49-F238E27FC236}">
                  <a16:creationId xmlns:a16="http://schemas.microsoft.com/office/drawing/2014/main" id="{15EE5F5B-9517-4940-BAC8-B303EF0EE06B}"/>
                </a:ext>
              </a:extLst>
            </p:cNvPr>
            <p:cNvSpPr>
              <a:spLocks/>
            </p:cNvSpPr>
            <p:nvPr/>
          </p:nvSpPr>
          <p:spPr bwMode="auto">
            <a:xfrm>
              <a:off x="8454509" y="2065162"/>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23">
              <a:extLst>
                <a:ext uri="{FF2B5EF4-FFF2-40B4-BE49-F238E27FC236}">
                  <a16:creationId xmlns:a16="http://schemas.microsoft.com/office/drawing/2014/main" id="{81FFE87D-3E44-4650-A536-1473EE809C05}"/>
                </a:ext>
              </a:extLst>
            </p:cNvPr>
            <p:cNvSpPr>
              <a:spLocks/>
            </p:cNvSpPr>
            <p:nvPr/>
          </p:nvSpPr>
          <p:spPr bwMode="auto">
            <a:xfrm>
              <a:off x="5790077" y="1874263"/>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24">
              <a:extLst>
                <a:ext uri="{FF2B5EF4-FFF2-40B4-BE49-F238E27FC236}">
                  <a16:creationId xmlns:a16="http://schemas.microsoft.com/office/drawing/2014/main" id="{698F8BF4-51FA-4BEB-A0F6-6FA61DBB5ECA}"/>
                </a:ext>
              </a:extLst>
            </p:cNvPr>
            <p:cNvSpPr>
              <a:spLocks/>
            </p:cNvSpPr>
            <p:nvPr/>
          </p:nvSpPr>
          <p:spPr bwMode="auto">
            <a:xfrm>
              <a:off x="5790077" y="1703071"/>
              <a:ext cx="1104968" cy="171192"/>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Rectangle 25">
              <a:extLst>
                <a:ext uri="{FF2B5EF4-FFF2-40B4-BE49-F238E27FC236}">
                  <a16:creationId xmlns:a16="http://schemas.microsoft.com/office/drawing/2014/main" id="{A413F35D-DA59-488C-889B-4DB0DCA7B731}"/>
                </a:ext>
              </a:extLst>
            </p:cNvPr>
            <p:cNvSpPr>
              <a:spLocks noChangeArrowheads="1"/>
            </p:cNvSpPr>
            <p:nvPr/>
          </p:nvSpPr>
          <p:spPr bwMode="auto">
            <a:xfrm>
              <a:off x="6205607"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Rectangle 26">
              <a:extLst>
                <a:ext uri="{FF2B5EF4-FFF2-40B4-BE49-F238E27FC236}">
                  <a16:creationId xmlns:a16="http://schemas.microsoft.com/office/drawing/2014/main" id="{376504FB-A558-45D7-8EAB-69D451857640}"/>
                </a:ext>
              </a:extLst>
            </p:cNvPr>
            <p:cNvSpPr>
              <a:spLocks noChangeArrowheads="1"/>
            </p:cNvSpPr>
            <p:nvPr/>
          </p:nvSpPr>
          <p:spPr bwMode="auto">
            <a:xfrm>
              <a:off x="6205607" y="194429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Rectangle 27">
              <a:extLst>
                <a:ext uri="{FF2B5EF4-FFF2-40B4-BE49-F238E27FC236}">
                  <a16:creationId xmlns:a16="http://schemas.microsoft.com/office/drawing/2014/main" id="{CAD91FE7-249C-433B-BE7D-11E17835A67F}"/>
                </a:ext>
              </a:extLst>
            </p:cNvPr>
            <p:cNvSpPr>
              <a:spLocks noChangeArrowheads="1"/>
            </p:cNvSpPr>
            <p:nvPr/>
          </p:nvSpPr>
          <p:spPr bwMode="auto">
            <a:xfrm>
              <a:off x="6205607"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3" name="Rectangle 28">
              <a:extLst>
                <a:ext uri="{FF2B5EF4-FFF2-40B4-BE49-F238E27FC236}">
                  <a16:creationId xmlns:a16="http://schemas.microsoft.com/office/drawing/2014/main" id="{7E475A32-D78A-474D-8443-BABA8A1EF0D0}"/>
                </a:ext>
              </a:extLst>
            </p:cNvPr>
            <p:cNvSpPr>
              <a:spLocks noChangeArrowheads="1"/>
            </p:cNvSpPr>
            <p:nvPr/>
          </p:nvSpPr>
          <p:spPr bwMode="auto">
            <a:xfrm>
              <a:off x="6205607" y="2173071"/>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4" name="Rectangle 29">
              <a:extLst>
                <a:ext uri="{FF2B5EF4-FFF2-40B4-BE49-F238E27FC236}">
                  <a16:creationId xmlns:a16="http://schemas.microsoft.com/office/drawing/2014/main" id="{3E87277E-171B-40CF-B47F-867203ABC739}"/>
                </a:ext>
              </a:extLst>
            </p:cNvPr>
            <p:cNvSpPr>
              <a:spLocks noChangeArrowheads="1"/>
            </p:cNvSpPr>
            <p:nvPr/>
          </p:nvSpPr>
          <p:spPr bwMode="auto">
            <a:xfrm>
              <a:off x="6537098" y="2173071"/>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30">
              <a:extLst>
                <a:ext uri="{FF2B5EF4-FFF2-40B4-BE49-F238E27FC236}">
                  <a16:creationId xmlns:a16="http://schemas.microsoft.com/office/drawing/2014/main" id="{3EAC9038-B1DE-48FC-B759-BD7CA517F855}"/>
                </a:ext>
              </a:extLst>
            </p:cNvPr>
            <p:cNvSpPr>
              <a:spLocks noChangeArrowheads="1"/>
            </p:cNvSpPr>
            <p:nvPr/>
          </p:nvSpPr>
          <p:spPr bwMode="auto">
            <a:xfrm>
              <a:off x="6537098" y="194429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6" name="Rectangle 31">
              <a:extLst>
                <a:ext uri="{FF2B5EF4-FFF2-40B4-BE49-F238E27FC236}">
                  <a16:creationId xmlns:a16="http://schemas.microsoft.com/office/drawing/2014/main" id="{D88D5653-46CC-4AA8-A895-B7CEA38E948B}"/>
                </a:ext>
              </a:extLst>
            </p:cNvPr>
            <p:cNvSpPr>
              <a:spLocks noChangeArrowheads="1"/>
            </p:cNvSpPr>
            <p:nvPr/>
          </p:nvSpPr>
          <p:spPr bwMode="auto">
            <a:xfrm>
              <a:off x="5875673" y="1944296"/>
              <a:ext cx="275464"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32">
              <a:extLst>
                <a:ext uri="{FF2B5EF4-FFF2-40B4-BE49-F238E27FC236}">
                  <a16:creationId xmlns:a16="http://schemas.microsoft.com/office/drawing/2014/main" id="{C5FBB4C0-9258-4480-8F21-58A356C70263}"/>
                </a:ext>
              </a:extLst>
            </p:cNvPr>
            <p:cNvSpPr>
              <a:spLocks noChangeArrowheads="1"/>
            </p:cNvSpPr>
            <p:nvPr/>
          </p:nvSpPr>
          <p:spPr bwMode="auto">
            <a:xfrm>
              <a:off x="5875673" y="1944296"/>
              <a:ext cx="275464"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33">
              <a:extLst>
                <a:ext uri="{FF2B5EF4-FFF2-40B4-BE49-F238E27FC236}">
                  <a16:creationId xmlns:a16="http://schemas.microsoft.com/office/drawing/2014/main" id="{61586404-DAE6-4049-AA6E-A834D146EDE4}"/>
                </a:ext>
              </a:extLst>
            </p:cNvPr>
            <p:cNvSpPr>
              <a:spLocks noChangeArrowheads="1"/>
            </p:cNvSpPr>
            <p:nvPr/>
          </p:nvSpPr>
          <p:spPr bwMode="auto">
            <a:xfrm>
              <a:off x="5875673" y="2173071"/>
              <a:ext cx="275464"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34">
              <a:extLst>
                <a:ext uri="{FF2B5EF4-FFF2-40B4-BE49-F238E27FC236}">
                  <a16:creationId xmlns:a16="http://schemas.microsoft.com/office/drawing/2014/main" id="{D265FEAF-90DB-4CD3-92BC-0B575FC96777}"/>
                </a:ext>
              </a:extLst>
            </p:cNvPr>
            <p:cNvSpPr>
              <a:spLocks noChangeArrowheads="1"/>
            </p:cNvSpPr>
            <p:nvPr/>
          </p:nvSpPr>
          <p:spPr bwMode="auto">
            <a:xfrm>
              <a:off x="5875673" y="2173071"/>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35">
              <a:extLst>
                <a:ext uri="{FF2B5EF4-FFF2-40B4-BE49-F238E27FC236}">
                  <a16:creationId xmlns:a16="http://schemas.microsoft.com/office/drawing/2014/main" id="{E9C48A89-DA2A-4ED3-8DEF-359B39571693}"/>
                </a:ext>
              </a:extLst>
            </p:cNvPr>
            <p:cNvSpPr>
              <a:spLocks noChangeArrowheads="1"/>
            </p:cNvSpPr>
            <p:nvPr/>
          </p:nvSpPr>
          <p:spPr bwMode="auto">
            <a:xfrm>
              <a:off x="5875673" y="2398733"/>
              <a:ext cx="275464"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36">
              <a:extLst>
                <a:ext uri="{FF2B5EF4-FFF2-40B4-BE49-F238E27FC236}">
                  <a16:creationId xmlns:a16="http://schemas.microsoft.com/office/drawing/2014/main" id="{275DCD31-271D-46CC-9CE3-D4343CF67508}"/>
                </a:ext>
              </a:extLst>
            </p:cNvPr>
            <p:cNvSpPr>
              <a:spLocks noChangeArrowheads="1"/>
            </p:cNvSpPr>
            <p:nvPr/>
          </p:nvSpPr>
          <p:spPr bwMode="auto">
            <a:xfrm>
              <a:off x="5875673" y="2398733"/>
              <a:ext cx="275464"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37">
              <a:extLst>
                <a:ext uri="{FF2B5EF4-FFF2-40B4-BE49-F238E27FC236}">
                  <a16:creationId xmlns:a16="http://schemas.microsoft.com/office/drawing/2014/main" id="{62323301-ACBD-44B3-B1B4-B5D6FB582D0B}"/>
                </a:ext>
              </a:extLst>
            </p:cNvPr>
            <p:cNvSpPr>
              <a:spLocks noChangeArrowheads="1"/>
            </p:cNvSpPr>
            <p:nvPr/>
          </p:nvSpPr>
          <p:spPr bwMode="auto">
            <a:xfrm>
              <a:off x="6205607"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Rectangle 38">
              <a:extLst>
                <a:ext uri="{FF2B5EF4-FFF2-40B4-BE49-F238E27FC236}">
                  <a16:creationId xmlns:a16="http://schemas.microsoft.com/office/drawing/2014/main" id="{8E359C17-B3AB-4A5A-B08C-32187E7B91C8}"/>
                </a:ext>
              </a:extLst>
            </p:cNvPr>
            <p:cNvSpPr>
              <a:spLocks noChangeArrowheads="1"/>
            </p:cNvSpPr>
            <p:nvPr/>
          </p:nvSpPr>
          <p:spPr bwMode="auto">
            <a:xfrm>
              <a:off x="6537098" y="2398733"/>
              <a:ext cx="277020" cy="171192"/>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39">
              <a:extLst>
                <a:ext uri="{FF2B5EF4-FFF2-40B4-BE49-F238E27FC236}">
                  <a16:creationId xmlns:a16="http://schemas.microsoft.com/office/drawing/2014/main" id="{B437A245-E845-4A21-A351-27AB8DF6D93B}"/>
                </a:ext>
              </a:extLst>
            </p:cNvPr>
            <p:cNvSpPr>
              <a:spLocks/>
            </p:cNvSpPr>
            <p:nvPr/>
          </p:nvSpPr>
          <p:spPr bwMode="auto">
            <a:xfrm>
              <a:off x="5790077" y="1874263"/>
              <a:ext cx="806160" cy="776590"/>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40">
              <a:extLst>
                <a:ext uri="{FF2B5EF4-FFF2-40B4-BE49-F238E27FC236}">
                  <a16:creationId xmlns:a16="http://schemas.microsoft.com/office/drawing/2014/main" id="{829AD3FE-C8E9-4EC1-805E-4F2B8C5C748F}"/>
                </a:ext>
              </a:extLst>
            </p:cNvPr>
            <p:cNvSpPr>
              <a:spLocks/>
            </p:cNvSpPr>
            <p:nvPr/>
          </p:nvSpPr>
          <p:spPr bwMode="auto">
            <a:xfrm>
              <a:off x="5790077" y="1703071"/>
              <a:ext cx="964902" cy="171192"/>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Freeform 41">
              <a:extLst>
                <a:ext uri="{FF2B5EF4-FFF2-40B4-BE49-F238E27FC236}">
                  <a16:creationId xmlns:a16="http://schemas.microsoft.com/office/drawing/2014/main" id="{7E8C6963-5CC5-424B-9B57-639E94483F94}"/>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Freeform 42">
              <a:extLst>
                <a:ext uri="{FF2B5EF4-FFF2-40B4-BE49-F238E27FC236}">
                  <a16:creationId xmlns:a16="http://schemas.microsoft.com/office/drawing/2014/main" id="{B734F8FC-092B-4CBC-8E04-5F384FC58C8C}"/>
                </a:ext>
              </a:extLst>
            </p:cNvPr>
            <p:cNvSpPr>
              <a:spLocks/>
            </p:cNvSpPr>
            <p:nvPr/>
          </p:nvSpPr>
          <p:spPr bwMode="auto">
            <a:xfrm>
              <a:off x="6205607" y="1944296"/>
              <a:ext cx="277020" cy="169636"/>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Freeform 43">
              <a:extLst>
                <a:ext uri="{FF2B5EF4-FFF2-40B4-BE49-F238E27FC236}">
                  <a16:creationId xmlns:a16="http://schemas.microsoft.com/office/drawing/2014/main" id="{58F0E0CE-B492-4728-BC5C-7567A86F3651}"/>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Freeform 44">
              <a:extLst>
                <a:ext uri="{FF2B5EF4-FFF2-40B4-BE49-F238E27FC236}">
                  <a16:creationId xmlns:a16="http://schemas.microsoft.com/office/drawing/2014/main" id="{854658F0-2198-4F29-82DD-D5BF2710EC3D}"/>
                </a:ext>
              </a:extLst>
            </p:cNvPr>
            <p:cNvSpPr>
              <a:spLocks/>
            </p:cNvSpPr>
            <p:nvPr/>
          </p:nvSpPr>
          <p:spPr bwMode="auto">
            <a:xfrm>
              <a:off x="6205607" y="2173071"/>
              <a:ext cx="110497" cy="122948"/>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Freeform 45">
              <a:extLst>
                <a:ext uri="{FF2B5EF4-FFF2-40B4-BE49-F238E27FC236}">
                  <a16:creationId xmlns:a16="http://schemas.microsoft.com/office/drawing/2014/main" id="{6165E718-E706-4E1F-AD77-3802A86BAA3C}"/>
                </a:ext>
              </a:extLst>
            </p:cNvPr>
            <p:cNvSpPr>
              <a:spLocks/>
            </p:cNvSpPr>
            <p:nvPr/>
          </p:nvSpPr>
          <p:spPr bwMode="auto">
            <a:xfrm>
              <a:off x="6026634" y="1944296"/>
              <a:ext cx="124503" cy="169636"/>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Freeform 46">
              <a:extLst>
                <a:ext uri="{FF2B5EF4-FFF2-40B4-BE49-F238E27FC236}">
                  <a16:creationId xmlns:a16="http://schemas.microsoft.com/office/drawing/2014/main" id="{E1C93530-A889-45AE-8FB3-EF0973061259}"/>
                </a:ext>
              </a:extLst>
            </p:cNvPr>
            <p:cNvSpPr>
              <a:spLocks/>
            </p:cNvSpPr>
            <p:nvPr/>
          </p:nvSpPr>
          <p:spPr bwMode="auto">
            <a:xfrm>
              <a:off x="5875673" y="2173071"/>
              <a:ext cx="275464" cy="171192"/>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47">
              <a:extLst>
                <a:ext uri="{FF2B5EF4-FFF2-40B4-BE49-F238E27FC236}">
                  <a16:creationId xmlns:a16="http://schemas.microsoft.com/office/drawing/2014/main" id="{84F04777-455D-4185-AE21-18AD4E3B2CD7}"/>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48">
              <a:extLst>
                <a:ext uri="{FF2B5EF4-FFF2-40B4-BE49-F238E27FC236}">
                  <a16:creationId xmlns:a16="http://schemas.microsoft.com/office/drawing/2014/main" id="{A0CDFF9C-C16D-4D6E-B05D-B2B4D5C3CDC3}"/>
                </a:ext>
              </a:extLst>
            </p:cNvPr>
            <p:cNvSpPr>
              <a:spLocks/>
            </p:cNvSpPr>
            <p:nvPr/>
          </p:nvSpPr>
          <p:spPr bwMode="auto">
            <a:xfrm>
              <a:off x="5875673" y="2398733"/>
              <a:ext cx="231888" cy="171192"/>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78">
              <a:extLst>
                <a:ext uri="{FF2B5EF4-FFF2-40B4-BE49-F238E27FC236}">
                  <a16:creationId xmlns:a16="http://schemas.microsoft.com/office/drawing/2014/main" id="{74882081-F846-4B65-8399-A703B2EAEDF2}"/>
                </a:ext>
              </a:extLst>
            </p:cNvPr>
            <p:cNvSpPr>
              <a:spLocks/>
            </p:cNvSpPr>
            <p:nvPr/>
          </p:nvSpPr>
          <p:spPr bwMode="auto">
            <a:xfrm>
              <a:off x="5315407" y="1799561"/>
              <a:ext cx="751690" cy="736127"/>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Freeform 79">
              <a:extLst>
                <a:ext uri="{FF2B5EF4-FFF2-40B4-BE49-F238E27FC236}">
                  <a16:creationId xmlns:a16="http://schemas.microsoft.com/office/drawing/2014/main" id="{A59A34C4-722E-4B48-8A10-2397A6D2571F}"/>
                </a:ext>
              </a:extLst>
            </p:cNvPr>
            <p:cNvSpPr>
              <a:spLocks/>
            </p:cNvSpPr>
            <p:nvPr/>
          </p:nvSpPr>
          <p:spPr bwMode="auto">
            <a:xfrm>
              <a:off x="5587759" y="1880488"/>
              <a:ext cx="393743" cy="381292"/>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Freeform 80">
              <a:extLst>
                <a:ext uri="{FF2B5EF4-FFF2-40B4-BE49-F238E27FC236}">
                  <a16:creationId xmlns:a16="http://schemas.microsoft.com/office/drawing/2014/main" id="{771615C5-839C-44D5-86D0-FFE9E6DAC3AE}"/>
                </a:ext>
              </a:extLst>
            </p:cNvPr>
            <p:cNvSpPr>
              <a:spLocks noEditPoints="1"/>
            </p:cNvSpPr>
            <p:nvPr/>
          </p:nvSpPr>
          <p:spPr bwMode="auto">
            <a:xfrm>
              <a:off x="5587759" y="1885156"/>
              <a:ext cx="385961" cy="376623"/>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Freeform 81">
              <a:extLst>
                <a:ext uri="{FF2B5EF4-FFF2-40B4-BE49-F238E27FC236}">
                  <a16:creationId xmlns:a16="http://schemas.microsoft.com/office/drawing/2014/main" id="{A57B8D8E-E877-4D3F-AA22-AEF76F2524C3}"/>
                </a:ext>
              </a:extLst>
            </p:cNvPr>
            <p:cNvSpPr>
              <a:spLocks noEditPoints="1"/>
            </p:cNvSpPr>
            <p:nvPr/>
          </p:nvSpPr>
          <p:spPr bwMode="auto">
            <a:xfrm>
              <a:off x="5598653" y="1880488"/>
              <a:ext cx="231888" cy="300365"/>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Freeform 82">
              <a:extLst>
                <a:ext uri="{FF2B5EF4-FFF2-40B4-BE49-F238E27FC236}">
                  <a16:creationId xmlns:a16="http://schemas.microsoft.com/office/drawing/2014/main" id="{DE1D1C2E-FA88-457B-8C8A-1DFD216A964D}"/>
                </a:ext>
              </a:extLst>
            </p:cNvPr>
            <p:cNvSpPr>
              <a:spLocks/>
            </p:cNvSpPr>
            <p:nvPr/>
          </p:nvSpPr>
          <p:spPr bwMode="auto">
            <a:xfrm>
              <a:off x="5587759" y="1880488"/>
              <a:ext cx="298808" cy="319040"/>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Freeform 83">
              <a:extLst>
                <a:ext uri="{FF2B5EF4-FFF2-40B4-BE49-F238E27FC236}">
                  <a16:creationId xmlns:a16="http://schemas.microsoft.com/office/drawing/2014/main" id="{CCD9A896-CA9F-4440-B3EF-796824F34C24}"/>
                </a:ext>
              </a:extLst>
            </p:cNvPr>
            <p:cNvSpPr>
              <a:spLocks noEditPoints="1"/>
            </p:cNvSpPr>
            <p:nvPr/>
          </p:nvSpPr>
          <p:spPr bwMode="auto">
            <a:xfrm>
              <a:off x="5528620" y="2207309"/>
              <a:ext cx="118278" cy="118278"/>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Freeform 84">
              <a:extLst>
                <a:ext uri="{FF2B5EF4-FFF2-40B4-BE49-F238E27FC236}">
                  <a16:creationId xmlns:a16="http://schemas.microsoft.com/office/drawing/2014/main" id="{45E8FD36-032D-41A2-AFD3-766C84B81222}"/>
                </a:ext>
              </a:extLst>
            </p:cNvPr>
            <p:cNvSpPr>
              <a:spLocks/>
            </p:cNvSpPr>
            <p:nvPr/>
          </p:nvSpPr>
          <p:spPr bwMode="auto">
            <a:xfrm>
              <a:off x="5528620" y="2207309"/>
              <a:ext cx="118278" cy="118278"/>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85">
              <a:extLst>
                <a:ext uri="{FF2B5EF4-FFF2-40B4-BE49-F238E27FC236}">
                  <a16:creationId xmlns:a16="http://schemas.microsoft.com/office/drawing/2014/main" id="{D0D3C889-D3C3-4066-B1C9-5ABB665FC47B}"/>
                </a:ext>
              </a:extLst>
            </p:cNvPr>
            <p:cNvSpPr>
              <a:spLocks/>
            </p:cNvSpPr>
            <p:nvPr/>
          </p:nvSpPr>
          <p:spPr bwMode="auto">
            <a:xfrm>
              <a:off x="4927891" y="1458732"/>
              <a:ext cx="220994" cy="392186"/>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86">
              <a:extLst>
                <a:ext uri="{FF2B5EF4-FFF2-40B4-BE49-F238E27FC236}">
                  <a16:creationId xmlns:a16="http://schemas.microsoft.com/office/drawing/2014/main" id="{FE0E2742-7A3A-4B15-B74E-63E7C8DE9843}"/>
                </a:ext>
              </a:extLst>
            </p:cNvPr>
            <p:cNvSpPr>
              <a:spLocks/>
            </p:cNvSpPr>
            <p:nvPr/>
          </p:nvSpPr>
          <p:spPr bwMode="auto">
            <a:xfrm>
              <a:off x="4468784" y="1458732"/>
              <a:ext cx="216325" cy="392186"/>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87">
              <a:extLst>
                <a:ext uri="{FF2B5EF4-FFF2-40B4-BE49-F238E27FC236}">
                  <a16:creationId xmlns:a16="http://schemas.microsoft.com/office/drawing/2014/main" id="{14A532F7-94C9-4640-87FF-8743A185885A}"/>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Freeform 88">
              <a:extLst>
                <a:ext uri="{FF2B5EF4-FFF2-40B4-BE49-F238E27FC236}">
                  <a16:creationId xmlns:a16="http://schemas.microsoft.com/office/drawing/2014/main" id="{148CCC00-4151-438A-9961-F43BD00D3ADC}"/>
                </a:ext>
              </a:extLst>
            </p:cNvPr>
            <p:cNvSpPr>
              <a:spLocks/>
            </p:cNvSpPr>
            <p:nvPr/>
          </p:nvSpPr>
          <p:spPr bwMode="auto">
            <a:xfrm>
              <a:off x="4655539" y="1348236"/>
              <a:ext cx="320596" cy="625630"/>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Freeform 89">
              <a:extLst>
                <a:ext uri="{FF2B5EF4-FFF2-40B4-BE49-F238E27FC236}">
                  <a16:creationId xmlns:a16="http://schemas.microsoft.com/office/drawing/2014/main" id="{7758B05E-8063-4D2D-8E7D-2DDA86752F2C}"/>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Freeform 90">
              <a:extLst>
                <a:ext uri="{FF2B5EF4-FFF2-40B4-BE49-F238E27FC236}">
                  <a16:creationId xmlns:a16="http://schemas.microsoft.com/office/drawing/2014/main" id="{AF5AA13C-8900-42FC-B1A0-4FBA316FF677}"/>
                </a:ext>
              </a:extLst>
            </p:cNvPr>
            <p:cNvSpPr>
              <a:spLocks/>
            </p:cNvSpPr>
            <p:nvPr/>
          </p:nvSpPr>
          <p:spPr bwMode="auto">
            <a:xfrm>
              <a:off x="4685109" y="1348236"/>
              <a:ext cx="291027" cy="625630"/>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Freeform 101">
              <a:extLst>
                <a:ext uri="{FF2B5EF4-FFF2-40B4-BE49-F238E27FC236}">
                  <a16:creationId xmlns:a16="http://schemas.microsoft.com/office/drawing/2014/main" id="{8A911446-3CDB-4815-8EF2-327DAF3E1753}"/>
                </a:ext>
              </a:extLst>
            </p:cNvPr>
            <p:cNvSpPr>
              <a:spLocks noEditPoints="1"/>
            </p:cNvSpPr>
            <p:nvPr/>
          </p:nvSpPr>
          <p:spPr bwMode="auto">
            <a:xfrm>
              <a:off x="4490572" y="1334229"/>
              <a:ext cx="3453415" cy="1627882"/>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Rectangle 198">
              <a:extLst>
                <a:ext uri="{FF2B5EF4-FFF2-40B4-BE49-F238E27FC236}">
                  <a16:creationId xmlns:a16="http://schemas.microsoft.com/office/drawing/2014/main" id="{3EEE18A2-BBDB-484E-9A2B-90522B5ED908}"/>
                </a:ext>
              </a:extLst>
            </p:cNvPr>
            <p:cNvSpPr>
              <a:spLocks noChangeArrowheads="1"/>
            </p:cNvSpPr>
            <p:nvPr/>
          </p:nvSpPr>
          <p:spPr bwMode="auto">
            <a:xfrm>
              <a:off x="5159601" y="2995825"/>
              <a:ext cx="2168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Find and clean invalid data</a:t>
              </a:r>
            </a:p>
          </p:txBody>
        </p:sp>
      </p:grpSp>
      <p:grpSp>
        <p:nvGrpSpPr>
          <p:cNvPr id="33" name="Group 32">
            <a:extLst>
              <a:ext uri="{FF2B5EF4-FFF2-40B4-BE49-F238E27FC236}">
                <a16:creationId xmlns:a16="http://schemas.microsoft.com/office/drawing/2014/main" id="{C2A5E243-356B-4CF6-B58B-E67F50D648EE}"/>
              </a:ext>
            </a:extLst>
          </p:cNvPr>
          <p:cNvGrpSpPr/>
          <p:nvPr/>
        </p:nvGrpSpPr>
        <p:grpSpPr>
          <a:xfrm>
            <a:off x="8700403" y="1310360"/>
            <a:ext cx="1620102" cy="1900909"/>
            <a:chOff x="8700403" y="1310360"/>
            <a:chExt cx="1620102" cy="1900909"/>
          </a:xfrm>
        </p:grpSpPr>
        <p:sp>
          <p:nvSpPr>
            <p:cNvPr id="34" name="Freeform 49">
              <a:extLst>
                <a:ext uri="{FF2B5EF4-FFF2-40B4-BE49-F238E27FC236}">
                  <a16:creationId xmlns:a16="http://schemas.microsoft.com/office/drawing/2014/main" id="{B4D938B5-DDD7-4F0A-8DB2-45439D9A6374}"/>
                </a:ext>
              </a:extLst>
            </p:cNvPr>
            <p:cNvSpPr>
              <a:spLocks/>
            </p:cNvSpPr>
            <p:nvPr/>
          </p:nvSpPr>
          <p:spPr bwMode="auto">
            <a:xfrm>
              <a:off x="8958748" y="1805261"/>
              <a:ext cx="1104968" cy="776590"/>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50">
              <a:extLst>
                <a:ext uri="{FF2B5EF4-FFF2-40B4-BE49-F238E27FC236}">
                  <a16:creationId xmlns:a16="http://schemas.microsoft.com/office/drawing/2014/main" id="{D561AB75-0049-4A6B-AA7F-C94BD54A5497}"/>
                </a:ext>
              </a:extLst>
            </p:cNvPr>
            <p:cNvSpPr>
              <a:spLocks/>
            </p:cNvSpPr>
            <p:nvPr/>
          </p:nvSpPr>
          <p:spPr bwMode="auto">
            <a:xfrm>
              <a:off x="8958748" y="1635626"/>
              <a:ext cx="1104968" cy="169636"/>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Rectangle 51">
              <a:extLst>
                <a:ext uri="{FF2B5EF4-FFF2-40B4-BE49-F238E27FC236}">
                  <a16:creationId xmlns:a16="http://schemas.microsoft.com/office/drawing/2014/main" id="{1052A7A7-F2D8-49BD-AA4E-4C32B0D24965}"/>
                </a:ext>
              </a:extLst>
            </p:cNvPr>
            <p:cNvSpPr>
              <a:spLocks noChangeArrowheads="1"/>
            </p:cNvSpPr>
            <p:nvPr/>
          </p:nvSpPr>
          <p:spPr bwMode="auto">
            <a:xfrm>
              <a:off x="937427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Rectangle 52">
              <a:extLst>
                <a:ext uri="{FF2B5EF4-FFF2-40B4-BE49-F238E27FC236}">
                  <a16:creationId xmlns:a16="http://schemas.microsoft.com/office/drawing/2014/main" id="{B55D07F2-3715-47C8-9923-7E7B804F1C20}"/>
                </a:ext>
              </a:extLst>
            </p:cNvPr>
            <p:cNvSpPr>
              <a:spLocks noChangeArrowheads="1"/>
            </p:cNvSpPr>
            <p:nvPr/>
          </p:nvSpPr>
          <p:spPr bwMode="auto">
            <a:xfrm>
              <a:off x="937427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Rectangle 53">
              <a:extLst>
                <a:ext uri="{FF2B5EF4-FFF2-40B4-BE49-F238E27FC236}">
                  <a16:creationId xmlns:a16="http://schemas.microsoft.com/office/drawing/2014/main" id="{A240A5E8-9245-45EF-B61A-4CFB5A5E1650}"/>
                </a:ext>
              </a:extLst>
            </p:cNvPr>
            <p:cNvSpPr>
              <a:spLocks noChangeArrowheads="1"/>
            </p:cNvSpPr>
            <p:nvPr/>
          </p:nvSpPr>
          <p:spPr bwMode="auto">
            <a:xfrm>
              <a:off x="937427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Rectangle 54">
              <a:extLst>
                <a:ext uri="{FF2B5EF4-FFF2-40B4-BE49-F238E27FC236}">
                  <a16:creationId xmlns:a16="http://schemas.microsoft.com/office/drawing/2014/main" id="{DB050DCE-2412-4220-BC4F-7AF1B83E9363}"/>
                </a:ext>
              </a:extLst>
            </p:cNvPr>
            <p:cNvSpPr>
              <a:spLocks noChangeArrowheads="1"/>
            </p:cNvSpPr>
            <p:nvPr/>
          </p:nvSpPr>
          <p:spPr bwMode="auto">
            <a:xfrm>
              <a:off x="937427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Rectangle 55">
              <a:extLst>
                <a:ext uri="{FF2B5EF4-FFF2-40B4-BE49-F238E27FC236}">
                  <a16:creationId xmlns:a16="http://schemas.microsoft.com/office/drawing/2014/main" id="{599A8640-FDE4-4F76-AE9B-9D223577E15B}"/>
                </a:ext>
              </a:extLst>
            </p:cNvPr>
            <p:cNvSpPr>
              <a:spLocks noChangeArrowheads="1"/>
            </p:cNvSpPr>
            <p:nvPr/>
          </p:nvSpPr>
          <p:spPr bwMode="auto">
            <a:xfrm>
              <a:off x="9705769"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Rectangle 56">
              <a:extLst>
                <a:ext uri="{FF2B5EF4-FFF2-40B4-BE49-F238E27FC236}">
                  <a16:creationId xmlns:a16="http://schemas.microsoft.com/office/drawing/2014/main" id="{CB23439F-C193-4BD3-97F9-03A441431276}"/>
                </a:ext>
              </a:extLst>
            </p:cNvPr>
            <p:cNvSpPr>
              <a:spLocks noChangeArrowheads="1"/>
            </p:cNvSpPr>
            <p:nvPr/>
          </p:nvSpPr>
          <p:spPr bwMode="auto">
            <a:xfrm>
              <a:off x="9705769"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2" name="Rectangle 57">
              <a:extLst>
                <a:ext uri="{FF2B5EF4-FFF2-40B4-BE49-F238E27FC236}">
                  <a16:creationId xmlns:a16="http://schemas.microsoft.com/office/drawing/2014/main" id="{458CFDBD-0A03-4D47-AA9A-50DD178E41DB}"/>
                </a:ext>
              </a:extLst>
            </p:cNvPr>
            <p:cNvSpPr>
              <a:spLocks noChangeArrowheads="1"/>
            </p:cNvSpPr>
            <p:nvPr/>
          </p:nvSpPr>
          <p:spPr bwMode="auto">
            <a:xfrm>
              <a:off x="9705769"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58">
              <a:extLst>
                <a:ext uri="{FF2B5EF4-FFF2-40B4-BE49-F238E27FC236}">
                  <a16:creationId xmlns:a16="http://schemas.microsoft.com/office/drawing/2014/main" id="{257E8C95-4E79-498C-8B9E-C62EFDCB35A5}"/>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4" name="Rectangle 59">
              <a:extLst>
                <a:ext uri="{FF2B5EF4-FFF2-40B4-BE49-F238E27FC236}">
                  <a16:creationId xmlns:a16="http://schemas.microsoft.com/office/drawing/2014/main" id="{89C89DA2-DDD6-4C4B-8F9E-8430FEE78386}"/>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Rectangle 60">
              <a:extLst>
                <a:ext uri="{FF2B5EF4-FFF2-40B4-BE49-F238E27FC236}">
                  <a16:creationId xmlns:a16="http://schemas.microsoft.com/office/drawing/2014/main" id="{06550BA6-7565-46D5-8878-6BEA974C3E65}"/>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Rectangle 61">
              <a:extLst>
                <a:ext uri="{FF2B5EF4-FFF2-40B4-BE49-F238E27FC236}">
                  <a16:creationId xmlns:a16="http://schemas.microsoft.com/office/drawing/2014/main" id="{35C4A1A7-85FB-48EC-AF5C-FAB8212A2E6D}"/>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Rectangle 62">
              <a:extLst>
                <a:ext uri="{FF2B5EF4-FFF2-40B4-BE49-F238E27FC236}">
                  <a16:creationId xmlns:a16="http://schemas.microsoft.com/office/drawing/2014/main" id="{A83B799F-8D78-4BF8-841E-513E1580F5A9}"/>
                </a:ext>
              </a:extLst>
            </p:cNvPr>
            <p:cNvSpPr>
              <a:spLocks noChangeArrowheads="1"/>
            </p:cNvSpPr>
            <p:nvPr/>
          </p:nvSpPr>
          <p:spPr bwMode="auto">
            <a:xfrm>
              <a:off x="904278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Rectangle 63">
              <a:extLst>
                <a:ext uri="{FF2B5EF4-FFF2-40B4-BE49-F238E27FC236}">
                  <a16:creationId xmlns:a16="http://schemas.microsoft.com/office/drawing/2014/main" id="{61EE7817-82BF-46EA-88DE-12FAE26A1CA5}"/>
                </a:ext>
              </a:extLst>
            </p:cNvPr>
            <p:cNvSpPr>
              <a:spLocks noChangeArrowheads="1"/>
            </p:cNvSpPr>
            <p:nvPr/>
          </p:nvSpPr>
          <p:spPr bwMode="auto">
            <a:xfrm>
              <a:off x="9042788" y="2331288"/>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64">
              <a:extLst>
                <a:ext uri="{FF2B5EF4-FFF2-40B4-BE49-F238E27FC236}">
                  <a16:creationId xmlns:a16="http://schemas.microsoft.com/office/drawing/2014/main" id="{C3CCF6EE-BE47-4A89-8547-296A8BD5AFE1}"/>
                </a:ext>
              </a:extLst>
            </p:cNvPr>
            <p:cNvSpPr>
              <a:spLocks noChangeArrowheads="1"/>
            </p:cNvSpPr>
            <p:nvPr/>
          </p:nvSpPr>
          <p:spPr bwMode="auto">
            <a:xfrm>
              <a:off x="9374278"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65">
              <a:extLst>
                <a:ext uri="{FF2B5EF4-FFF2-40B4-BE49-F238E27FC236}">
                  <a16:creationId xmlns:a16="http://schemas.microsoft.com/office/drawing/2014/main" id="{78477608-F9E8-4DA3-BBAF-76B5342305F0}"/>
                </a:ext>
              </a:extLst>
            </p:cNvPr>
            <p:cNvSpPr>
              <a:spLocks noChangeArrowheads="1"/>
            </p:cNvSpPr>
            <p:nvPr/>
          </p:nvSpPr>
          <p:spPr bwMode="auto">
            <a:xfrm>
              <a:off x="9705769" y="2331288"/>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66">
              <a:extLst>
                <a:ext uri="{FF2B5EF4-FFF2-40B4-BE49-F238E27FC236}">
                  <a16:creationId xmlns:a16="http://schemas.microsoft.com/office/drawing/2014/main" id="{99668D16-9345-4E86-B934-678FC296030D}"/>
                </a:ext>
              </a:extLst>
            </p:cNvPr>
            <p:cNvSpPr>
              <a:spLocks noEditPoints="1"/>
            </p:cNvSpPr>
            <p:nvPr/>
          </p:nvSpPr>
          <p:spPr bwMode="auto">
            <a:xfrm>
              <a:off x="8958748" y="1805261"/>
              <a:ext cx="806160" cy="776590"/>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Freeform 67">
              <a:extLst>
                <a:ext uri="{FF2B5EF4-FFF2-40B4-BE49-F238E27FC236}">
                  <a16:creationId xmlns:a16="http://schemas.microsoft.com/office/drawing/2014/main" id="{E0A73DA3-10FC-44F5-B5AE-E0E7DCBA29FA}"/>
                </a:ext>
              </a:extLst>
            </p:cNvPr>
            <p:cNvSpPr>
              <a:spLocks/>
            </p:cNvSpPr>
            <p:nvPr/>
          </p:nvSpPr>
          <p:spPr bwMode="auto">
            <a:xfrm>
              <a:off x="8958748" y="1635626"/>
              <a:ext cx="964902" cy="169636"/>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68">
              <a:extLst>
                <a:ext uri="{FF2B5EF4-FFF2-40B4-BE49-F238E27FC236}">
                  <a16:creationId xmlns:a16="http://schemas.microsoft.com/office/drawing/2014/main" id="{A046C718-2A8A-475F-9D5E-F5F936A68742}"/>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Freeform 69">
              <a:extLst>
                <a:ext uri="{FF2B5EF4-FFF2-40B4-BE49-F238E27FC236}">
                  <a16:creationId xmlns:a16="http://schemas.microsoft.com/office/drawing/2014/main" id="{DBE0A811-E4AB-4AB8-9BA9-8CEA95CA95BC}"/>
                </a:ext>
              </a:extLst>
            </p:cNvPr>
            <p:cNvSpPr>
              <a:spLocks/>
            </p:cNvSpPr>
            <p:nvPr/>
          </p:nvSpPr>
          <p:spPr bwMode="auto">
            <a:xfrm>
              <a:off x="9374278" y="1875295"/>
              <a:ext cx="277020" cy="171192"/>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70">
              <a:extLst>
                <a:ext uri="{FF2B5EF4-FFF2-40B4-BE49-F238E27FC236}">
                  <a16:creationId xmlns:a16="http://schemas.microsoft.com/office/drawing/2014/main" id="{29981753-F569-48D9-A6E7-A158F4A52326}"/>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71">
              <a:extLst>
                <a:ext uri="{FF2B5EF4-FFF2-40B4-BE49-F238E27FC236}">
                  <a16:creationId xmlns:a16="http://schemas.microsoft.com/office/drawing/2014/main" id="{4454DC3E-546A-44F4-9E8C-6D450DB90391}"/>
                </a:ext>
              </a:extLst>
            </p:cNvPr>
            <p:cNvSpPr>
              <a:spLocks/>
            </p:cNvSpPr>
            <p:nvPr/>
          </p:nvSpPr>
          <p:spPr bwMode="auto">
            <a:xfrm>
              <a:off x="9374278" y="2105626"/>
              <a:ext cx="110497" cy="121391"/>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Rectangle 72">
              <a:extLst>
                <a:ext uri="{FF2B5EF4-FFF2-40B4-BE49-F238E27FC236}">
                  <a16:creationId xmlns:a16="http://schemas.microsoft.com/office/drawing/2014/main" id="{E7B3D9E3-EA93-45C3-BD8F-AB93F733B6FF}"/>
                </a:ext>
              </a:extLst>
            </p:cNvPr>
            <p:cNvSpPr>
              <a:spLocks noChangeArrowheads="1"/>
            </p:cNvSpPr>
            <p:nvPr/>
          </p:nvSpPr>
          <p:spPr bwMode="auto">
            <a:xfrm>
              <a:off x="9042788" y="1875295"/>
              <a:ext cx="277020" cy="171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8" name="Rectangle 73">
              <a:extLst>
                <a:ext uri="{FF2B5EF4-FFF2-40B4-BE49-F238E27FC236}">
                  <a16:creationId xmlns:a16="http://schemas.microsoft.com/office/drawing/2014/main" id="{6C506ECE-F5B1-4855-A435-A1A6E9F95414}"/>
                </a:ext>
              </a:extLst>
            </p:cNvPr>
            <p:cNvSpPr>
              <a:spLocks noChangeArrowheads="1"/>
            </p:cNvSpPr>
            <p:nvPr/>
          </p:nvSpPr>
          <p:spPr bwMode="auto">
            <a:xfrm>
              <a:off x="9042788" y="1875295"/>
              <a:ext cx="277020" cy="17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9" name="Rectangle 74">
              <a:extLst>
                <a:ext uri="{FF2B5EF4-FFF2-40B4-BE49-F238E27FC236}">
                  <a16:creationId xmlns:a16="http://schemas.microsoft.com/office/drawing/2014/main" id="{72129C33-A9D1-4993-BD12-CDF3B67C7D28}"/>
                </a:ext>
              </a:extLst>
            </p:cNvPr>
            <p:cNvSpPr>
              <a:spLocks noChangeArrowheads="1"/>
            </p:cNvSpPr>
            <p:nvPr/>
          </p:nvSpPr>
          <p:spPr bwMode="auto">
            <a:xfrm>
              <a:off x="9042788" y="2105626"/>
              <a:ext cx="277020" cy="1696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Rectangle 75">
              <a:extLst>
                <a:ext uri="{FF2B5EF4-FFF2-40B4-BE49-F238E27FC236}">
                  <a16:creationId xmlns:a16="http://schemas.microsoft.com/office/drawing/2014/main" id="{C15EE89F-1540-4441-BD2D-80C9B1EC68D4}"/>
                </a:ext>
              </a:extLst>
            </p:cNvPr>
            <p:cNvSpPr>
              <a:spLocks noChangeArrowheads="1"/>
            </p:cNvSpPr>
            <p:nvPr/>
          </p:nvSpPr>
          <p:spPr bwMode="auto">
            <a:xfrm>
              <a:off x="9042788" y="2105626"/>
              <a:ext cx="277020" cy="1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Freeform 76">
              <a:extLst>
                <a:ext uri="{FF2B5EF4-FFF2-40B4-BE49-F238E27FC236}">
                  <a16:creationId xmlns:a16="http://schemas.microsoft.com/office/drawing/2014/main" id="{77E565C2-6872-4CC0-ACE3-61DE984005A8}"/>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Freeform 77">
              <a:extLst>
                <a:ext uri="{FF2B5EF4-FFF2-40B4-BE49-F238E27FC236}">
                  <a16:creationId xmlns:a16="http://schemas.microsoft.com/office/drawing/2014/main" id="{205EEA27-E7AE-4854-8070-C3DD98F73A57}"/>
                </a:ext>
              </a:extLst>
            </p:cNvPr>
            <p:cNvSpPr>
              <a:spLocks/>
            </p:cNvSpPr>
            <p:nvPr/>
          </p:nvSpPr>
          <p:spPr bwMode="auto">
            <a:xfrm>
              <a:off x="9042788" y="2331288"/>
              <a:ext cx="233444" cy="169636"/>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91">
              <a:extLst>
                <a:ext uri="{FF2B5EF4-FFF2-40B4-BE49-F238E27FC236}">
                  <a16:creationId xmlns:a16="http://schemas.microsoft.com/office/drawing/2014/main" id="{D5309B94-9914-46A1-BF21-C12CBE5A939B}"/>
                </a:ext>
              </a:extLst>
            </p:cNvPr>
            <p:cNvSpPr>
              <a:spLocks noEditPoints="1"/>
            </p:cNvSpPr>
            <p:nvPr/>
          </p:nvSpPr>
          <p:spPr bwMode="auto">
            <a:xfrm>
              <a:off x="8700403" y="1310360"/>
              <a:ext cx="1620102" cy="1627882"/>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02C015A2-2D31-4CF1-BE1E-C001847F6FC5}"/>
                </a:ext>
              </a:extLst>
            </p:cNvPr>
            <p:cNvSpPr>
              <a:spLocks noChangeArrowheads="1"/>
            </p:cNvSpPr>
            <p:nvPr/>
          </p:nvSpPr>
          <p:spPr bwMode="auto">
            <a:xfrm>
              <a:off x="9070110" y="2995825"/>
              <a:ext cx="9089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Clean table</a:t>
              </a:r>
            </a:p>
          </p:txBody>
        </p:sp>
      </p:grpSp>
      <p:grpSp>
        <p:nvGrpSpPr>
          <p:cNvPr id="3" name="Group 2">
            <a:extLst>
              <a:ext uri="{FF2B5EF4-FFF2-40B4-BE49-F238E27FC236}">
                <a16:creationId xmlns:a16="http://schemas.microsoft.com/office/drawing/2014/main" id="{C8AB6D2C-44E8-471D-B548-E0BE7A58F8DA}"/>
              </a:ext>
            </a:extLst>
          </p:cNvPr>
          <p:cNvGrpSpPr/>
          <p:nvPr/>
        </p:nvGrpSpPr>
        <p:grpSpPr>
          <a:xfrm>
            <a:off x="2643679" y="1603466"/>
            <a:ext cx="1706828" cy="1607803"/>
            <a:chOff x="2643679" y="1603466"/>
            <a:chExt cx="1706828" cy="1607803"/>
          </a:xfrm>
        </p:grpSpPr>
        <p:sp>
          <p:nvSpPr>
            <p:cNvPr id="10" name="Freeform 5">
              <a:extLst>
                <a:ext uri="{FF2B5EF4-FFF2-40B4-BE49-F238E27FC236}">
                  <a16:creationId xmlns:a16="http://schemas.microsoft.com/office/drawing/2014/main" id="{EC5CB4BA-8960-4D59-BEF9-EE0F4F88D0D6}"/>
                </a:ext>
              </a:extLst>
            </p:cNvPr>
            <p:cNvSpPr>
              <a:spLocks/>
            </p:cNvSpPr>
            <p:nvPr/>
          </p:nvSpPr>
          <p:spPr bwMode="auto">
            <a:xfrm>
              <a:off x="2844014" y="1710850"/>
              <a:ext cx="935333" cy="929107"/>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6">
              <a:extLst>
                <a:ext uri="{FF2B5EF4-FFF2-40B4-BE49-F238E27FC236}">
                  <a16:creationId xmlns:a16="http://schemas.microsoft.com/office/drawing/2014/main" id="{D99CFD48-C84C-4A38-BACD-EBD20A45AC05}"/>
                </a:ext>
              </a:extLst>
            </p:cNvPr>
            <p:cNvSpPr>
              <a:spLocks/>
            </p:cNvSpPr>
            <p:nvPr/>
          </p:nvSpPr>
          <p:spPr bwMode="auto">
            <a:xfrm>
              <a:off x="3080571" y="1689062"/>
              <a:ext cx="798379" cy="1042716"/>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2BBEDC85-38DC-4A96-AEE8-E8C149F29AE3}"/>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8">
              <a:extLst>
                <a:ext uri="{FF2B5EF4-FFF2-40B4-BE49-F238E27FC236}">
                  <a16:creationId xmlns:a16="http://schemas.microsoft.com/office/drawing/2014/main" id="{BDFF7F3B-6853-4AD3-BF59-7DCCD053339F}"/>
                </a:ext>
              </a:extLst>
            </p:cNvPr>
            <p:cNvSpPr>
              <a:spLocks/>
            </p:cNvSpPr>
            <p:nvPr/>
          </p:nvSpPr>
          <p:spPr bwMode="auto">
            <a:xfrm>
              <a:off x="2749081" y="1603466"/>
              <a:ext cx="838843" cy="106917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9">
              <a:extLst>
                <a:ext uri="{FF2B5EF4-FFF2-40B4-BE49-F238E27FC236}">
                  <a16:creationId xmlns:a16="http://schemas.microsoft.com/office/drawing/2014/main" id="{85D8EC08-278F-4C21-B7BB-1E12CF072343}"/>
                </a:ext>
              </a:extLst>
            </p:cNvPr>
            <p:cNvSpPr>
              <a:spLocks/>
            </p:cNvSpPr>
            <p:nvPr/>
          </p:nvSpPr>
          <p:spPr bwMode="auto">
            <a:xfrm>
              <a:off x="3296896" y="2148168"/>
              <a:ext cx="312815" cy="177417"/>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0">
              <a:extLst>
                <a:ext uri="{FF2B5EF4-FFF2-40B4-BE49-F238E27FC236}">
                  <a16:creationId xmlns:a16="http://schemas.microsoft.com/office/drawing/2014/main" id="{01EB67F8-1F0A-44D8-9F9B-4AFA1532F416}"/>
                </a:ext>
              </a:extLst>
            </p:cNvPr>
            <p:cNvSpPr>
              <a:spLocks/>
            </p:cNvSpPr>
            <p:nvPr/>
          </p:nvSpPr>
          <p:spPr bwMode="auto">
            <a:xfrm>
              <a:off x="3264213" y="1766876"/>
              <a:ext cx="88709" cy="465332"/>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11">
              <a:extLst>
                <a:ext uri="{FF2B5EF4-FFF2-40B4-BE49-F238E27FC236}">
                  <a16:creationId xmlns:a16="http://schemas.microsoft.com/office/drawing/2014/main" id="{E9A53BFD-2652-4CCE-A07F-658BB27F6544}"/>
                </a:ext>
              </a:extLst>
            </p:cNvPr>
            <p:cNvSpPr>
              <a:spLocks noChangeArrowheads="1"/>
            </p:cNvSpPr>
            <p:nvPr/>
          </p:nvSpPr>
          <p:spPr bwMode="auto">
            <a:xfrm>
              <a:off x="3242425" y="2121711"/>
              <a:ext cx="129173" cy="12917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Freeform 12">
              <a:extLst>
                <a:ext uri="{FF2B5EF4-FFF2-40B4-BE49-F238E27FC236}">
                  <a16:creationId xmlns:a16="http://schemas.microsoft.com/office/drawing/2014/main" id="{F41DE6D8-6872-438E-9E21-A9B47457F139}"/>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55202576-EA25-4ADE-AA3E-ABCC1184E6AC}"/>
                </a:ext>
              </a:extLst>
            </p:cNvPr>
            <p:cNvSpPr>
              <a:spLocks noChangeArrowheads="1"/>
            </p:cNvSpPr>
            <p:nvPr/>
          </p:nvSpPr>
          <p:spPr bwMode="auto">
            <a:xfrm>
              <a:off x="3301564" y="1769989"/>
              <a:ext cx="21788" cy="8092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14">
              <a:extLst>
                <a:ext uri="{FF2B5EF4-FFF2-40B4-BE49-F238E27FC236}">
                  <a16:creationId xmlns:a16="http://schemas.microsoft.com/office/drawing/2014/main" id="{D6FF1F6D-8C1B-43C8-8726-91141172024F}"/>
                </a:ext>
              </a:extLst>
            </p:cNvPr>
            <p:cNvSpPr>
              <a:spLocks/>
            </p:cNvSpPr>
            <p:nvPr/>
          </p:nvSpPr>
          <p:spPr bwMode="auto">
            <a:xfrm>
              <a:off x="3525670" y="1880486"/>
              <a:ext cx="73146" cy="74702"/>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Rectangle 15">
              <a:extLst>
                <a:ext uri="{FF2B5EF4-FFF2-40B4-BE49-F238E27FC236}">
                  <a16:creationId xmlns:a16="http://schemas.microsoft.com/office/drawing/2014/main" id="{511019CC-5F8F-4550-B5B4-D7B2747D4B50}"/>
                </a:ext>
              </a:extLst>
            </p:cNvPr>
            <p:cNvSpPr>
              <a:spLocks noChangeArrowheads="1"/>
            </p:cNvSpPr>
            <p:nvPr/>
          </p:nvSpPr>
          <p:spPr bwMode="auto">
            <a:xfrm>
              <a:off x="3620605" y="2154394"/>
              <a:ext cx="82484"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16">
              <a:extLst>
                <a:ext uri="{FF2B5EF4-FFF2-40B4-BE49-F238E27FC236}">
                  <a16:creationId xmlns:a16="http://schemas.microsoft.com/office/drawing/2014/main" id="{0461404A-8763-44B8-B1E2-AD1D7A81E2F9}"/>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17">
              <a:extLst>
                <a:ext uri="{FF2B5EF4-FFF2-40B4-BE49-F238E27FC236}">
                  <a16:creationId xmlns:a16="http://schemas.microsoft.com/office/drawing/2014/main" id="{435CCE81-4F52-47A3-9D04-8D28F236A881}"/>
                </a:ext>
              </a:extLst>
            </p:cNvPr>
            <p:cNvSpPr>
              <a:spLocks/>
            </p:cNvSpPr>
            <p:nvPr/>
          </p:nvSpPr>
          <p:spPr bwMode="auto">
            <a:xfrm>
              <a:off x="3522558" y="2380055"/>
              <a:ext cx="73146" cy="74702"/>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Rectangle 18">
              <a:extLst>
                <a:ext uri="{FF2B5EF4-FFF2-40B4-BE49-F238E27FC236}">
                  <a16:creationId xmlns:a16="http://schemas.microsoft.com/office/drawing/2014/main" id="{750618D4-2905-43FF-B380-B8F7B8A7DEF6}"/>
                </a:ext>
              </a:extLst>
            </p:cNvPr>
            <p:cNvSpPr>
              <a:spLocks noChangeArrowheads="1"/>
            </p:cNvSpPr>
            <p:nvPr/>
          </p:nvSpPr>
          <p:spPr bwMode="auto">
            <a:xfrm>
              <a:off x="3301564" y="2481215"/>
              <a:ext cx="21788" cy="7781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19">
              <a:extLst>
                <a:ext uri="{FF2B5EF4-FFF2-40B4-BE49-F238E27FC236}">
                  <a16:creationId xmlns:a16="http://schemas.microsoft.com/office/drawing/2014/main" id="{46EABFCC-42BD-4151-8E27-403E561FA200}"/>
                </a:ext>
              </a:extLst>
            </p:cNvPr>
            <p:cNvSpPr>
              <a:spLocks/>
            </p:cNvSpPr>
            <p:nvPr/>
          </p:nvSpPr>
          <p:spPr bwMode="auto">
            <a:xfrm>
              <a:off x="3021431" y="1877373"/>
              <a:ext cx="73146" cy="74702"/>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Freeform 20">
              <a:extLst>
                <a:ext uri="{FF2B5EF4-FFF2-40B4-BE49-F238E27FC236}">
                  <a16:creationId xmlns:a16="http://schemas.microsoft.com/office/drawing/2014/main" id="{FE7C1366-5D9E-4D1E-993A-C3A36C303F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Freeform 21">
              <a:extLst>
                <a:ext uri="{FF2B5EF4-FFF2-40B4-BE49-F238E27FC236}">
                  <a16:creationId xmlns:a16="http://schemas.microsoft.com/office/drawing/2014/main" id="{56A74C87-3F47-4B73-8256-7811BFC71E2A}"/>
                </a:ext>
              </a:extLst>
            </p:cNvPr>
            <p:cNvSpPr>
              <a:spLocks/>
            </p:cNvSpPr>
            <p:nvPr/>
          </p:nvSpPr>
          <p:spPr bwMode="auto">
            <a:xfrm>
              <a:off x="3024544" y="2380055"/>
              <a:ext cx="73146" cy="74702"/>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22">
              <a:extLst>
                <a:ext uri="{FF2B5EF4-FFF2-40B4-BE49-F238E27FC236}">
                  <a16:creationId xmlns:a16="http://schemas.microsoft.com/office/drawing/2014/main" id="{B7012C1C-372D-4E87-8FDA-692EBE7D3174}"/>
                </a:ext>
              </a:extLst>
            </p:cNvPr>
            <p:cNvSpPr>
              <a:spLocks noChangeArrowheads="1"/>
            </p:cNvSpPr>
            <p:nvPr/>
          </p:nvSpPr>
          <p:spPr bwMode="auto">
            <a:xfrm>
              <a:off x="2918716" y="2154394"/>
              <a:ext cx="76259" cy="26457"/>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97">
              <a:extLst>
                <a:ext uri="{FF2B5EF4-FFF2-40B4-BE49-F238E27FC236}">
                  <a16:creationId xmlns:a16="http://schemas.microsoft.com/office/drawing/2014/main" id="{03677210-6BA2-40F0-8216-EAF63F6A9069}"/>
                </a:ext>
              </a:extLst>
            </p:cNvPr>
            <p:cNvSpPr>
              <a:spLocks noEditPoints="1"/>
            </p:cNvSpPr>
            <p:nvPr/>
          </p:nvSpPr>
          <p:spPr bwMode="auto">
            <a:xfrm>
              <a:off x="3952095" y="2148168"/>
              <a:ext cx="291027" cy="29570"/>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98">
              <a:extLst>
                <a:ext uri="{FF2B5EF4-FFF2-40B4-BE49-F238E27FC236}">
                  <a16:creationId xmlns:a16="http://schemas.microsoft.com/office/drawing/2014/main" id="{D7B6789A-AF2C-427E-93A7-6C29A5F21E78}"/>
                </a:ext>
              </a:extLst>
            </p:cNvPr>
            <p:cNvSpPr>
              <a:spLocks/>
            </p:cNvSpPr>
            <p:nvPr/>
          </p:nvSpPr>
          <p:spPr bwMode="auto">
            <a:xfrm>
              <a:off x="4221334" y="2089029"/>
              <a:ext cx="129173" cy="147848"/>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2" name="Rectangle 201">
              <a:extLst>
                <a:ext uri="{FF2B5EF4-FFF2-40B4-BE49-F238E27FC236}">
                  <a16:creationId xmlns:a16="http://schemas.microsoft.com/office/drawing/2014/main" id="{F8A0E9F1-F7AE-4240-A91D-8E80440578D6}"/>
                </a:ext>
              </a:extLst>
            </p:cNvPr>
            <p:cNvSpPr>
              <a:spLocks noChangeArrowheads="1"/>
            </p:cNvSpPr>
            <p:nvPr/>
          </p:nvSpPr>
          <p:spPr bwMode="auto">
            <a:xfrm>
              <a:off x="2643679" y="2995825"/>
              <a:ext cx="135934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455">
                <a:defRPr/>
              </a:pPr>
              <a:r>
                <a:rPr lang="en-US" altLang="en-US" sz="1400" kern="0" dirty="0">
                  <a:gradFill>
                    <a:gsLst>
                      <a:gs pos="92035">
                        <a:schemeClr val="tx2"/>
                      </a:gs>
                      <a:gs pos="77876">
                        <a:schemeClr val="tx2"/>
                      </a:gs>
                    </a:gsLst>
                    <a:lin ang="5400000" scaled="0"/>
                  </a:gradFill>
                  <a:latin typeface="+mj-lt"/>
                </a:rPr>
                <a:t>Every 15 minutes</a:t>
              </a:r>
            </a:p>
          </p:txBody>
        </p:sp>
      </p:grpSp>
    </p:spTree>
    <p:extLst>
      <p:ext uri="{BB962C8B-B14F-4D97-AF65-F5344CB8AC3E}">
        <p14:creationId xmlns:p14="http://schemas.microsoft.com/office/powerpoint/2010/main" val="23783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gtEl>
                                        <p:attrNameLst>
                                          <p:attrName>style.visibility</p:attrName>
                                        </p:attrNameLst>
                                      </p:cBhvr>
                                      <p:to>
                                        <p:strVal val="visible"/>
                                      </p:to>
                                    </p:set>
                                    <p:animEffect transition="in" filter="fade">
                                      <p:cBhvr>
                                        <p:cTn id="32"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E2D2-7447-4F81-BD15-BAC1E45A96CA}"/>
              </a:ext>
            </a:extLst>
          </p:cNvPr>
          <p:cNvSpPr>
            <a:spLocks noGrp="1"/>
          </p:cNvSpPr>
          <p:nvPr>
            <p:ph type="title"/>
          </p:nvPr>
        </p:nvSpPr>
        <p:spPr/>
        <p:txBody>
          <a:bodyPr/>
          <a:lstStyle/>
          <a:p>
            <a:r>
              <a:rPr lang="en-US" dirty="0"/>
              <a:t>Scenarios</a:t>
            </a:r>
          </a:p>
        </p:txBody>
      </p:sp>
      <p:sp>
        <p:nvSpPr>
          <p:cNvPr id="3" name="AutoShape 3">
            <a:extLst>
              <a:ext uri="{FF2B5EF4-FFF2-40B4-BE49-F238E27FC236}">
                <a16:creationId xmlns:a16="http://schemas.microsoft.com/office/drawing/2014/main" id="{F8948B4D-8927-45C7-B5A3-29C401557751}"/>
              </a:ext>
            </a:extLst>
          </p:cNvPr>
          <p:cNvSpPr>
            <a:spLocks noChangeAspect="1" noChangeArrowheads="1" noTextEdit="1"/>
          </p:cNvSpPr>
          <p:nvPr/>
        </p:nvSpPr>
        <p:spPr bwMode="auto">
          <a:xfrm>
            <a:off x="2664425" y="1253303"/>
            <a:ext cx="8105175" cy="2480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9FC0FC1B-688E-4C6D-AE51-9BBAF6FC3ED2}"/>
              </a:ext>
            </a:extLst>
          </p:cNvPr>
          <p:cNvGrpSpPr/>
          <p:nvPr/>
        </p:nvGrpSpPr>
        <p:grpSpPr>
          <a:xfrm>
            <a:off x="2605020" y="1245522"/>
            <a:ext cx="1981426" cy="2442498"/>
            <a:chOff x="1901554" y="2155826"/>
            <a:chExt cx="2021159" cy="2491476"/>
          </a:xfrm>
        </p:grpSpPr>
        <p:sp>
          <p:nvSpPr>
            <p:cNvPr id="5" name="Rectangle 5">
              <a:extLst>
                <a:ext uri="{FF2B5EF4-FFF2-40B4-BE49-F238E27FC236}">
                  <a16:creationId xmlns:a16="http://schemas.microsoft.com/office/drawing/2014/main" id="{93058CB0-B776-45F6-9773-AFE1A974EC71}"/>
                </a:ext>
              </a:extLst>
            </p:cNvPr>
            <p:cNvSpPr>
              <a:spLocks noChangeArrowheads="1"/>
            </p:cNvSpPr>
            <p:nvPr/>
          </p:nvSpPr>
          <p:spPr bwMode="auto">
            <a:xfrm>
              <a:off x="1901554" y="4208464"/>
              <a:ext cx="1370254"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Photo taken and</a:t>
              </a:r>
            </a:p>
          </p:txBody>
        </p:sp>
        <p:sp>
          <p:nvSpPr>
            <p:cNvPr id="7" name="Rectangle 7">
              <a:extLst>
                <a:ext uri="{FF2B5EF4-FFF2-40B4-BE49-F238E27FC236}">
                  <a16:creationId xmlns:a16="http://schemas.microsoft.com/office/drawing/2014/main" id="{3970D2F2-BB8E-45D2-AE09-56C2927FFC0B}"/>
                </a:ext>
              </a:extLst>
            </p:cNvPr>
            <p:cNvSpPr>
              <a:spLocks noChangeArrowheads="1"/>
            </p:cNvSpPr>
            <p:nvPr/>
          </p:nvSpPr>
          <p:spPr bwMode="auto">
            <a:xfrm>
              <a:off x="2054484" y="4427538"/>
              <a:ext cx="1221456"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err="1">
                  <a:gradFill>
                    <a:gsLst>
                      <a:gs pos="92035">
                        <a:schemeClr val="tx2"/>
                      </a:gs>
                      <a:gs pos="77876">
                        <a:schemeClr val="tx2"/>
                      </a:gs>
                    </a:gsLst>
                    <a:lin ang="5400000" scaled="0"/>
                  </a:gradFill>
                  <a:latin typeface="+mj-lt"/>
                </a:rPr>
                <a:t>WebHook</a:t>
              </a:r>
              <a:r>
                <a:rPr lang="en-US" altLang="en-US" sz="1400" kern="0" dirty="0">
                  <a:gradFill>
                    <a:gsLst>
                      <a:gs pos="92035">
                        <a:schemeClr val="tx2"/>
                      </a:gs>
                      <a:gs pos="77876">
                        <a:schemeClr val="tx2"/>
                      </a:gs>
                    </a:gsLst>
                    <a:lin ang="5400000" scaled="0"/>
                  </a:gradFill>
                  <a:latin typeface="+mj-lt"/>
                </a:rPr>
                <a:t> called</a:t>
              </a:r>
            </a:p>
          </p:txBody>
        </p:sp>
        <p:sp>
          <p:nvSpPr>
            <p:cNvPr id="8" name="Freeform 8">
              <a:extLst>
                <a:ext uri="{FF2B5EF4-FFF2-40B4-BE49-F238E27FC236}">
                  <a16:creationId xmlns:a16="http://schemas.microsoft.com/office/drawing/2014/main" id="{7D1BCE18-1AE6-4E16-A263-39ABEDCBC31E}"/>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reeform 9">
              <a:extLst>
                <a:ext uri="{FF2B5EF4-FFF2-40B4-BE49-F238E27FC236}">
                  <a16:creationId xmlns:a16="http://schemas.microsoft.com/office/drawing/2014/main" id="{BD4D0B29-A2A9-431C-A639-C584359BEC74}"/>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 name="Freeform 10">
              <a:extLst>
                <a:ext uri="{FF2B5EF4-FFF2-40B4-BE49-F238E27FC236}">
                  <a16:creationId xmlns:a16="http://schemas.microsoft.com/office/drawing/2014/main" id="{A5B4E974-F270-40F0-BFC9-99D81EDE0E32}"/>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B0EEB07E-F958-4042-B25A-F8EE70D11919}"/>
                </a:ext>
              </a:extLst>
            </p:cNvPr>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a:extLst>
                <a:ext uri="{FF2B5EF4-FFF2-40B4-BE49-F238E27FC236}">
                  <a16:creationId xmlns:a16="http://schemas.microsoft.com/office/drawing/2014/main" id="{00CA469F-C52B-4300-936C-A6FA1318D5FA}"/>
                </a:ext>
              </a:extLst>
            </p:cNvPr>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31">
              <a:extLst>
                <a:ext uri="{FF2B5EF4-FFF2-40B4-BE49-F238E27FC236}">
                  <a16:creationId xmlns:a16="http://schemas.microsoft.com/office/drawing/2014/main" id="{A571F758-019A-469B-B2AA-D40A32E4AF5E}"/>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Rectangle 32">
              <a:extLst>
                <a:ext uri="{FF2B5EF4-FFF2-40B4-BE49-F238E27FC236}">
                  <a16:creationId xmlns:a16="http://schemas.microsoft.com/office/drawing/2014/main" id="{8DA62B0B-11C0-4003-AD76-AB872672BAA5}"/>
                </a:ext>
              </a:extLst>
            </p:cNvPr>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Rectangle 33">
              <a:extLst>
                <a:ext uri="{FF2B5EF4-FFF2-40B4-BE49-F238E27FC236}">
                  <a16:creationId xmlns:a16="http://schemas.microsoft.com/office/drawing/2014/main" id="{81E4A4EA-D0EF-4CF2-9277-9E762D51D4A4}"/>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 name="Oval 34">
              <a:extLst>
                <a:ext uri="{FF2B5EF4-FFF2-40B4-BE49-F238E27FC236}">
                  <a16:creationId xmlns:a16="http://schemas.microsoft.com/office/drawing/2014/main" id="{7D70B5EA-C44A-4887-8CAA-D0F6007C0908}"/>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Oval 35">
              <a:extLst>
                <a:ext uri="{FF2B5EF4-FFF2-40B4-BE49-F238E27FC236}">
                  <a16:creationId xmlns:a16="http://schemas.microsoft.com/office/drawing/2014/main" id="{0D1ABC5B-868E-41C1-8398-9E4B0C8D8E27}"/>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Freeform 36">
              <a:extLst>
                <a:ext uri="{FF2B5EF4-FFF2-40B4-BE49-F238E27FC236}">
                  <a16:creationId xmlns:a16="http://schemas.microsoft.com/office/drawing/2014/main" id="{C22CF159-50B9-4720-9A12-4F66C9BF4E85}"/>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37">
              <a:extLst>
                <a:ext uri="{FF2B5EF4-FFF2-40B4-BE49-F238E27FC236}">
                  <a16:creationId xmlns:a16="http://schemas.microsoft.com/office/drawing/2014/main" id="{B2020E6B-6DCB-4059-BD3F-5EFDA24094D3}"/>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38">
              <a:extLst>
                <a:ext uri="{FF2B5EF4-FFF2-40B4-BE49-F238E27FC236}">
                  <a16:creationId xmlns:a16="http://schemas.microsoft.com/office/drawing/2014/main" id="{A32041F0-8490-4B27-9FA2-0AFDEFE7B279}"/>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1" name="Freeform 39">
              <a:extLst>
                <a:ext uri="{FF2B5EF4-FFF2-40B4-BE49-F238E27FC236}">
                  <a16:creationId xmlns:a16="http://schemas.microsoft.com/office/drawing/2014/main" id="{C6A880A6-2485-4CDC-B8BF-AE142294B9BB}"/>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2" name="Freeform 40">
              <a:extLst>
                <a:ext uri="{FF2B5EF4-FFF2-40B4-BE49-F238E27FC236}">
                  <a16:creationId xmlns:a16="http://schemas.microsoft.com/office/drawing/2014/main" id="{98A27799-FAE1-43FD-A63B-B3226234B7EF}"/>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3" name="Freeform 41">
              <a:extLst>
                <a:ext uri="{FF2B5EF4-FFF2-40B4-BE49-F238E27FC236}">
                  <a16:creationId xmlns:a16="http://schemas.microsoft.com/office/drawing/2014/main" id="{0505B961-0ABC-43D0-B9E0-96348CE17623}"/>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4" name="Freeform 42">
              <a:extLst>
                <a:ext uri="{FF2B5EF4-FFF2-40B4-BE49-F238E27FC236}">
                  <a16:creationId xmlns:a16="http://schemas.microsoft.com/office/drawing/2014/main" id="{12B1CE61-ED8B-4432-8318-435DA5E58CA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5" name="Rectangle 43">
              <a:extLst>
                <a:ext uri="{FF2B5EF4-FFF2-40B4-BE49-F238E27FC236}">
                  <a16:creationId xmlns:a16="http://schemas.microsoft.com/office/drawing/2014/main" id="{6956C186-7A2E-4B9A-8854-DFD2F59E5208}"/>
                </a:ext>
              </a:extLst>
            </p:cNvPr>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6" name="Rectangle 44">
              <a:extLst>
                <a:ext uri="{FF2B5EF4-FFF2-40B4-BE49-F238E27FC236}">
                  <a16:creationId xmlns:a16="http://schemas.microsoft.com/office/drawing/2014/main" id="{D1C9CCD8-0545-49C1-A29A-C673C22B6712}"/>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Rectangle 45">
              <a:extLst>
                <a:ext uri="{FF2B5EF4-FFF2-40B4-BE49-F238E27FC236}">
                  <a16:creationId xmlns:a16="http://schemas.microsoft.com/office/drawing/2014/main" id="{D9CE916A-B35F-4AA9-85F8-ED20D9E1B033}"/>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Rectangle 46">
              <a:extLst>
                <a:ext uri="{FF2B5EF4-FFF2-40B4-BE49-F238E27FC236}">
                  <a16:creationId xmlns:a16="http://schemas.microsoft.com/office/drawing/2014/main" id="{A85A63E2-128C-4FBF-9D54-35FD2F7CD4D1}"/>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Rectangle 47">
              <a:extLst>
                <a:ext uri="{FF2B5EF4-FFF2-40B4-BE49-F238E27FC236}">
                  <a16:creationId xmlns:a16="http://schemas.microsoft.com/office/drawing/2014/main" id="{2E3AB3A0-E49A-428D-A976-708B3B26FF86}"/>
                </a:ext>
              </a:extLst>
            </p:cNvPr>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0" name="Rectangle 48">
              <a:extLst>
                <a:ext uri="{FF2B5EF4-FFF2-40B4-BE49-F238E27FC236}">
                  <a16:creationId xmlns:a16="http://schemas.microsoft.com/office/drawing/2014/main" id="{50BC37F3-3D57-4320-8691-D28006D58FAA}"/>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Freeform 49">
              <a:extLst>
                <a:ext uri="{FF2B5EF4-FFF2-40B4-BE49-F238E27FC236}">
                  <a16:creationId xmlns:a16="http://schemas.microsoft.com/office/drawing/2014/main" id="{06F94500-17E9-45FB-BEEE-268806671B4E}"/>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2" name="Freeform 50">
              <a:extLst>
                <a:ext uri="{FF2B5EF4-FFF2-40B4-BE49-F238E27FC236}">
                  <a16:creationId xmlns:a16="http://schemas.microsoft.com/office/drawing/2014/main" id="{22203DE7-933E-4A6A-9910-38FEF1ED508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51">
              <a:extLst>
                <a:ext uri="{FF2B5EF4-FFF2-40B4-BE49-F238E27FC236}">
                  <a16:creationId xmlns:a16="http://schemas.microsoft.com/office/drawing/2014/main" id="{572B5063-7F02-454A-9679-68BAE6BD32F3}"/>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C44BFD20-5251-4C8E-B6AF-A78FECB419EB}"/>
              </a:ext>
            </a:extLst>
          </p:cNvPr>
          <p:cNvGrpSpPr/>
          <p:nvPr/>
        </p:nvGrpSpPr>
        <p:grpSpPr>
          <a:xfrm>
            <a:off x="4700057" y="1710855"/>
            <a:ext cx="2947619" cy="1933590"/>
            <a:chOff x="4038600" y="2630488"/>
            <a:chExt cx="3006725" cy="1972362"/>
          </a:xfrm>
        </p:grpSpPr>
        <p:sp>
          <p:nvSpPr>
            <p:cNvPr id="35" name="Freeform 21">
              <a:extLst>
                <a:ext uri="{FF2B5EF4-FFF2-40B4-BE49-F238E27FC236}">
                  <a16:creationId xmlns:a16="http://schemas.microsoft.com/office/drawing/2014/main" id="{105EEE8B-59DD-4F6E-8D4B-268E70CD711D}"/>
                </a:ext>
              </a:extLst>
            </p:cNvPr>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22">
              <a:extLst>
                <a:ext uri="{FF2B5EF4-FFF2-40B4-BE49-F238E27FC236}">
                  <a16:creationId xmlns:a16="http://schemas.microsoft.com/office/drawing/2014/main" id="{0522AF97-296F-4CA9-BB0C-A1DA196AA9B7}"/>
                </a:ext>
              </a:extLst>
            </p:cNvPr>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23">
              <a:extLst>
                <a:ext uri="{FF2B5EF4-FFF2-40B4-BE49-F238E27FC236}">
                  <a16:creationId xmlns:a16="http://schemas.microsoft.com/office/drawing/2014/main" id="{5503E894-1541-468D-A980-A5CFB09C11F7}"/>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8" name="Freeform 24">
              <a:extLst>
                <a:ext uri="{FF2B5EF4-FFF2-40B4-BE49-F238E27FC236}">
                  <a16:creationId xmlns:a16="http://schemas.microsoft.com/office/drawing/2014/main" id="{F0842BF6-F4D8-4EFD-9902-26A92C88B033}"/>
                </a:ext>
              </a:extLst>
            </p:cNvPr>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9" name="Freeform 25">
              <a:extLst>
                <a:ext uri="{FF2B5EF4-FFF2-40B4-BE49-F238E27FC236}">
                  <a16:creationId xmlns:a16="http://schemas.microsoft.com/office/drawing/2014/main" id="{FEDF1AEF-AC90-49C8-93E9-3C98BA3FCD73}"/>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26">
              <a:extLst>
                <a:ext uri="{FF2B5EF4-FFF2-40B4-BE49-F238E27FC236}">
                  <a16:creationId xmlns:a16="http://schemas.microsoft.com/office/drawing/2014/main" id="{5955E6AB-8F98-4C7C-ABB5-6358294F612B}"/>
                </a:ext>
              </a:extLst>
            </p:cNvPr>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3" name="Rectangle 29">
              <a:extLst>
                <a:ext uri="{FF2B5EF4-FFF2-40B4-BE49-F238E27FC236}">
                  <a16:creationId xmlns:a16="http://schemas.microsoft.com/office/drawing/2014/main" id="{BD2BE34C-8B3C-48FC-B8DD-DB7C5FC211EC}"/>
                </a:ext>
              </a:extLst>
            </p:cNvPr>
            <p:cNvSpPr>
              <a:spLocks noChangeArrowheads="1"/>
            </p:cNvSpPr>
            <p:nvPr/>
          </p:nvSpPr>
          <p:spPr bwMode="auto">
            <a:xfrm>
              <a:off x="4746618" y="4383086"/>
              <a:ext cx="1623701"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Stores in blob storage</a:t>
              </a:r>
            </a:p>
          </p:txBody>
        </p:sp>
        <p:sp>
          <p:nvSpPr>
            <p:cNvPr id="44" name="Freeform 30">
              <a:extLst>
                <a:ext uri="{FF2B5EF4-FFF2-40B4-BE49-F238E27FC236}">
                  <a16:creationId xmlns:a16="http://schemas.microsoft.com/office/drawing/2014/main" id="{CEFC094B-FB86-4AB5-B48F-4C130433B41F}"/>
                </a:ext>
              </a:extLst>
            </p:cNvPr>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52">
              <a:extLst>
                <a:ext uri="{FF2B5EF4-FFF2-40B4-BE49-F238E27FC236}">
                  <a16:creationId xmlns:a16="http://schemas.microsoft.com/office/drawing/2014/main" id="{975EFF7B-6074-4BF5-BAC5-7EA0E074501C}"/>
                </a:ext>
              </a:extLst>
            </p:cNvPr>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53">
              <a:extLst>
                <a:ext uri="{FF2B5EF4-FFF2-40B4-BE49-F238E27FC236}">
                  <a16:creationId xmlns:a16="http://schemas.microsoft.com/office/drawing/2014/main" id="{2569D19D-3D14-4B0F-824A-D632537277E6}"/>
                </a:ext>
              </a:extLst>
            </p:cNvPr>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54">
              <a:extLst>
                <a:ext uri="{FF2B5EF4-FFF2-40B4-BE49-F238E27FC236}">
                  <a16:creationId xmlns:a16="http://schemas.microsoft.com/office/drawing/2014/main" id="{3D709BF5-3638-471C-B2A7-3C6752FBCE82}"/>
                </a:ext>
              </a:extLst>
            </p:cNvPr>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8" name="Freeform 55">
              <a:extLst>
                <a:ext uri="{FF2B5EF4-FFF2-40B4-BE49-F238E27FC236}">
                  <a16:creationId xmlns:a16="http://schemas.microsoft.com/office/drawing/2014/main" id="{E1E151EA-08B6-4AAB-9886-844AFF6B47FF}"/>
                </a:ext>
              </a:extLst>
            </p:cNvPr>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9" name="Rectangle 56">
              <a:extLst>
                <a:ext uri="{FF2B5EF4-FFF2-40B4-BE49-F238E27FC236}">
                  <a16:creationId xmlns:a16="http://schemas.microsoft.com/office/drawing/2014/main" id="{D895C256-EBAB-429B-B852-84949359557C}"/>
                </a:ext>
              </a:extLst>
            </p:cNvPr>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0" name="Rectangle 57">
              <a:extLst>
                <a:ext uri="{FF2B5EF4-FFF2-40B4-BE49-F238E27FC236}">
                  <a16:creationId xmlns:a16="http://schemas.microsoft.com/office/drawing/2014/main" id="{F7D39E54-9C4C-4470-878B-3BAF30CE3D40}"/>
                </a:ext>
              </a:extLst>
            </p:cNvPr>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Rectangle 58">
              <a:extLst>
                <a:ext uri="{FF2B5EF4-FFF2-40B4-BE49-F238E27FC236}">
                  <a16:creationId xmlns:a16="http://schemas.microsoft.com/office/drawing/2014/main" id="{8EDE7F20-BB10-47DE-B75E-A552B0DA1CF0}"/>
                </a:ext>
              </a:extLst>
            </p:cNvPr>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2" name="Rectangle 59">
              <a:extLst>
                <a:ext uri="{FF2B5EF4-FFF2-40B4-BE49-F238E27FC236}">
                  <a16:creationId xmlns:a16="http://schemas.microsoft.com/office/drawing/2014/main" id="{B4592ADA-5DB7-4026-B007-63BC7BE9BF7E}"/>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Rectangle 60">
              <a:extLst>
                <a:ext uri="{FF2B5EF4-FFF2-40B4-BE49-F238E27FC236}">
                  <a16:creationId xmlns:a16="http://schemas.microsoft.com/office/drawing/2014/main" id="{D7B88006-E8CF-4BE4-9DDD-035F5EB88BAE}"/>
                </a:ext>
              </a:extLst>
            </p:cNvPr>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4" name="Rectangle 61">
              <a:extLst>
                <a:ext uri="{FF2B5EF4-FFF2-40B4-BE49-F238E27FC236}">
                  <a16:creationId xmlns:a16="http://schemas.microsoft.com/office/drawing/2014/main" id="{DEBB5408-D74B-490A-8A7B-009C10FCC12D}"/>
                </a:ext>
              </a:extLst>
            </p:cNvPr>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5" name="Freeform 62">
              <a:extLst>
                <a:ext uri="{FF2B5EF4-FFF2-40B4-BE49-F238E27FC236}">
                  <a16:creationId xmlns:a16="http://schemas.microsoft.com/office/drawing/2014/main" id="{1FC543F1-9A63-4AA2-884B-6EB9EFC4FFC5}"/>
                </a:ext>
              </a:extLst>
            </p:cNvPr>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6" name="Freeform 63">
              <a:extLst>
                <a:ext uri="{FF2B5EF4-FFF2-40B4-BE49-F238E27FC236}">
                  <a16:creationId xmlns:a16="http://schemas.microsoft.com/office/drawing/2014/main" id="{82B94345-3EF9-412F-A8FE-EAB7912D9611}"/>
                </a:ext>
              </a:extLst>
            </p:cNvPr>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7" name="Freeform 64">
              <a:extLst>
                <a:ext uri="{FF2B5EF4-FFF2-40B4-BE49-F238E27FC236}">
                  <a16:creationId xmlns:a16="http://schemas.microsoft.com/office/drawing/2014/main" id="{217CDDC7-DE19-4373-B8E0-E58891ED1528}"/>
                </a:ext>
              </a:extLst>
            </p:cNvPr>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F5B56632-78C0-4876-8774-EDE275BFA4D9}"/>
              </a:ext>
            </a:extLst>
          </p:cNvPr>
          <p:cNvGrpSpPr/>
          <p:nvPr/>
        </p:nvGrpSpPr>
        <p:grpSpPr>
          <a:xfrm>
            <a:off x="7765952" y="1710851"/>
            <a:ext cx="3003646" cy="1933593"/>
            <a:chOff x="7165975" y="2630488"/>
            <a:chExt cx="3063876" cy="1972367"/>
          </a:xfrm>
        </p:grpSpPr>
        <p:sp>
          <p:nvSpPr>
            <p:cNvPr id="59" name="Freeform 13">
              <a:extLst>
                <a:ext uri="{FF2B5EF4-FFF2-40B4-BE49-F238E27FC236}">
                  <a16:creationId xmlns:a16="http://schemas.microsoft.com/office/drawing/2014/main" id="{C662B313-BF18-4205-8DAA-034817227FB4}"/>
                </a:ext>
              </a:extLst>
            </p:cNvPr>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0" name="Freeform 14">
              <a:extLst>
                <a:ext uri="{FF2B5EF4-FFF2-40B4-BE49-F238E27FC236}">
                  <a16:creationId xmlns:a16="http://schemas.microsoft.com/office/drawing/2014/main" id="{1F4FFCF6-5D29-4D61-ADD7-79DE015ACD47}"/>
                </a:ext>
              </a:extLst>
            </p:cNvPr>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1" name="Rectangle 15">
              <a:extLst>
                <a:ext uri="{FF2B5EF4-FFF2-40B4-BE49-F238E27FC236}">
                  <a16:creationId xmlns:a16="http://schemas.microsoft.com/office/drawing/2014/main" id="{96C3EFF5-7661-430A-AE83-7A2A8BEC989D}"/>
                </a:ext>
              </a:extLst>
            </p:cNvPr>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2" name="Rectangle 16">
              <a:extLst>
                <a:ext uri="{FF2B5EF4-FFF2-40B4-BE49-F238E27FC236}">
                  <a16:creationId xmlns:a16="http://schemas.microsoft.com/office/drawing/2014/main" id="{0C336FE0-8D31-4BA1-A468-F713991107B7}"/>
                </a:ext>
              </a:extLst>
            </p:cNvPr>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3" name="Freeform 17">
              <a:extLst>
                <a:ext uri="{FF2B5EF4-FFF2-40B4-BE49-F238E27FC236}">
                  <a16:creationId xmlns:a16="http://schemas.microsoft.com/office/drawing/2014/main" id="{38B45237-C315-4DE5-B273-DC6DC11957F0}"/>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4" name="Freeform 18">
              <a:extLst>
                <a:ext uri="{FF2B5EF4-FFF2-40B4-BE49-F238E27FC236}">
                  <a16:creationId xmlns:a16="http://schemas.microsoft.com/office/drawing/2014/main" id="{48E92E38-929A-4F87-A59B-D45A4885A823}"/>
                </a:ext>
              </a:extLst>
            </p:cNvPr>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5" name="Freeform 19">
              <a:extLst>
                <a:ext uri="{FF2B5EF4-FFF2-40B4-BE49-F238E27FC236}">
                  <a16:creationId xmlns:a16="http://schemas.microsoft.com/office/drawing/2014/main" id="{EB82467F-1232-4FF5-82D4-D0B9159BF5E5}"/>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20">
              <a:extLst>
                <a:ext uri="{FF2B5EF4-FFF2-40B4-BE49-F238E27FC236}">
                  <a16:creationId xmlns:a16="http://schemas.microsoft.com/office/drawing/2014/main" id="{786CD616-7D59-4D70-A47F-326F0BD9BB30}"/>
                </a:ext>
              </a:extLst>
            </p:cNvPr>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7" name="Freeform 65">
              <a:extLst>
                <a:ext uri="{FF2B5EF4-FFF2-40B4-BE49-F238E27FC236}">
                  <a16:creationId xmlns:a16="http://schemas.microsoft.com/office/drawing/2014/main" id="{11EB8AD9-79CB-40FF-ADFD-42DC483715EE}"/>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66">
              <a:extLst>
                <a:ext uri="{FF2B5EF4-FFF2-40B4-BE49-F238E27FC236}">
                  <a16:creationId xmlns:a16="http://schemas.microsoft.com/office/drawing/2014/main" id="{97EE2F60-3580-45B4-8B59-98078BA63029}"/>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67">
              <a:extLst>
                <a:ext uri="{FF2B5EF4-FFF2-40B4-BE49-F238E27FC236}">
                  <a16:creationId xmlns:a16="http://schemas.microsoft.com/office/drawing/2014/main" id="{7C93DFD7-5795-4564-A9BC-612E377A9D45}"/>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Freeform 68">
              <a:extLst>
                <a:ext uri="{FF2B5EF4-FFF2-40B4-BE49-F238E27FC236}">
                  <a16:creationId xmlns:a16="http://schemas.microsoft.com/office/drawing/2014/main" id="{417FA5E7-650C-4C3E-975F-4697659F7A86}"/>
                </a:ext>
              </a:extLst>
            </p:cNvPr>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1" name="Freeform 69">
              <a:extLst>
                <a:ext uri="{FF2B5EF4-FFF2-40B4-BE49-F238E27FC236}">
                  <a16:creationId xmlns:a16="http://schemas.microsoft.com/office/drawing/2014/main" id="{2A8C7DDA-7E7A-4CAB-BD19-CF4268C87D00}"/>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Freeform 70">
              <a:extLst>
                <a:ext uri="{FF2B5EF4-FFF2-40B4-BE49-F238E27FC236}">
                  <a16:creationId xmlns:a16="http://schemas.microsoft.com/office/drawing/2014/main" id="{8EBF78A6-0DEC-4AA0-BB74-58AF01E1C321}"/>
                </a:ext>
              </a:extLst>
            </p:cNvPr>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3">
              <a:extLst>
                <a:ext uri="{FF2B5EF4-FFF2-40B4-BE49-F238E27FC236}">
                  <a16:creationId xmlns:a16="http://schemas.microsoft.com/office/drawing/2014/main" id="{33669994-43E9-4130-95CA-565481AB1A67}"/>
                </a:ext>
              </a:extLst>
            </p:cNvPr>
            <p:cNvSpPr>
              <a:spLocks noChangeArrowheads="1"/>
            </p:cNvSpPr>
            <p:nvPr/>
          </p:nvSpPr>
          <p:spPr bwMode="auto">
            <a:xfrm>
              <a:off x="7978563" y="4383091"/>
              <a:ext cx="1968718"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Produces scaled images</a:t>
              </a:r>
            </a:p>
          </p:txBody>
        </p:sp>
        <p:sp>
          <p:nvSpPr>
            <p:cNvPr id="76" name="Freeform 74">
              <a:extLst>
                <a:ext uri="{FF2B5EF4-FFF2-40B4-BE49-F238E27FC236}">
                  <a16:creationId xmlns:a16="http://schemas.microsoft.com/office/drawing/2014/main" id="{D0C5B0DE-14BB-4E4A-A16C-A79D431CFE11}"/>
                </a:ext>
              </a:extLst>
            </p:cNvPr>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Rectangle 75">
              <a:extLst>
                <a:ext uri="{FF2B5EF4-FFF2-40B4-BE49-F238E27FC236}">
                  <a16:creationId xmlns:a16="http://schemas.microsoft.com/office/drawing/2014/main" id="{D173E355-E2C6-44AF-9BA1-B020B3C6B217}"/>
                </a:ext>
              </a:extLst>
            </p:cNvPr>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8" name="Rectangle 76">
              <a:extLst>
                <a:ext uri="{FF2B5EF4-FFF2-40B4-BE49-F238E27FC236}">
                  <a16:creationId xmlns:a16="http://schemas.microsoft.com/office/drawing/2014/main" id="{8851300A-FA77-4684-8D1E-C157509A27C9}"/>
                </a:ext>
              </a:extLst>
            </p:cNvPr>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9" name="Rectangle 77">
              <a:extLst>
                <a:ext uri="{FF2B5EF4-FFF2-40B4-BE49-F238E27FC236}">
                  <a16:creationId xmlns:a16="http://schemas.microsoft.com/office/drawing/2014/main" id="{27C67A9D-B964-45D9-A2C6-56D6A9C7B7CC}"/>
                </a:ext>
              </a:extLst>
            </p:cNvPr>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0" name="Rectangle 78">
              <a:extLst>
                <a:ext uri="{FF2B5EF4-FFF2-40B4-BE49-F238E27FC236}">
                  <a16:creationId xmlns:a16="http://schemas.microsoft.com/office/drawing/2014/main" id="{FCE44B79-E7DA-4124-8B6A-1C448C3FD712}"/>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1" name="Rectangle 79">
              <a:extLst>
                <a:ext uri="{FF2B5EF4-FFF2-40B4-BE49-F238E27FC236}">
                  <a16:creationId xmlns:a16="http://schemas.microsoft.com/office/drawing/2014/main" id="{01543D47-F5B4-47BA-BF95-28D213DA8FE1}"/>
                </a:ext>
              </a:extLst>
            </p:cNvPr>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2" name="Rectangle 80">
              <a:extLst>
                <a:ext uri="{FF2B5EF4-FFF2-40B4-BE49-F238E27FC236}">
                  <a16:creationId xmlns:a16="http://schemas.microsoft.com/office/drawing/2014/main" id="{48746B22-CD68-4393-A5A7-6C96E17F5AA5}"/>
                </a:ext>
              </a:extLst>
            </p:cNvPr>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3" name="Freeform 81">
              <a:extLst>
                <a:ext uri="{FF2B5EF4-FFF2-40B4-BE49-F238E27FC236}">
                  <a16:creationId xmlns:a16="http://schemas.microsoft.com/office/drawing/2014/main" id="{2DC00BF6-3330-4E70-A4C0-D62669CB538D}"/>
                </a:ext>
              </a:extLst>
            </p:cNvPr>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4" name="Freeform 82">
              <a:extLst>
                <a:ext uri="{FF2B5EF4-FFF2-40B4-BE49-F238E27FC236}">
                  <a16:creationId xmlns:a16="http://schemas.microsoft.com/office/drawing/2014/main" id="{DA92AB7B-F917-4F3B-89DF-C0309EDE0C67}"/>
                </a:ext>
              </a:extLst>
            </p:cNvPr>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5" name="Freeform 83">
              <a:extLst>
                <a:ext uri="{FF2B5EF4-FFF2-40B4-BE49-F238E27FC236}">
                  <a16:creationId xmlns:a16="http://schemas.microsoft.com/office/drawing/2014/main" id="{B3B3E011-50BA-4B21-A93D-0584917DA3B9}"/>
                </a:ext>
              </a:extLst>
            </p:cNvPr>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 name="Rectangle 84">
              <a:extLst>
                <a:ext uri="{FF2B5EF4-FFF2-40B4-BE49-F238E27FC236}">
                  <a16:creationId xmlns:a16="http://schemas.microsoft.com/office/drawing/2014/main" id="{9E4CB2F2-1C9C-4B1D-AE29-8526AD21619B}"/>
                </a:ext>
              </a:extLst>
            </p:cNvPr>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 name="Rectangle 85">
              <a:extLst>
                <a:ext uri="{FF2B5EF4-FFF2-40B4-BE49-F238E27FC236}">
                  <a16:creationId xmlns:a16="http://schemas.microsoft.com/office/drawing/2014/main" id="{F9610815-0975-4798-BE6D-4A15A7E7173A}"/>
                </a:ext>
              </a:extLst>
            </p:cNvPr>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8" name="Rectangle 86">
              <a:extLst>
                <a:ext uri="{FF2B5EF4-FFF2-40B4-BE49-F238E27FC236}">
                  <a16:creationId xmlns:a16="http://schemas.microsoft.com/office/drawing/2014/main" id="{8F9370E2-EA02-455A-9098-B267F74326E6}"/>
                </a:ext>
              </a:extLst>
            </p:cNvPr>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9" name="Rectangle 87">
              <a:extLst>
                <a:ext uri="{FF2B5EF4-FFF2-40B4-BE49-F238E27FC236}">
                  <a16:creationId xmlns:a16="http://schemas.microsoft.com/office/drawing/2014/main" id="{5190C7B8-75FE-472F-BEEF-1777A2128F3F}"/>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0" name="Rectangle 88">
              <a:extLst>
                <a:ext uri="{FF2B5EF4-FFF2-40B4-BE49-F238E27FC236}">
                  <a16:creationId xmlns:a16="http://schemas.microsoft.com/office/drawing/2014/main" id="{EFB4CB67-E43C-4BD1-9732-A7F1604646AC}"/>
                </a:ext>
              </a:extLst>
            </p:cNvPr>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1" name="Rectangle 89">
              <a:extLst>
                <a:ext uri="{FF2B5EF4-FFF2-40B4-BE49-F238E27FC236}">
                  <a16:creationId xmlns:a16="http://schemas.microsoft.com/office/drawing/2014/main" id="{4F371735-6F5C-4818-8FB9-3B6CF2D86B90}"/>
                </a:ext>
              </a:extLst>
            </p:cNvPr>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2" name="Freeform 90">
              <a:extLst>
                <a:ext uri="{FF2B5EF4-FFF2-40B4-BE49-F238E27FC236}">
                  <a16:creationId xmlns:a16="http://schemas.microsoft.com/office/drawing/2014/main" id="{4FCCF9F4-853E-40B1-952F-9E54AA7A0C01}"/>
                </a:ext>
              </a:extLst>
            </p:cNvPr>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3" name="Freeform 91">
              <a:extLst>
                <a:ext uri="{FF2B5EF4-FFF2-40B4-BE49-F238E27FC236}">
                  <a16:creationId xmlns:a16="http://schemas.microsoft.com/office/drawing/2014/main" id="{2EE7F7CB-004D-4684-A631-6292E8A0176F}"/>
                </a:ext>
              </a:extLst>
            </p:cNvPr>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4" name="Freeform 92">
              <a:extLst>
                <a:ext uri="{FF2B5EF4-FFF2-40B4-BE49-F238E27FC236}">
                  <a16:creationId xmlns:a16="http://schemas.microsoft.com/office/drawing/2014/main" id="{5E7B0A5F-3B2E-48CA-B10E-3B364280AE0D}"/>
                </a:ext>
              </a:extLst>
            </p:cNvPr>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5" name="Rectangle 93">
              <a:extLst>
                <a:ext uri="{FF2B5EF4-FFF2-40B4-BE49-F238E27FC236}">
                  <a16:creationId xmlns:a16="http://schemas.microsoft.com/office/drawing/2014/main" id="{104AEBD1-88C8-4E49-A9F5-AFDA981CEF44}"/>
                </a:ext>
              </a:extLst>
            </p:cNvPr>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6" name="Rectangle 94">
              <a:extLst>
                <a:ext uri="{FF2B5EF4-FFF2-40B4-BE49-F238E27FC236}">
                  <a16:creationId xmlns:a16="http://schemas.microsoft.com/office/drawing/2014/main" id="{D99FC74E-CC4F-432C-9192-5A658923DA00}"/>
                </a:ext>
              </a:extLst>
            </p:cNvPr>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7" name="Rectangle 95">
              <a:extLst>
                <a:ext uri="{FF2B5EF4-FFF2-40B4-BE49-F238E27FC236}">
                  <a16:creationId xmlns:a16="http://schemas.microsoft.com/office/drawing/2014/main" id="{709DA471-2B37-4261-B8D0-2DE4BC9852DC}"/>
                </a:ext>
              </a:extLst>
            </p:cNvPr>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8" name="Rectangle 96">
              <a:extLst>
                <a:ext uri="{FF2B5EF4-FFF2-40B4-BE49-F238E27FC236}">
                  <a16:creationId xmlns:a16="http://schemas.microsoft.com/office/drawing/2014/main" id="{C19239CE-A9D1-46DA-B62F-3F7F7F0E1C89}"/>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9" name="Rectangle 97">
              <a:extLst>
                <a:ext uri="{FF2B5EF4-FFF2-40B4-BE49-F238E27FC236}">
                  <a16:creationId xmlns:a16="http://schemas.microsoft.com/office/drawing/2014/main" id="{96ED578B-5A08-45F5-BAA3-A9EF72209437}"/>
                </a:ext>
              </a:extLst>
            </p:cNvPr>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0" name="Rectangle 98">
              <a:extLst>
                <a:ext uri="{FF2B5EF4-FFF2-40B4-BE49-F238E27FC236}">
                  <a16:creationId xmlns:a16="http://schemas.microsoft.com/office/drawing/2014/main" id="{88B931CD-E23B-41B4-A362-F6B834F0EAD0}"/>
                </a:ext>
              </a:extLst>
            </p:cNvPr>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1" name="Freeform 99">
              <a:extLst>
                <a:ext uri="{FF2B5EF4-FFF2-40B4-BE49-F238E27FC236}">
                  <a16:creationId xmlns:a16="http://schemas.microsoft.com/office/drawing/2014/main" id="{A045379D-B656-4E2F-94BB-36AF87952986}"/>
                </a:ext>
              </a:extLst>
            </p:cNvPr>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2" name="Freeform 100">
              <a:extLst>
                <a:ext uri="{FF2B5EF4-FFF2-40B4-BE49-F238E27FC236}">
                  <a16:creationId xmlns:a16="http://schemas.microsoft.com/office/drawing/2014/main" id="{8CCEC02A-665F-432F-814A-EAD2F84E880E}"/>
                </a:ext>
              </a:extLst>
            </p:cNvPr>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3" name="Freeform 101">
              <a:extLst>
                <a:ext uri="{FF2B5EF4-FFF2-40B4-BE49-F238E27FC236}">
                  <a16:creationId xmlns:a16="http://schemas.microsoft.com/office/drawing/2014/main" id="{D1AFAB8F-5196-4764-B4B8-3A33E53DCECA}"/>
                </a:ext>
              </a:extLst>
            </p:cNvPr>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4" name="Rectangle 102">
              <a:extLst>
                <a:ext uri="{FF2B5EF4-FFF2-40B4-BE49-F238E27FC236}">
                  <a16:creationId xmlns:a16="http://schemas.microsoft.com/office/drawing/2014/main" id="{A722726B-0AF4-4B85-B73C-367866216761}"/>
                </a:ext>
              </a:extLst>
            </p:cNvPr>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5" name="Rectangle 103">
              <a:extLst>
                <a:ext uri="{FF2B5EF4-FFF2-40B4-BE49-F238E27FC236}">
                  <a16:creationId xmlns:a16="http://schemas.microsoft.com/office/drawing/2014/main" id="{8513A92F-9FDC-4B1C-9E5B-AF828FD7C1CE}"/>
                </a:ext>
              </a:extLst>
            </p:cNvPr>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6" name="Rectangle 104">
              <a:extLst>
                <a:ext uri="{FF2B5EF4-FFF2-40B4-BE49-F238E27FC236}">
                  <a16:creationId xmlns:a16="http://schemas.microsoft.com/office/drawing/2014/main" id="{ED5351A5-382B-4AB1-8B15-4BF7D728B898}"/>
                </a:ext>
              </a:extLst>
            </p:cNvPr>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7" name="Rectangle 105">
              <a:extLst>
                <a:ext uri="{FF2B5EF4-FFF2-40B4-BE49-F238E27FC236}">
                  <a16:creationId xmlns:a16="http://schemas.microsoft.com/office/drawing/2014/main" id="{7A7D0C4F-A6E3-4733-8D28-1EB8ADD29D7E}"/>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8" name="Rectangle 106">
              <a:extLst>
                <a:ext uri="{FF2B5EF4-FFF2-40B4-BE49-F238E27FC236}">
                  <a16:creationId xmlns:a16="http://schemas.microsoft.com/office/drawing/2014/main" id="{5D542574-69C8-4772-BE46-89FFAA05A9B6}"/>
                </a:ext>
              </a:extLst>
            </p:cNvPr>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09" name="Rectangle 107">
              <a:extLst>
                <a:ext uri="{FF2B5EF4-FFF2-40B4-BE49-F238E27FC236}">
                  <a16:creationId xmlns:a16="http://schemas.microsoft.com/office/drawing/2014/main" id="{AF5CE9B4-0A41-4645-81B3-47C406B93BD3}"/>
                </a:ext>
              </a:extLst>
            </p:cNvPr>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0" name="Freeform 108">
              <a:extLst>
                <a:ext uri="{FF2B5EF4-FFF2-40B4-BE49-F238E27FC236}">
                  <a16:creationId xmlns:a16="http://schemas.microsoft.com/office/drawing/2014/main" id="{D555A43A-47EF-40C1-BD34-B3924CA94156}"/>
                </a:ext>
              </a:extLst>
            </p:cNvPr>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1" name="Freeform 109">
              <a:extLst>
                <a:ext uri="{FF2B5EF4-FFF2-40B4-BE49-F238E27FC236}">
                  <a16:creationId xmlns:a16="http://schemas.microsoft.com/office/drawing/2014/main" id="{560FFF34-C4DA-4A0E-A621-1683DCAD3EA0}"/>
                </a:ext>
              </a:extLst>
            </p:cNvPr>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2" name="Freeform 110">
              <a:extLst>
                <a:ext uri="{FF2B5EF4-FFF2-40B4-BE49-F238E27FC236}">
                  <a16:creationId xmlns:a16="http://schemas.microsoft.com/office/drawing/2014/main" id="{4CD4DACF-0863-4F29-929F-48F87AF7A748}"/>
                </a:ext>
              </a:extLst>
            </p:cNvPr>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13" name="AutoShape 3">
            <a:extLst>
              <a:ext uri="{FF2B5EF4-FFF2-40B4-BE49-F238E27FC236}">
                <a16:creationId xmlns:a16="http://schemas.microsoft.com/office/drawing/2014/main" id="{0CD3D83F-8094-433F-A2B4-C7A23FB0D9D4}"/>
              </a:ext>
            </a:extLst>
          </p:cNvPr>
          <p:cNvSpPr>
            <a:spLocks noChangeAspect="1" noChangeArrowheads="1" noTextEdit="1"/>
          </p:cNvSpPr>
          <p:nvPr/>
        </p:nvSpPr>
        <p:spPr bwMode="auto">
          <a:xfrm>
            <a:off x="2667537" y="4152317"/>
            <a:ext cx="7831267" cy="225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14" name="Group 113">
            <a:extLst>
              <a:ext uri="{FF2B5EF4-FFF2-40B4-BE49-F238E27FC236}">
                <a16:creationId xmlns:a16="http://schemas.microsoft.com/office/drawing/2014/main" id="{97FB4E2E-61E6-4C72-9E79-C2D3ED3FAA47}"/>
              </a:ext>
            </a:extLst>
          </p:cNvPr>
          <p:cNvGrpSpPr/>
          <p:nvPr/>
        </p:nvGrpSpPr>
        <p:grpSpPr>
          <a:xfrm>
            <a:off x="2603511" y="4144537"/>
            <a:ext cx="1919127" cy="2256263"/>
            <a:chOff x="2036540" y="2273301"/>
            <a:chExt cx="1957610" cy="2301506"/>
          </a:xfrm>
        </p:grpSpPr>
        <p:sp>
          <p:nvSpPr>
            <p:cNvPr id="115" name="Rectangle 5">
              <a:extLst>
                <a:ext uri="{FF2B5EF4-FFF2-40B4-BE49-F238E27FC236}">
                  <a16:creationId xmlns:a16="http://schemas.microsoft.com/office/drawing/2014/main" id="{174211A4-EAF1-4FB0-B9B8-4FA444409BF4}"/>
                </a:ext>
              </a:extLst>
            </p:cNvPr>
            <p:cNvSpPr>
              <a:spLocks noChangeArrowheads="1"/>
            </p:cNvSpPr>
            <p:nvPr/>
          </p:nvSpPr>
          <p:spPr bwMode="auto">
            <a:xfrm>
              <a:off x="2036540" y="4098927"/>
              <a:ext cx="1471633"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Loaded web page</a:t>
              </a:r>
            </a:p>
          </p:txBody>
        </p:sp>
        <p:sp>
          <p:nvSpPr>
            <p:cNvPr id="116" name="Rectangle 6">
              <a:extLst>
                <a:ext uri="{FF2B5EF4-FFF2-40B4-BE49-F238E27FC236}">
                  <a16:creationId xmlns:a16="http://schemas.microsoft.com/office/drawing/2014/main" id="{5428D1E5-1104-44DB-8C5A-2BB4F637C36E}"/>
                </a:ext>
              </a:extLst>
            </p:cNvPr>
            <p:cNvSpPr>
              <a:spLocks noChangeArrowheads="1"/>
            </p:cNvSpPr>
            <p:nvPr/>
          </p:nvSpPr>
          <p:spPr bwMode="auto">
            <a:xfrm>
              <a:off x="2217471" y="4355043"/>
              <a:ext cx="1126617"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Calls </a:t>
              </a:r>
              <a:r>
                <a:rPr lang="en-US" altLang="en-US" sz="1400" kern="0" dirty="0" err="1">
                  <a:gradFill>
                    <a:gsLst>
                      <a:gs pos="92035">
                        <a:schemeClr val="tx2"/>
                      </a:gs>
                      <a:gs pos="77876">
                        <a:schemeClr val="tx2"/>
                      </a:gs>
                    </a:gsLst>
                    <a:lin ang="5400000" scaled="0"/>
                  </a:gradFill>
                  <a:latin typeface="+mj-lt"/>
                </a:rPr>
                <a:t>WebHook</a:t>
              </a:r>
              <a:endParaRPr lang="en-US" altLang="en-US" sz="1400" kern="0" dirty="0">
                <a:gradFill>
                  <a:gsLst>
                    <a:gs pos="92035">
                      <a:schemeClr val="tx2"/>
                    </a:gs>
                    <a:gs pos="77876">
                      <a:schemeClr val="tx2"/>
                    </a:gs>
                  </a:gsLst>
                  <a:lin ang="5400000" scaled="0"/>
                </a:gradFill>
                <a:latin typeface="+mj-lt"/>
              </a:endParaRPr>
            </a:p>
          </p:txBody>
        </p:sp>
        <p:sp>
          <p:nvSpPr>
            <p:cNvPr id="119" name="Freeform 9">
              <a:extLst>
                <a:ext uri="{FF2B5EF4-FFF2-40B4-BE49-F238E27FC236}">
                  <a16:creationId xmlns:a16="http://schemas.microsoft.com/office/drawing/2014/main" id="{F2906D5C-3F4A-4385-8981-BF9851DD92D5}"/>
                </a:ext>
              </a:extLst>
            </p:cNvPr>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0" name="Freeform 10">
              <a:extLst>
                <a:ext uri="{FF2B5EF4-FFF2-40B4-BE49-F238E27FC236}">
                  <a16:creationId xmlns:a16="http://schemas.microsoft.com/office/drawing/2014/main" id="{F065867D-ED9B-4E3A-93E8-8D433A3B9BE0}"/>
                </a:ext>
              </a:extLst>
            </p:cNvPr>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1" name="Freeform 11">
              <a:extLst>
                <a:ext uri="{FF2B5EF4-FFF2-40B4-BE49-F238E27FC236}">
                  <a16:creationId xmlns:a16="http://schemas.microsoft.com/office/drawing/2014/main" id="{FC265781-1C4C-4CDE-A47F-3D674C03E615}"/>
                </a:ext>
              </a:extLst>
            </p:cNvPr>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2" name="Freeform 20">
              <a:extLst>
                <a:ext uri="{FF2B5EF4-FFF2-40B4-BE49-F238E27FC236}">
                  <a16:creationId xmlns:a16="http://schemas.microsoft.com/office/drawing/2014/main" id="{D812A6F1-8B66-4354-9363-330BCC6D2E8E}"/>
                </a:ext>
              </a:extLst>
            </p:cNvPr>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3" name="Freeform 21">
              <a:extLst>
                <a:ext uri="{FF2B5EF4-FFF2-40B4-BE49-F238E27FC236}">
                  <a16:creationId xmlns:a16="http://schemas.microsoft.com/office/drawing/2014/main" id="{3BA44297-CE7C-4362-8DC3-30F3D079D216}"/>
                </a:ext>
              </a:extLst>
            </p:cNvPr>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4" name="Freeform 35">
              <a:extLst>
                <a:ext uri="{FF2B5EF4-FFF2-40B4-BE49-F238E27FC236}">
                  <a16:creationId xmlns:a16="http://schemas.microsoft.com/office/drawing/2014/main" id="{D74867C2-CEAA-4A60-AEBB-0FFFFA3B203D}"/>
                </a:ext>
              </a:extLst>
            </p:cNvPr>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5" name="Freeform 36">
              <a:extLst>
                <a:ext uri="{FF2B5EF4-FFF2-40B4-BE49-F238E27FC236}">
                  <a16:creationId xmlns:a16="http://schemas.microsoft.com/office/drawing/2014/main" id="{2FE3ACF4-FA72-4F10-90D1-3C67B99F584F}"/>
                </a:ext>
              </a:extLst>
            </p:cNvPr>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6" name="Freeform 37">
              <a:extLst>
                <a:ext uri="{FF2B5EF4-FFF2-40B4-BE49-F238E27FC236}">
                  <a16:creationId xmlns:a16="http://schemas.microsoft.com/office/drawing/2014/main" id="{91661D90-4AF8-4DC6-97ED-BE63913EA561}"/>
                </a:ext>
              </a:extLst>
            </p:cNvPr>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7" name="Freeform 38">
              <a:extLst>
                <a:ext uri="{FF2B5EF4-FFF2-40B4-BE49-F238E27FC236}">
                  <a16:creationId xmlns:a16="http://schemas.microsoft.com/office/drawing/2014/main" id="{D8DC97C8-D3FC-4FC4-8562-1746AD6E7C95}"/>
                </a:ext>
              </a:extLst>
            </p:cNvPr>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8" name="Rectangle 39">
              <a:extLst>
                <a:ext uri="{FF2B5EF4-FFF2-40B4-BE49-F238E27FC236}">
                  <a16:creationId xmlns:a16="http://schemas.microsoft.com/office/drawing/2014/main" id="{B0EC8FDD-1FFE-4620-B001-E378642432A1}"/>
                </a:ext>
              </a:extLst>
            </p:cNvPr>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9" name="Oval 40">
              <a:extLst>
                <a:ext uri="{FF2B5EF4-FFF2-40B4-BE49-F238E27FC236}">
                  <a16:creationId xmlns:a16="http://schemas.microsoft.com/office/drawing/2014/main" id="{E6AA991C-5EAF-493D-B0D9-0706E74218C4}"/>
                </a:ext>
              </a:extLst>
            </p:cNvPr>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0" name="Freeform 41">
              <a:extLst>
                <a:ext uri="{FF2B5EF4-FFF2-40B4-BE49-F238E27FC236}">
                  <a16:creationId xmlns:a16="http://schemas.microsoft.com/office/drawing/2014/main" id="{6EB64CE5-5C1D-449A-8CD9-E1EF1138AF6C}"/>
                </a:ext>
              </a:extLst>
            </p:cNvPr>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1" name="Freeform 63">
              <a:extLst>
                <a:ext uri="{FF2B5EF4-FFF2-40B4-BE49-F238E27FC236}">
                  <a16:creationId xmlns:a16="http://schemas.microsoft.com/office/drawing/2014/main" id="{A918C629-84DB-4574-B921-E0F9DC863229}"/>
                </a:ext>
              </a:extLst>
            </p:cNvPr>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2" name="Freeform 64">
              <a:extLst>
                <a:ext uri="{FF2B5EF4-FFF2-40B4-BE49-F238E27FC236}">
                  <a16:creationId xmlns:a16="http://schemas.microsoft.com/office/drawing/2014/main" id="{488C0984-5567-4599-B2CA-A8FCE8ED01B6}"/>
                </a:ext>
              </a:extLst>
            </p:cNvPr>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3" name="Freeform 65">
              <a:extLst>
                <a:ext uri="{FF2B5EF4-FFF2-40B4-BE49-F238E27FC236}">
                  <a16:creationId xmlns:a16="http://schemas.microsoft.com/office/drawing/2014/main" id="{82FE50C3-BD8A-4A0C-AC8B-40DCD6462418}"/>
                </a:ext>
              </a:extLst>
            </p:cNvPr>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4" name="Freeform 66">
              <a:extLst>
                <a:ext uri="{FF2B5EF4-FFF2-40B4-BE49-F238E27FC236}">
                  <a16:creationId xmlns:a16="http://schemas.microsoft.com/office/drawing/2014/main" id="{EB2D1F21-37C6-4135-BF9C-AA3A6E4AFF44}"/>
                </a:ext>
              </a:extLst>
            </p:cNvPr>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5" name="Freeform 67">
              <a:extLst>
                <a:ext uri="{FF2B5EF4-FFF2-40B4-BE49-F238E27FC236}">
                  <a16:creationId xmlns:a16="http://schemas.microsoft.com/office/drawing/2014/main" id="{9E14CA22-429E-4C0B-9EE5-D7AAC58AF025}"/>
                </a:ext>
              </a:extLst>
            </p:cNvPr>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6" name="Freeform 68">
              <a:extLst>
                <a:ext uri="{FF2B5EF4-FFF2-40B4-BE49-F238E27FC236}">
                  <a16:creationId xmlns:a16="http://schemas.microsoft.com/office/drawing/2014/main" id="{53DDE3F5-DB62-45FE-BAE5-6345675CA68B}"/>
                </a:ext>
              </a:extLst>
            </p:cNvPr>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7" name="Freeform 69">
              <a:extLst>
                <a:ext uri="{FF2B5EF4-FFF2-40B4-BE49-F238E27FC236}">
                  <a16:creationId xmlns:a16="http://schemas.microsoft.com/office/drawing/2014/main" id="{6D286B1A-4655-4F1A-8A61-795C1D177BD5}"/>
                </a:ext>
              </a:extLst>
            </p:cNvPr>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8" name="Freeform 70">
              <a:extLst>
                <a:ext uri="{FF2B5EF4-FFF2-40B4-BE49-F238E27FC236}">
                  <a16:creationId xmlns:a16="http://schemas.microsoft.com/office/drawing/2014/main" id="{CE78659E-3671-4E05-9B8F-CB17F8BB4132}"/>
                </a:ext>
              </a:extLst>
            </p:cNvPr>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9" name="Freeform 71">
              <a:extLst>
                <a:ext uri="{FF2B5EF4-FFF2-40B4-BE49-F238E27FC236}">
                  <a16:creationId xmlns:a16="http://schemas.microsoft.com/office/drawing/2014/main" id="{898DB8F6-EA66-46D1-A946-1798BFCDBA7E}"/>
                </a:ext>
              </a:extLst>
            </p:cNvPr>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0" name="Freeform 72">
              <a:extLst>
                <a:ext uri="{FF2B5EF4-FFF2-40B4-BE49-F238E27FC236}">
                  <a16:creationId xmlns:a16="http://schemas.microsoft.com/office/drawing/2014/main" id="{393B1951-132F-499E-BDF6-127C31CCA9A7}"/>
                </a:ext>
              </a:extLst>
            </p:cNvPr>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1" name="Freeform 73">
              <a:extLst>
                <a:ext uri="{FF2B5EF4-FFF2-40B4-BE49-F238E27FC236}">
                  <a16:creationId xmlns:a16="http://schemas.microsoft.com/office/drawing/2014/main" id="{AB679ABE-4B46-4391-8980-42C40FD14286}"/>
                </a:ext>
              </a:extLst>
            </p:cNvPr>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2" name="Freeform 74">
              <a:extLst>
                <a:ext uri="{FF2B5EF4-FFF2-40B4-BE49-F238E27FC236}">
                  <a16:creationId xmlns:a16="http://schemas.microsoft.com/office/drawing/2014/main" id="{22DB735D-02DC-4B1D-AE14-3ECFEB76EC68}"/>
                </a:ext>
              </a:extLst>
            </p:cNvPr>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3" name="Freeform 75">
              <a:extLst>
                <a:ext uri="{FF2B5EF4-FFF2-40B4-BE49-F238E27FC236}">
                  <a16:creationId xmlns:a16="http://schemas.microsoft.com/office/drawing/2014/main" id="{5C9466BF-7823-4DB1-A4BE-EF3401A2DD93}"/>
                </a:ext>
              </a:extLst>
            </p:cNvPr>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4" name="Freeform 76">
              <a:extLst>
                <a:ext uri="{FF2B5EF4-FFF2-40B4-BE49-F238E27FC236}">
                  <a16:creationId xmlns:a16="http://schemas.microsoft.com/office/drawing/2014/main" id="{D227DED3-76E2-4ED9-982C-2A60F105793E}"/>
                </a:ext>
              </a:extLst>
            </p:cNvPr>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5" name="Freeform 77">
              <a:extLst>
                <a:ext uri="{FF2B5EF4-FFF2-40B4-BE49-F238E27FC236}">
                  <a16:creationId xmlns:a16="http://schemas.microsoft.com/office/drawing/2014/main" id="{839A5C88-F35F-4E0A-B2ED-D344154EC81F}"/>
                </a:ext>
              </a:extLst>
            </p:cNvPr>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6" name="Freeform 78">
              <a:extLst>
                <a:ext uri="{FF2B5EF4-FFF2-40B4-BE49-F238E27FC236}">
                  <a16:creationId xmlns:a16="http://schemas.microsoft.com/office/drawing/2014/main" id="{C8D59735-19A0-4077-9367-D7233AC76D6A}"/>
                </a:ext>
              </a:extLst>
            </p:cNvPr>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7" name="Freeform 79">
              <a:extLst>
                <a:ext uri="{FF2B5EF4-FFF2-40B4-BE49-F238E27FC236}">
                  <a16:creationId xmlns:a16="http://schemas.microsoft.com/office/drawing/2014/main" id="{0A8F0C9D-4F39-4FC5-B299-3D94F76BD38C}"/>
                </a:ext>
              </a:extLst>
            </p:cNvPr>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8" name="Freeform 80">
              <a:extLst>
                <a:ext uri="{FF2B5EF4-FFF2-40B4-BE49-F238E27FC236}">
                  <a16:creationId xmlns:a16="http://schemas.microsoft.com/office/drawing/2014/main" id="{6B9A7D0A-6317-4153-8A8D-BC8AD5F67063}"/>
                </a:ext>
              </a:extLst>
            </p:cNvPr>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9" name="Freeform 81">
              <a:extLst>
                <a:ext uri="{FF2B5EF4-FFF2-40B4-BE49-F238E27FC236}">
                  <a16:creationId xmlns:a16="http://schemas.microsoft.com/office/drawing/2014/main" id="{A518D030-FB37-482F-BD7B-62788488DFAC}"/>
                </a:ext>
              </a:extLst>
            </p:cNvPr>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0" name="Freeform 82">
              <a:extLst>
                <a:ext uri="{FF2B5EF4-FFF2-40B4-BE49-F238E27FC236}">
                  <a16:creationId xmlns:a16="http://schemas.microsoft.com/office/drawing/2014/main" id="{4602C985-C673-4B6A-9364-0EF5F1D75F64}"/>
                </a:ext>
              </a:extLst>
            </p:cNvPr>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 name="Freeform 83">
              <a:extLst>
                <a:ext uri="{FF2B5EF4-FFF2-40B4-BE49-F238E27FC236}">
                  <a16:creationId xmlns:a16="http://schemas.microsoft.com/office/drawing/2014/main" id="{BC67C2C4-60D0-41E9-A74A-1D42516380CD}"/>
                </a:ext>
              </a:extLst>
            </p:cNvPr>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2" name="Freeform 84">
              <a:extLst>
                <a:ext uri="{FF2B5EF4-FFF2-40B4-BE49-F238E27FC236}">
                  <a16:creationId xmlns:a16="http://schemas.microsoft.com/office/drawing/2014/main" id="{345369B4-77AD-41DF-9523-E1EF13DCD9AF}"/>
                </a:ext>
              </a:extLst>
            </p:cNvPr>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3" name="Freeform 85">
              <a:extLst>
                <a:ext uri="{FF2B5EF4-FFF2-40B4-BE49-F238E27FC236}">
                  <a16:creationId xmlns:a16="http://schemas.microsoft.com/office/drawing/2014/main" id="{33DA4427-0A5B-46B2-A1B8-699DBA724CF5}"/>
                </a:ext>
              </a:extLst>
            </p:cNvPr>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4" name="Freeform 86">
              <a:extLst>
                <a:ext uri="{FF2B5EF4-FFF2-40B4-BE49-F238E27FC236}">
                  <a16:creationId xmlns:a16="http://schemas.microsoft.com/office/drawing/2014/main" id="{EABB9097-AB22-4D93-A5CC-48D3C9231F1E}"/>
                </a:ext>
              </a:extLst>
            </p:cNvPr>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5" name="Freeform 87">
              <a:extLst>
                <a:ext uri="{FF2B5EF4-FFF2-40B4-BE49-F238E27FC236}">
                  <a16:creationId xmlns:a16="http://schemas.microsoft.com/office/drawing/2014/main" id="{4B81616B-E7D8-4869-8B18-23B3A91C10DB}"/>
                </a:ext>
              </a:extLst>
            </p:cNvPr>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6" name="Freeform 88">
              <a:extLst>
                <a:ext uri="{FF2B5EF4-FFF2-40B4-BE49-F238E27FC236}">
                  <a16:creationId xmlns:a16="http://schemas.microsoft.com/office/drawing/2014/main" id="{FC0B6F42-D08F-44FA-903B-9973AB129BCF}"/>
                </a:ext>
              </a:extLst>
            </p:cNvPr>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7" name="Freeform 89">
              <a:extLst>
                <a:ext uri="{FF2B5EF4-FFF2-40B4-BE49-F238E27FC236}">
                  <a16:creationId xmlns:a16="http://schemas.microsoft.com/office/drawing/2014/main" id="{A21F9502-22CB-420F-9007-E9635667293B}"/>
                </a:ext>
              </a:extLst>
            </p:cNvPr>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8" name="Freeform 90">
              <a:extLst>
                <a:ext uri="{FF2B5EF4-FFF2-40B4-BE49-F238E27FC236}">
                  <a16:creationId xmlns:a16="http://schemas.microsoft.com/office/drawing/2014/main" id="{6D4D16BF-FCDB-4729-8D5D-93FCFF08BD57}"/>
                </a:ext>
              </a:extLst>
            </p:cNvPr>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9" name="Freeform 91">
              <a:extLst>
                <a:ext uri="{FF2B5EF4-FFF2-40B4-BE49-F238E27FC236}">
                  <a16:creationId xmlns:a16="http://schemas.microsoft.com/office/drawing/2014/main" id="{61BDB978-0B25-477A-886C-4F31E216B2DC}"/>
                </a:ext>
              </a:extLst>
            </p:cNvPr>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0" name="Freeform 92">
              <a:extLst>
                <a:ext uri="{FF2B5EF4-FFF2-40B4-BE49-F238E27FC236}">
                  <a16:creationId xmlns:a16="http://schemas.microsoft.com/office/drawing/2014/main" id="{2B436A07-F8C7-4004-8567-3F4F98E6A47A}"/>
                </a:ext>
              </a:extLst>
            </p:cNvPr>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61" name="Group 160">
            <a:extLst>
              <a:ext uri="{FF2B5EF4-FFF2-40B4-BE49-F238E27FC236}">
                <a16:creationId xmlns:a16="http://schemas.microsoft.com/office/drawing/2014/main" id="{37C729F2-FE9A-418C-9D06-9F6D0AD68E64}"/>
              </a:ext>
            </a:extLst>
          </p:cNvPr>
          <p:cNvGrpSpPr/>
          <p:nvPr/>
        </p:nvGrpSpPr>
        <p:grpSpPr>
          <a:xfrm>
            <a:off x="8366680" y="4248806"/>
            <a:ext cx="2135234" cy="1900909"/>
            <a:chOff x="7915275" y="2379663"/>
            <a:chExt cx="2178050" cy="1939027"/>
          </a:xfrm>
        </p:grpSpPr>
        <p:sp>
          <p:nvSpPr>
            <p:cNvPr id="162" name="Freeform 12">
              <a:extLst>
                <a:ext uri="{FF2B5EF4-FFF2-40B4-BE49-F238E27FC236}">
                  <a16:creationId xmlns:a16="http://schemas.microsoft.com/office/drawing/2014/main" id="{593FC426-0860-446B-A91C-4E195494A3A6}"/>
                </a:ext>
              </a:extLst>
            </p:cNvPr>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63" name="Rectangle 13">
              <a:extLst>
                <a:ext uri="{FF2B5EF4-FFF2-40B4-BE49-F238E27FC236}">
                  <a16:creationId xmlns:a16="http://schemas.microsoft.com/office/drawing/2014/main" id="{DA8BC6C3-2A8B-4BF1-8F19-377A2F22169B}"/>
                </a:ext>
              </a:extLst>
            </p:cNvPr>
            <p:cNvSpPr>
              <a:spLocks noChangeArrowheads="1"/>
            </p:cNvSpPr>
            <p:nvPr/>
          </p:nvSpPr>
          <p:spPr bwMode="auto">
            <a:xfrm>
              <a:off x="8577907" y="4098926"/>
              <a:ext cx="1376794"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Completed page</a:t>
              </a:r>
            </a:p>
          </p:txBody>
        </p:sp>
        <p:sp>
          <p:nvSpPr>
            <p:cNvPr id="164" name="Freeform 14">
              <a:extLst>
                <a:ext uri="{FF2B5EF4-FFF2-40B4-BE49-F238E27FC236}">
                  <a16:creationId xmlns:a16="http://schemas.microsoft.com/office/drawing/2014/main" id="{72428011-9DB6-4D71-8AD7-1AD7DFF51958}"/>
                </a:ext>
              </a:extLst>
            </p:cNvPr>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5" name="Freeform 15">
              <a:extLst>
                <a:ext uri="{FF2B5EF4-FFF2-40B4-BE49-F238E27FC236}">
                  <a16:creationId xmlns:a16="http://schemas.microsoft.com/office/drawing/2014/main" id="{B3C4FB0C-702C-4FD2-8B57-11BEB206BD58}"/>
                </a:ext>
              </a:extLst>
            </p:cNvPr>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6" name="Freeform 42">
              <a:extLst>
                <a:ext uri="{FF2B5EF4-FFF2-40B4-BE49-F238E27FC236}">
                  <a16:creationId xmlns:a16="http://schemas.microsoft.com/office/drawing/2014/main" id="{F3027891-269C-4886-8CC3-AA9A71DAB17F}"/>
                </a:ext>
              </a:extLst>
            </p:cNvPr>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7" name="Freeform 43">
              <a:extLst>
                <a:ext uri="{FF2B5EF4-FFF2-40B4-BE49-F238E27FC236}">
                  <a16:creationId xmlns:a16="http://schemas.microsoft.com/office/drawing/2014/main" id="{AFBF4E7B-2097-4967-9087-DD24E67C5E46}"/>
                </a:ext>
              </a:extLst>
            </p:cNvPr>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8" name="Freeform 44">
              <a:extLst>
                <a:ext uri="{FF2B5EF4-FFF2-40B4-BE49-F238E27FC236}">
                  <a16:creationId xmlns:a16="http://schemas.microsoft.com/office/drawing/2014/main" id="{5146D8CB-F4A1-4FD6-8E3F-F50EE73A531C}"/>
                </a:ext>
              </a:extLst>
            </p:cNvPr>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69" name="Freeform 45">
              <a:extLst>
                <a:ext uri="{FF2B5EF4-FFF2-40B4-BE49-F238E27FC236}">
                  <a16:creationId xmlns:a16="http://schemas.microsoft.com/office/drawing/2014/main" id="{3CBB0B77-90FA-4496-976F-EF0C384A8A92}"/>
                </a:ext>
              </a:extLst>
            </p:cNvPr>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0" name="Rectangle 46">
              <a:extLst>
                <a:ext uri="{FF2B5EF4-FFF2-40B4-BE49-F238E27FC236}">
                  <a16:creationId xmlns:a16="http://schemas.microsoft.com/office/drawing/2014/main" id="{5C549C20-5FAD-445A-A482-7F3510842DBD}"/>
                </a:ext>
              </a:extLst>
            </p:cNvPr>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1" name="Oval 47">
              <a:extLst>
                <a:ext uri="{FF2B5EF4-FFF2-40B4-BE49-F238E27FC236}">
                  <a16:creationId xmlns:a16="http://schemas.microsoft.com/office/drawing/2014/main" id="{87EB17E5-5BE9-413E-8781-F5A1E6670101}"/>
                </a:ext>
              </a:extLst>
            </p:cNvPr>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2" name="Freeform 48">
              <a:extLst>
                <a:ext uri="{FF2B5EF4-FFF2-40B4-BE49-F238E27FC236}">
                  <a16:creationId xmlns:a16="http://schemas.microsoft.com/office/drawing/2014/main" id="{68B6E063-8B3A-4D08-A4F1-43D1092EA410}"/>
                </a:ext>
              </a:extLst>
            </p:cNvPr>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3" name="Freeform 93">
              <a:extLst>
                <a:ext uri="{FF2B5EF4-FFF2-40B4-BE49-F238E27FC236}">
                  <a16:creationId xmlns:a16="http://schemas.microsoft.com/office/drawing/2014/main" id="{2701CD7D-8716-4FDB-8C4B-C5F767B42E4D}"/>
                </a:ext>
              </a:extLst>
            </p:cNvPr>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74" name="Group 173">
            <a:extLst>
              <a:ext uri="{FF2B5EF4-FFF2-40B4-BE49-F238E27FC236}">
                <a16:creationId xmlns:a16="http://schemas.microsoft.com/office/drawing/2014/main" id="{BEF524FC-E7CD-49F5-A867-F0B4DC75D5A0}"/>
              </a:ext>
            </a:extLst>
          </p:cNvPr>
          <p:cNvGrpSpPr/>
          <p:nvPr/>
        </p:nvGrpSpPr>
        <p:grpSpPr>
          <a:xfrm>
            <a:off x="4640917" y="4248808"/>
            <a:ext cx="3609044" cy="1957079"/>
            <a:chOff x="4114800" y="2379663"/>
            <a:chExt cx="3681413" cy="1996322"/>
          </a:xfrm>
        </p:grpSpPr>
        <p:sp>
          <p:nvSpPr>
            <p:cNvPr id="175" name="Freeform 16">
              <a:extLst>
                <a:ext uri="{FF2B5EF4-FFF2-40B4-BE49-F238E27FC236}">
                  <a16:creationId xmlns:a16="http://schemas.microsoft.com/office/drawing/2014/main" id="{6D73341D-5E33-43A7-9FA5-5D73ECA0F7C1}"/>
                </a:ext>
              </a:extLst>
            </p:cNvPr>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6" name="Freeform 17">
              <a:extLst>
                <a:ext uri="{FF2B5EF4-FFF2-40B4-BE49-F238E27FC236}">
                  <a16:creationId xmlns:a16="http://schemas.microsoft.com/office/drawing/2014/main" id="{A1FF0AB0-58C7-4494-B72C-C96D90DA9CB7}"/>
                </a:ext>
              </a:extLst>
            </p:cNvPr>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7" name="Freeform 18">
              <a:extLst>
                <a:ext uri="{FF2B5EF4-FFF2-40B4-BE49-F238E27FC236}">
                  <a16:creationId xmlns:a16="http://schemas.microsoft.com/office/drawing/2014/main" id="{B5D487A4-4E41-46AC-969C-B160642FFEC7}"/>
                </a:ext>
              </a:extLst>
            </p:cNvPr>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8" name="Freeform 19">
              <a:extLst>
                <a:ext uri="{FF2B5EF4-FFF2-40B4-BE49-F238E27FC236}">
                  <a16:creationId xmlns:a16="http://schemas.microsoft.com/office/drawing/2014/main" id="{2676CEFA-6DE3-493A-ACF9-BF55A56B916F}"/>
                </a:ext>
              </a:extLst>
            </p:cNvPr>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9" name="Freeform 22">
              <a:extLst>
                <a:ext uri="{FF2B5EF4-FFF2-40B4-BE49-F238E27FC236}">
                  <a16:creationId xmlns:a16="http://schemas.microsoft.com/office/drawing/2014/main" id="{784869C5-6945-4DFA-A59D-B773B4D1A034}"/>
                </a:ext>
              </a:extLst>
            </p:cNvPr>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0" name="Freeform 23">
              <a:extLst>
                <a:ext uri="{FF2B5EF4-FFF2-40B4-BE49-F238E27FC236}">
                  <a16:creationId xmlns:a16="http://schemas.microsoft.com/office/drawing/2014/main" id="{7FBC293F-86CF-4E88-AADB-C9459D019A02}"/>
                </a:ext>
              </a:extLst>
            </p:cNvPr>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1" name="Freeform 24">
              <a:extLst>
                <a:ext uri="{FF2B5EF4-FFF2-40B4-BE49-F238E27FC236}">
                  <a16:creationId xmlns:a16="http://schemas.microsoft.com/office/drawing/2014/main" id="{C4C6472F-AF04-4CF9-B4C4-996332452A13}"/>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2" name="Freeform 25">
              <a:extLst>
                <a:ext uri="{FF2B5EF4-FFF2-40B4-BE49-F238E27FC236}">
                  <a16:creationId xmlns:a16="http://schemas.microsoft.com/office/drawing/2014/main" id="{140EB85A-6CBC-416C-A8CF-1F7BACCA5F00}"/>
                </a:ext>
              </a:extLst>
            </p:cNvPr>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3" name="Freeform 26">
              <a:extLst>
                <a:ext uri="{FF2B5EF4-FFF2-40B4-BE49-F238E27FC236}">
                  <a16:creationId xmlns:a16="http://schemas.microsoft.com/office/drawing/2014/main" id="{67BFD8DF-39EE-4889-8B89-195223C56FB8}"/>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4" name="Freeform 27">
              <a:extLst>
                <a:ext uri="{FF2B5EF4-FFF2-40B4-BE49-F238E27FC236}">
                  <a16:creationId xmlns:a16="http://schemas.microsoft.com/office/drawing/2014/main" id="{95E34837-89FC-4218-84C1-76EDF46D75E7}"/>
                </a:ext>
              </a:extLst>
            </p:cNvPr>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6" name="Rectangle 29">
              <a:extLst>
                <a:ext uri="{FF2B5EF4-FFF2-40B4-BE49-F238E27FC236}">
                  <a16:creationId xmlns:a16="http://schemas.microsoft.com/office/drawing/2014/main" id="{69F4FDE0-7170-4590-9368-F125E01C9CC4}"/>
                </a:ext>
              </a:extLst>
            </p:cNvPr>
            <p:cNvSpPr>
              <a:spLocks noChangeArrowheads="1"/>
            </p:cNvSpPr>
            <p:nvPr/>
          </p:nvSpPr>
          <p:spPr bwMode="auto">
            <a:xfrm>
              <a:off x="4900613" y="4098926"/>
              <a:ext cx="58865" cy="21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r>
                <a:rPr kumimoji="0" lang="en-US" altLang="en-US" sz="1372" b="0" i="0" u="none" strike="noStrike" kern="0" cap="none" spc="0" normalizeH="0" baseline="0" noProof="0" dirty="0">
                  <a:ln>
                    <a:noFill/>
                  </a:ln>
                  <a:solidFill>
                    <a:srgbClr val="E6E6E6"/>
                  </a:solidFill>
                  <a:effectLst/>
                  <a:uLnTx/>
                  <a:uFillTx/>
                  <a:latin typeface="Segoe UI Light" panose="020B0502040204020203" pitchFamily="34" charset="0"/>
                  <a:ea typeface="+mn-ea"/>
                  <a:cs typeface="+mn-cs"/>
                </a:rPr>
                <a:t>r</a:t>
              </a:r>
              <a:endParaRPr kumimoji="0" lang="en-US" altLang="en-US" sz="1765" b="0" i="0" u="none" strike="noStrike" kern="0" cap="none" spc="0" normalizeH="0" baseline="0" noProof="0" dirty="0">
                <a:ln>
                  <a:noFill/>
                </a:ln>
                <a:solidFill>
                  <a:srgbClr val="E6E6E6"/>
                </a:solidFill>
                <a:effectLst/>
                <a:uLnTx/>
                <a:uFillTx/>
                <a:latin typeface="Arial" panose="020B0604020202020204" pitchFamily="34" charset="0"/>
                <a:ea typeface="+mn-ea"/>
                <a:cs typeface="+mn-cs"/>
              </a:endParaRPr>
            </a:p>
          </p:txBody>
        </p:sp>
        <p:sp>
          <p:nvSpPr>
            <p:cNvPr id="187" name="Rectangle 30">
              <a:extLst>
                <a:ext uri="{FF2B5EF4-FFF2-40B4-BE49-F238E27FC236}">
                  <a16:creationId xmlns:a16="http://schemas.microsoft.com/office/drawing/2014/main" id="{0741F569-592A-4DA1-A9AA-1A25B17D4B60}"/>
                </a:ext>
              </a:extLst>
            </p:cNvPr>
            <p:cNvSpPr>
              <a:spLocks noChangeArrowheads="1"/>
            </p:cNvSpPr>
            <p:nvPr/>
          </p:nvSpPr>
          <p:spPr bwMode="auto">
            <a:xfrm>
              <a:off x="4683228" y="4088447"/>
              <a:ext cx="2594978" cy="21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ctr" defTabSz="896455">
                <a:lnSpc>
                  <a:spcPct val="100000"/>
                </a:lnSpc>
                <a:buClrTx/>
                <a:buSzTx/>
                <a:buFontTx/>
                <a:buNone/>
                <a:tabLst/>
                <a:defRPr/>
              </a:pPr>
              <a:r>
                <a:rPr lang="en-US" altLang="en-US" sz="1400" kern="0" dirty="0">
                  <a:gradFill>
                    <a:gsLst>
                      <a:gs pos="92035">
                        <a:schemeClr val="tx2"/>
                      </a:gs>
                      <a:gs pos="77876">
                        <a:schemeClr val="tx2"/>
                      </a:gs>
                    </a:gsLst>
                    <a:lin ang="5400000" scaled="0"/>
                  </a:gradFill>
                  <a:latin typeface="+mj-lt"/>
                </a:rPr>
                <a:t>Create ad based on user profile</a:t>
              </a:r>
            </a:p>
          </p:txBody>
        </p:sp>
        <p:sp>
          <p:nvSpPr>
            <p:cNvPr id="188" name="Rectangle 31">
              <a:extLst>
                <a:ext uri="{FF2B5EF4-FFF2-40B4-BE49-F238E27FC236}">
                  <a16:creationId xmlns:a16="http://schemas.microsoft.com/office/drawing/2014/main" id="{A5A7D8F7-5AED-44FD-9ABE-B9EB6848A304}"/>
                </a:ext>
              </a:extLst>
            </p:cNvPr>
            <p:cNvSpPr>
              <a:spLocks noChangeArrowheads="1"/>
            </p:cNvSpPr>
            <p:nvPr/>
          </p:nvSpPr>
          <p:spPr bwMode="auto">
            <a:xfrm>
              <a:off x="6784976"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9" name="Rectangle 32">
              <a:extLst>
                <a:ext uri="{FF2B5EF4-FFF2-40B4-BE49-F238E27FC236}">
                  <a16:creationId xmlns:a16="http://schemas.microsoft.com/office/drawing/2014/main" id="{B9C16E7E-3526-4646-8FE2-784FB469EA59}"/>
                </a:ext>
              </a:extLst>
            </p:cNvPr>
            <p:cNvSpPr>
              <a:spLocks noChangeArrowheads="1"/>
            </p:cNvSpPr>
            <p:nvPr/>
          </p:nvSpPr>
          <p:spPr bwMode="auto">
            <a:xfrm>
              <a:off x="6837363"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0" name="Rectangle 33">
              <a:extLst>
                <a:ext uri="{FF2B5EF4-FFF2-40B4-BE49-F238E27FC236}">
                  <a16:creationId xmlns:a16="http://schemas.microsoft.com/office/drawing/2014/main" id="{130E6155-5FE1-4EF5-908E-C745F2BF533B}"/>
                </a:ext>
              </a:extLst>
            </p:cNvPr>
            <p:cNvSpPr>
              <a:spLocks noChangeArrowheads="1"/>
            </p:cNvSpPr>
            <p:nvPr/>
          </p:nvSpPr>
          <p:spPr bwMode="auto">
            <a:xfrm>
              <a:off x="6935788" y="4098926"/>
              <a:ext cx="66" cy="27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455"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1" name="Freeform 34">
              <a:extLst>
                <a:ext uri="{FF2B5EF4-FFF2-40B4-BE49-F238E27FC236}">
                  <a16:creationId xmlns:a16="http://schemas.microsoft.com/office/drawing/2014/main" id="{7381C4CC-285E-497E-B65C-E03A22CDC29F}"/>
                </a:ext>
              </a:extLst>
            </p:cNvPr>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2" name="Oval 49">
              <a:extLst>
                <a:ext uri="{FF2B5EF4-FFF2-40B4-BE49-F238E27FC236}">
                  <a16:creationId xmlns:a16="http://schemas.microsoft.com/office/drawing/2014/main" id="{01E0D122-6585-45C9-9BFC-2445921785A9}"/>
                </a:ext>
              </a:extLst>
            </p:cNvPr>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3" name="Freeform 50">
              <a:extLst>
                <a:ext uri="{FF2B5EF4-FFF2-40B4-BE49-F238E27FC236}">
                  <a16:creationId xmlns:a16="http://schemas.microsoft.com/office/drawing/2014/main" id="{DD88F6B3-971D-4C5A-AF0B-59672629CE55}"/>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4" name="Freeform 51">
              <a:extLst>
                <a:ext uri="{FF2B5EF4-FFF2-40B4-BE49-F238E27FC236}">
                  <a16:creationId xmlns:a16="http://schemas.microsoft.com/office/drawing/2014/main" id="{D5B82AFE-A3F4-4DE1-AF02-57941546E80F}"/>
                </a:ext>
              </a:extLst>
            </p:cNvPr>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5" name="Freeform 52">
              <a:extLst>
                <a:ext uri="{FF2B5EF4-FFF2-40B4-BE49-F238E27FC236}">
                  <a16:creationId xmlns:a16="http://schemas.microsoft.com/office/drawing/2014/main" id="{AC42E4DA-3601-4A70-9CB8-D436E1472233}"/>
                </a:ext>
              </a:extLst>
            </p:cNvPr>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6" name="Freeform 53">
              <a:extLst>
                <a:ext uri="{FF2B5EF4-FFF2-40B4-BE49-F238E27FC236}">
                  <a16:creationId xmlns:a16="http://schemas.microsoft.com/office/drawing/2014/main" id="{54220E46-0907-4744-9C64-6EBE4CFCBF28}"/>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7" name="Freeform 54">
              <a:extLst>
                <a:ext uri="{FF2B5EF4-FFF2-40B4-BE49-F238E27FC236}">
                  <a16:creationId xmlns:a16="http://schemas.microsoft.com/office/drawing/2014/main" id="{A113AA3B-7BC9-4DB0-9188-D8E5F1352A69}"/>
                </a:ext>
              </a:extLst>
            </p:cNvPr>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8" name="Freeform 55">
              <a:extLst>
                <a:ext uri="{FF2B5EF4-FFF2-40B4-BE49-F238E27FC236}">
                  <a16:creationId xmlns:a16="http://schemas.microsoft.com/office/drawing/2014/main" id="{0B1373FB-A913-43C6-A602-5FD79681438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9" name="Freeform 56">
              <a:extLst>
                <a:ext uri="{FF2B5EF4-FFF2-40B4-BE49-F238E27FC236}">
                  <a16:creationId xmlns:a16="http://schemas.microsoft.com/office/drawing/2014/main" id="{2485CF5A-618F-4852-A3F7-1E7FB6F60938}"/>
                </a:ext>
              </a:extLst>
            </p:cNvPr>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0" name="Freeform 57">
              <a:extLst>
                <a:ext uri="{FF2B5EF4-FFF2-40B4-BE49-F238E27FC236}">
                  <a16:creationId xmlns:a16="http://schemas.microsoft.com/office/drawing/2014/main" id="{1B1766A0-5CB0-4C26-9606-F86BA2B799B4}"/>
                </a:ext>
              </a:extLst>
            </p:cNvPr>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1" name="Freeform 58">
              <a:extLst>
                <a:ext uri="{FF2B5EF4-FFF2-40B4-BE49-F238E27FC236}">
                  <a16:creationId xmlns:a16="http://schemas.microsoft.com/office/drawing/2014/main" id="{B483076E-BC9E-499F-8761-4DE9B2EF6B37}"/>
                </a:ext>
              </a:extLst>
            </p:cNvPr>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2" name="Oval 59">
              <a:extLst>
                <a:ext uri="{FF2B5EF4-FFF2-40B4-BE49-F238E27FC236}">
                  <a16:creationId xmlns:a16="http://schemas.microsoft.com/office/drawing/2014/main" id="{AAF4F552-EB5E-4873-ABB4-EF1C03ACA244}"/>
                </a:ext>
              </a:extLst>
            </p:cNvPr>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3" name="Oval 60">
              <a:extLst>
                <a:ext uri="{FF2B5EF4-FFF2-40B4-BE49-F238E27FC236}">
                  <a16:creationId xmlns:a16="http://schemas.microsoft.com/office/drawing/2014/main" id="{5D5DFE59-FF30-4F7E-BE40-252657B95749}"/>
                </a:ext>
              </a:extLst>
            </p:cNvPr>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4" name="Freeform 61">
              <a:extLst>
                <a:ext uri="{FF2B5EF4-FFF2-40B4-BE49-F238E27FC236}">
                  <a16:creationId xmlns:a16="http://schemas.microsoft.com/office/drawing/2014/main" id="{56D2D531-7403-404F-B9AF-3C7BADC1E998}"/>
                </a:ext>
              </a:extLst>
            </p:cNvPr>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5" name="Freeform 62">
              <a:extLst>
                <a:ext uri="{FF2B5EF4-FFF2-40B4-BE49-F238E27FC236}">
                  <a16:creationId xmlns:a16="http://schemas.microsoft.com/office/drawing/2014/main" id="{06399DD6-BB10-4954-814A-3FA08F119AC3}"/>
                </a:ext>
              </a:extLst>
            </p:cNvPr>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6" name="Freeform 94">
              <a:extLst>
                <a:ext uri="{FF2B5EF4-FFF2-40B4-BE49-F238E27FC236}">
                  <a16:creationId xmlns:a16="http://schemas.microsoft.com/office/drawing/2014/main" id="{1115AE93-7604-413D-B5DB-F93716AE68F0}"/>
                </a:ext>
              </a:extLst>
            </p:cNvPr>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9736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F3C7-7889-1B4A-AFAD-BFCED5F6A35A}"/>
              </a:ext>
            </a:extLst>
          </p:cNvPr>
          <p:cNvSpPr>
            <a:spLocks noGrp="1"/>
          </p:cNvSpPr>
          <p:nvPr>
            <p:ph type="title"/>
          </p:nvPr>
        </p:nvSpPr>
        <p:spPr/>
        <p:txBody>
          <a:bodyPr/>
          <a:lstStyle/>
          <a:p>
            <a:r>
              <a:rPr lang="en-US"/>
              <a:t>Broadcast translated captions in real-time</a:t>
            </a:r>
          </a:p>
        </p:txBody>
      </p:sp>
      <p:pic>
        <p:nvPicPr>
          <p:cNvPr id="3" name="Graphic 2">
            <a:extLst>
              <a:ext uri="{FF2B5EF4-FFF2-40B4-BE49-F238E27FC236}">
                <a16:creationId xmlns:a16="http://schemas.microsoft.com/office/drawing/2014/main" id="{B86DCD23-6411-3D41-8F67-60B965F314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1935" y="2931871"/>
            <a:ext cx="1382898" cy="1382898"/>
          </a:xfrm>
          <a:prstGeom prst="rect">
            <a:avLst/>
          </a:prstGeom>
        </p:spPr>
      </p:pic>
      <p:pic>
        <p:nvPicPr>
          <p:cNvPr id="4" name="Graphic 3">
            <a:extLst>
              <a:ext uri="{FF2B5EF4-FFF2-40B4-BE49-F238E27FC236}">
                <a16:creationId xmlns:a16="http://schemas.microsoft.com/office/drawing/2014/main" id="{2824C0B2-66CC-424D-A4B5-1B9CFF22E47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572" t="14943" r="16474" b="15516"/>
          <a:stretch/>
        </p:blipFill>
        <p:spPr>
          <a:xfrm>
            <a:off x="5843274" y="2911860"/>
            <a:ext cx="1297876" cy="1328192"/>
          </a:xfrm>
          <a:prstGeom prst="rect">
            <a:avLst/>
          </a:prstGeom>
        </p:spPr>
      </p:pic>
      <p:pic>
        <p:nvPicPr>
          <p:cNvPr id="5" name="Graphic 4" descr="Laptop">
            <a:extLst>
              <a:ext uri="{FF2B5EF4-FFF2-40B4-BE49-F238E27FC236}">
                <a16:creationId xmlns:a16="http://schemas.microsoft.com/office/drawing/2014/main" id="{84D53080-064D-914F-A935-4F7938580D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029" y="3835443"/>
            <a:ext cx="2291989" cy="2291989"/>
          </a:xfrm>
          <a:prstGeom prst="rect">
            <a:avLst/>
          </a:prstGeom>
        </p:spPr>
      </p:pic>
      <p:pic>
        <p:nvPicPr>
          <p:cNvPr id="6" name="Graphic 5" descr="Radio microphone">
            <a:extLst>
              <a:ext uri="{FF2B5EF4-FFF2-40B4-BE49-F238E27FC236}">
                <a16:creationId xmlns:a16="http://schemas.microsoft.com/office/drawing/2014/main" id="{BE3A2F61-FEDC-4548-8CD8-DD5BE94454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0344" y="4555468"/>
            <a:ext cx="617355" cy="617355"/>
          </a:xfrm>
          <a:prstGeom prst="rect">
            <a:avLst/>
          </a:prstGeom>
        </p:spPr>
      </p:pic>
      <p:pic>
        <p:nvPicPr>
          <p:cNvPr id="7" name="Picture 6">
            <a:extLst>
              <a:ext uri="{FF2B5EF4-FFF2-40B4-BE49-F238E27FC236}">
                <a16:creationId xmlns:a16="http://schemas.microsoft.com/office/drawing/2014/main" id="{86287553-D69E-0B4B-AF50-0D7D4BC60BBA}"/>
              </a:ext>
            </a:extLst>
          </p:cNvPr>
          <p:cNvPicPr>
            <a:picLocks noChangeAspect="1"/>
          </p:cNvPicPr>
          <p:nvPr/>
        </p:nvPicPr>
        <p:blipFill>
          <a:blip r:embed="rId10"/>
          <a:stretch>
            <a:fillRect/>
          </a:stretch>
        </p:blipFill>
        <p:spPr>
          <a:xfrm>
            <a:off x="1513860" y="1589011"/>
            <a:ext cx="1177631" cy="1177631"/>
          </a:xfrm>
          <a:prstGeom prst="rect">
            <a:avLst/>
          </a:prstGeom>
        </p:spPr>
      </p:pic>
      <p:sp>
        <p:nvSpPr>
          <p:cNvPr id="8" name="TextBox 7">
            <a:extLst>
              <a:ext uri="{FF2B5EF4-FFF2-40B4-BE49-F238E27FC236}">
                <a16:creationId xmlns:a16="http://schemas.microsoft.com/office/drawing/2014/main" id="{771A31AF-994B-194B-B471-A211EC705530}"/>
              </a:ext>
            </a:extLst>
          </p:cNvPr>
          <p:cNvSpPr txBox="1"/>
          <p:nvPr/>
        </p:nvSpPr>
        <p:spPr>
          <a:xfrm>
            <a:off x="9763146" y="1033467"/>
            <a:ext cx="1718740" cy="646331"/>
          </a:xfrm>
          <a:prstGeom prst="rect">
            <a:avLst/>
          </a:prstGeom>
          <a:noFill/>
        </p:spPr>
        <p:txBody>
          <a:bodyPr wrap="none" rtlCol="0">
            <a:spAutoFit/>
          </a:bodyPr>
          <a:lstStyle/>
          <a:p>
            <a:pPr algn="ctr"/>
            <a:r>
              <a:rPr lang="en-US" sz="3600" b="1"/>
              <a:t>Bonjour</a:t>
            </a:r>
          </a:p>
        </p:txBody>
      </p:sp>
      <p:sp>
        <p:nvSpPr>
          <p:cNvPr id="9" name="TextBox 8">
            <a:extLst>
              <a:ext uri="{FF2B5EF4-FFF2-40B4-BE49-F238E27FC236}">
                <a16:creationId xmlns:a16="http://schemas.microsoft.com/office/drawing/2014/main" id="{E3EBD375-6812-EF4B-8BF7-AC6433EDF9BD}"/>
              </a:ext>
            </a:extLst>
          </p:cNvPr>
          <p:cNvSpPr txBox="1"/>
          <p:nvPr/>
        </p:nvSpPr>
        <p:spPr>
          <a:xfrm>
            <a:off x="10089357" y="2143129"/>
            <a:ext cx="1066318" cy="646331"/>
          </a:xfrm>
          <a:prstGeom prst="rect">
            <a:avLst/>
          </a:prstGeom>
          <a:noFill/>
        </p:spPr>
        <p:txBody>
          <a:bodyPr wrap="none" rtlCol="0">
            <a:spAutoFit/>
          </a:bodyPr>
          <a:lstStyle/>
          <a:p>
            <a:pPr algn="ctr"/>
            <a:r>
              <a:rPr lang="en-US" sz="3600" b="1" err="1"/>
              <a:t>Hola</a:t>
            </a:r>
            <a:endParaRPr lang="en-US" sz="3600" b="1"/>
          </a:p>
        </p:txBody>
      </p:sp>
      <p:sp>
        <p:nvSpPr>
          <p:cNvPr id="10" name="TextBox 9">
            <a:extLst>
              <a:ext uri="{FF2B5EF4-FFF2-40B4-BE49-F238E27FC236}">
                <a16:creationId xmlns:a16="http://schemas.microsoft.com/office/drawing/2014/main" id="{51440C1B-F7F0-844B-A415-2A47B9518C97}"/>
              </a:ext>
            </a:extLst>
          </p:cNvPr>
          <p:cNvSpPr txBox="1"/>
          <p:nvPr/>
        </p:nvSpPr>
        <p:spPr>
          <a:xfrm>
            <a:off x="9376021" y="3252791"/>
            <a:ext cx="2492990" cy="646331"/>
          </a:xfrm>
          <a:prstGeom prst="rect">
            <a:avLst/>
          </a:prstGeom>
          <a:noFill/>
        </p:spPr>
        <p:txBody>
          <a:bodyPr wrap="none" rtlCol="0">
            <a:spAutoFit/>
          </a:bodyPr>
          <a:lstStyle/>
          <a:p>
            <a:pPr algn="ctr"/>
            <a:r>
              <a:rPr lang="ja-JP" altLang="en-US" sz="3600" b="1"/>
              <a:t>こんにちは</a:t>
            </a:r>
            <a:endParaRPr lang="en-US" sz="3600" b="1"/>
          </a:p>
        </p:txBody>
      </p:sp>
      <p:sp>
        <p:nvSpPr>
          <p:cNvPr id="11" name="TextBox 10">
            <a:extLst>
              <a:ext uri="{FF2B5EF4-FFF2-40B4-BE49-F238E27FC236}">
                <a16:creationId xmlns:a16="http://schemas.microsoft.com/office/drawing/2014/main" id="{179A5B10-A863-6A4D-92FA-466E081B3631}"/>
              </a:ext>
            </a:extLst>
          </p:cNvPr>
          <p:cNvSpPr txBox="1"/>
          <p:nvPr/>
        </p:nvSpPr>
        <p:spPr>
          <a:xfrm>
            <a:off x="9888488" y="4362453"/>
            <a:ext cx="1468056" cy="646331"/>
          </a:xfrm>
          <a:prstGeom prst="rect">
            <a:avLst/>
          </a:prstGeom>
          <a:noFill/>
        </p:spPr>
        <p:txBody>
          <a:bodyPr wrap="square" rtlCol="0">
            <a:spAutoFit/>
          </a:bodyPr>
          <a:lstStyle/>
          <a:p>
            <a:pPr algn="ctr"/>
            <a:r>
              <a:rPr lang="en-US" sz="3600" b="1"/>
              <a:t>Ciao</a:t>
            </a:r>
          </a:p>
        </p:txBody>
      </p:sp>
      <p:sp>
        <p:nvSpPr>
          <p:cNvPr id="12" name="TextBox 11">
            <a:extLst>
              <a:ext uri="{FF2B5EF4-FFF2-40B4-BE49-F238E27FC236}">
                <a16:creationId xmlns:a16="http://schemas.microsoft.com/office/drawing/2014/main" id="{A2987843-EC8F-7547-842C-BE4C0DF4895C}"/>
              </a:ext>
            </a:extLst>
          </p:cNvPr>
          <p:cNvSpPr txBox="1"/>
          <p:nvPr/>
        </p:nvSpPr>
        <p:spPr>
          <a:xfrm>
            <a:off x="10030046" y="5472115"/>
            <a:ext cx="1184940" cy="646331"/>
          </a:xfrm>
          <a:prstGeom prst="rect">
            <a:avLst/>
          </a:prstGeom>
          <a:noFill/>
        </p:spPr>
        <p:txBody>
          <a:bodyPr wrap="none" rtlCol="0">
            <a:spAutoFit/>
          </a:bodyPr>
          <a:lstStyle/>
          <a:p>
            <a:pPr algn="ctr"/>
            <a:r>
              <a:rPr lang="en-US" sz="3600" b="1"/>
              <a:t>Hallo</a:t>
            </a:r>
          </a:p>
        </p:txBody>
      </p:sp>
      <p:cxnSp>
        <p:nvCxnSpPr>
          <p:cNvPr id="13" name="Straight Arrow Connector 12">
            <a:extLst>
              <a:ext uri="{FF2B5EF4-FFF2-40B4-BE49-F238E27FC236}">
                <a16:creationId xmlns:a16="http://schemas.microsoft.com/office/drawing/2014/main" id="{47A5D87C-AEBD-6C45-BF7C-FFB232C225E3}"/>
              </a:ext>
            </a:extLst>
          </p:cNvPr>
          <p:cNvCxnSpPr>
            <a:cxnSpLocks/>
          </p:cNvCxnSpPr>
          <p:nvPr/>
        </p:nvCxnSpPr>
        <p:spPr>
          <a:xfrm>
            <a:off x="7341344" y="3645565"/>
            <a:ext cx="203467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283631-8848-5D4D-B4A2-E837788407A2}"/>
              </a:ext>
            </a:extLst>
          </p:cNvPr>
          <p:cNvCxnSpPr>
            <a:cxnSpLocks/>
          </p:cNvCxnSpPr>
          <p:nvPr/>
        </p:nvCxnSpPr>
        <p:spPr>
          <a:xfrm>
            <a:off x="7800384" y="1419699"/>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602049-180B-0746-8128-94FC20193948}"/>
              </a:ext>
            </a:extLst>
          </p:cNvPr>
          <p:cNvCxnSpPr>
            <a:cxnSpLocks/>
          </p:cNvCxnSpPr>
          <p:nvPr/>
        </p:nvCxnSpPr>
        <p:spPr>
          <a:xfrm>
            <a:off x="7800384" y="2513981"/>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9AC9BE-CE2C-454E-939A-9B4AD6539E9E}"/>
              </a:ext>
            </a:extLst>
          </p:cNvPr>
          <p:cNvCxnSpPr>
            <a:cxnSpLocks/>
          </p:cNvCxnSpPr>
          <p:nvPr/>
        </p:nvCxnSpPr>
        <p:spPr>
          <a:xfrm>
            <a:off x="7815374" y="4749843"/>
            <a:ext cx="154565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527D1C-922F-3944-83D4-FA05EAD81ACD}"/>
              </a:ext>
            </a:extLst>
          </p:cNvPr>
          <p:cNvCxnSpPr>
            <a:cxnSpLocks/>
          </p:cNvCxnSpPr>
          <p:nvPr/>
        </p:nvCxnSpPr>
        <p:spPr>
          <a:xfrm>
            <a:off x="7800384" y="5815221"/>
            <a:ext cx="1560647"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E72FD73-8FAA-2647-B56D-B30DFE1A7533}"/>
              </a:ext>
            </a:extLst>
          </p:cNvPr>
          <p:cNvCxnSpPr>
            <a:cxnSpLocks/>
          </p:cNvCxnSpPr>
          <p:nvPr/>
        </p:nvCxnSpPr>
        <p:spPr>
          <a:xfrm flipH="1">
            <a:off x="7799549" y="1419699"/>
            <a:ext cx="15825" cy="4407243"/>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B01326B-B2A1-954A-9A5F-48B2EF9CBC0A}"/>
              </a:ext>
            </a:extLst>
          </p:cNvPr>
          <p:cNvCxnSpPr>
            <a:cxnSpLocks/>
          </p:cNvCxnSpPr>
          <p:nvPr/>
        </p:nvCxnSpPr>
        <p:spPr>
          <a:xfrm>
            <a:off x="5071975" y="3575957"/>
            <a:ext cx="576463"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099D8E-5472-C649-803B-28BD3399EEF3}"/>
              </a:ext>
            </a:extLst>
          </p:cNvPr>
          <p:cNvCxnSpPr>
            <a:cxnSpLocks/>
          </p:cNvCxnSpPr>
          <p:nvPr/>
        </p:nvCxnSpPr>
        <p:spPr>
          <a:xfrm flipV="1">
            <a:off x="2099021" y="2893027"/>
            <a:ext cx="0" cy="1177631"/>
          </a:xfrm>
          <a:prstGeom prst="straightConnector1">
            <a:avLst/>
          </a:prstGeom>
          <a:ln w="508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E6A449-C24E-AB4D-BC3B-0E722046FC01}"/>
              </a:ext>
            </a:extLst>
          </p:cNvPr>
          <p:cNvCxnSpPr>
            <a:cxnSpLocks/>
          </p:cNvCxnSpPr>
          <p:nvPr/>
        </p:nvCxnSpPr>
        <p:spPr>
          <a:xfrm flipV="1">
            <a:off x="3122994" y="4291808"/>
            <a:ext cx="430701" cy="39381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C6C2145-F06A-854D-A28A-0E6677655E40}"/>
              </a:ext>
            </a:extLst>
          </p:cNvPr>
          <p:cNvSpPr txBox="1"/>
          <p:nvPr/>
        </p:nvSpPr>
        <p:spPr>
          <a:xfrm>
            <a:off x="8338251" y="5457610"/>
            <a:ext cx="421910" cy="369332"/>
          </a:xfrm>
          <a:prstGeom prst="rect">
            <a:avLst/>
          </a:prstGeom>
          <a:noFill/>
        </p:spPr>
        <p:txBody>
          <a:bodyPr wrap="none" rtlCol="0">
            <a:spAutoFit/>
          </a:bodyPr>
          <a:lstStyle/>
          <a:p>
            <a:r>
              <a:rPr lang="en-US"/>
              <a:t>de</a:t>
            </a:r>
          </a:p>
        </p:txBody>
      </p:sp>
      <p:sp>
        <p:nvSpPr>
          <p:cNvPr id="27" name="TextBox 26">
            <a:extLst>
              <a:ext uri="{FF2B5EF4-FFF2-40B4-BE49-F238E27FC236}">
                <a16:creationId xmlns:a16="http://schemas.microsoft.com/office/drawing/2014/main" id="{BBD6B151-FF1E-DF4D-9262-D9F9773D0901}"/>
              </a:ext>
            </a:extLst>
          </p:cNvPr>
          <p:cNvSpPr txBox="1"/>
          <p:nvPr/>
        </p:nvSpPr>
        <p:spPr>
          <a:xfrm>
            <a:off x="8342778" y="4398770"/>
            <a:ext cx="314510" cy="369332"/>
          </a:xfrm>
          <a:prstGeom prst="rect">
            <a:avLst/>
          </a:prstGeom>
          <a:noFill/>
        </p:spPr>
        <p:txBody>
          <a:bodyPr wrap="none" rtlCol="0">
            <a:spAutoFit/>
          </a:bodyPr>
          <a:lstStyle/>
          <a:p>
            <a:r>
              <a:rPr lang="en-US"/>
              <a:t>it</a:t>
            </a:r>
          </a:p>
        </p:txBody>
      </p:sp>
      <p:sp>
        <p:nvSpPr>
          <p:cNvPr id="28" name="TextBox 27">
            <a:extLst>
              <a:ext uri="{FF2B5EF4-FFF2-40B4-BE49-F238E27FC236}">
                <a16:creationId xmlns:a16="http://schemas.microsoft.com/office/drawing/2014/main" id="{40B92A2A-30BD-444B-9F54-313D8F5AED60}"/>
              </a:ext>
            </a:extLst>
          </p:cNvPr>
          <p:cNvSpPr txBox="1"/>
          <p:nvPr/>
        </p:nvSpPr>
        <p:spPr>
          <a:xfrm>
            <a:off x="8289351" y="3283963"/>
            <a:ext cx="349776" cy="369332"/>
          </a:xfrm>
          <a:prstGeom prst="rect">
            <a:avLst/>
          </a:prstGeom>
          <a:noFill/>
        </p:spPr>
        <p:txBody>
          <a:bodyPr wrap="none" rtlCol="0">
            <a:spAutoFit/>
          </a:bodyPr>
          <a:lstStyle/>
          <a:p>
            <a:r>
              <a:rPr lang="en-US"/>
              <a:t>ja</a:t>
            </a:r>
          </a:p>
        </p:txBody>
      </p:sp>
      <p:sp>
        <p:nvSpPr>
          <p:cNvPr id="29" name="TextBox 28">
            <a:extLst>
              <a:ext uri="{FF2B5EF4-FFF2-40B4-BE49-F238E27FC236}">
                <a16:creationId xmlns:a16="http://schemas.microsoft.com/office/drawing/2014/main" id="{B6296BE7-2FAE-4541-9005-D1FA109A1D61}"/>
              </a:ext>
            </a:extLst>
          </p:cNvPr>
          <p:cNvSpPr txBox="1"/>
          <p:nvPr/>
        </p:nvSpPr>
        <p:spPr>
          <a:xfrm>
            <a:off x="8259425" y="2177827"/>
            <a:ext cx="389850" cy="369332"/>
          </a:xfrm>
          <a:prstGeom prst="rect">
            <a:avLst/>
          </a:prstGeom>
          <a:noFill/>
        </p:spPr>
        <p:txBody>
          <a:bodyPr wrap="none" rtlCol="0">
            <a:spAutoFit/>
          </a:bodyPr>
          <a:lstStyle/>
          <a:p>
            <a:r>
              <a:rPr lang="en-US" err="1"/>
              <a:t>es</a:t>
            </a:r>
            <a:endParaRPr lang="en-US"/>
          </a:p>
        </p:txBody>
      </p:sp>
      <p:sp>
        <p:nvSpPr>
          <p:cNvPr id="30" name="TextBox 29">
            <a:extLst>
              <a:ext uri="{FF2B5EF4-FFF2-40B4-BE49-F238E27FC236}">
                <a16:creationId xmlns:a16="http://schemas.microsoft.com/office/drawing/2014/main" id="{AB2E6857-DF0A-6C47-A494-7008820037DB}"/>
              </a:ext>
            </a:extLst>
          </p:cNvPr>
          <p:cNvSpPr txBox="1"/>
          <p:nvPr/>
        </p:nvSpPr>
        <p:spPr>
          <a:xfrm>
            <a:off x="8259425" y="1071581"/>
            <a:ext cx="335348" cy="369332"/>
          </a:xfrm>
          <a:prstGeom prst="rect">
            <a:avLst/>
          </a:prstGeom>
          <a:noFill/>
        </p:spPr>
        <p:txBody>
          <a:bodyPr wrap="none" rtlCol="0">
            <a:spAutoFit/>
          </a:bodyPr>
          <a:lstStyle/>
          <a:p>
            <a:r>
              <a:rPr lang="en-US" err="1"/>
              <a:t>fr</a:t>
            </a:r>
            <a:endParaRPr lang="en-US"/>
          </a:p>
        </p:txBody>
      </p:sp>
      <p:sp>
        <p:nvSpPr>
          <p:cNvPr id="31" name="TextBox 30">
            <a:extLst>
              <a:ext uri="{FF2B5EF4-FFF2-40B4-BE49-F238E27FC236}">
                <a16:creationId xmlns:a16="http://schemas.microsoft.com/office/drawing/2014/main" id="{650DA273-1866-C642-9D9C-594E0FBE9D59}"/>
              </a:ext>
            </a:extLst>
          </p:cNvPr>
          <p:cNvSpPr txBox="1"/>
          <p:nvPr/>
        </p:nvSpPr>
        <p:spPr>
          <a:xfrm>
            <a:off x="1506550" y="5732215"/>
            <a:ext cx="1184941" cy="646331"/>
          </a:xfrm>
          <a:prstGeom prst="rect">
            <a:avLst/>
          </a:prstGeom>
          <a:noFill/>
        </p:spPr>
        <p:txBody>
          <a:bodyPr wrap="none" rtlCol="0">
            <a:spAutoFit/>
          </a:bodyPr>
          <a:lstStyle/>
          <a:p>
            <a:pPr algn="ctr"/>
            <a:r>
              <a:rPr lang="en-US" sz="3600" b="1"/>
              <a:t>Hello</a:t>
            </a:r>
          </a:p>
        </p:txBody>
      </p:sp>
      <p:sp>
        <p:nvSpPr>
          <p:cNvPr id="32" name="TextBox 31">
            <a:extLst>
              <a:ext uri="{FF2B5EF4-FFF2-40B4-BE49-F238E27FC236}">
                <a16:creationId xmlns:a16="http://schemas.microsoft.com/office/drawing/2014/main" id="{A4693BBF-E095-BC4D-9964-08625A3B0F06}"/>
              </a:ext>
            </a:extLst>
          </p:cNvPr>
          <p:cNvSpPr txBox="1"/>
          <p:nvPr/>
        </p:nvSpPr>
        <p:spPr>
          <a:xfrm>
            <a:off x="441589" y="3189112"/>
            <a:ext cx="1514838" cy="646331"/>
          </a:xfrm>
          <a:prstGeom prst="rect">
            <a:avLst/>
          </a:prstGeom>
          <a:noFill/>
        </p:spPr>
        <p:txBody>
          <a:bodyPr wrap="none" rtlCol="0">
            <a:spAutoFit/>
          </a:bodyPr>
          <a:lstStyle/>
          <a:p>
            <a:r>
              <a:rPr lang="en-US"/>
              <a:t>Transcriptions</a:t>
            </a:r>
          </a:p>
          <a:p>
            <a:r>
              <a:rPr lang="en-US"/>
              <a:t>&amp; Translations</a:t>
            </a:r>
          </a:p>
        </p:txBody>
      </p:sp>
    </p:spTree>
    <p:extLst>
      <p:ext uri="{BB962C8B-B14F-4D97-AF65-F5344CB8AC3E}">
        <p14:creationId xmlns:p14="http://schemas.microsoft.com/office/powerpoint/2010/main" val="2275193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997196"/>
          </a:xfrm>
        </p:spPr>
        <p:txBody>
          <a:bodyPr/>
          <a:lstStyle/>
          <a:p>
            <a:r>
              <a:rPr lang="en-US" dirty="0"/>
              <a:t>Calling an Http Triggered Function</a:t>
            </a:r>
          </a:p>
        </p:txBody>
      </p:sp>
      <p:sp>
        <p:nvSpPr>
          <p:cNvPr id="2" name="Text Placeholder 1">
            <a:extLst>
              <a:ext uri="{FF2B5EF4-FFF2-40B4-BE49-F238E27FC236}">
                <a16:creationId xmlns:a16="http://schemas.microsoft.com/office/drawing/2014/main" id="{B1BE29A1-C8FC-FF46-859C-8599034D081D}"/>
              </a:ext>
            </a:extLst>
          </p:cNvPr>
          <p:cNvSpPr>
            <a:spLocks noGrp="1"/>
          </p:cNvSpPr>
          <p:nvPr>
            <p:ph type="body" sz="quarter" idx="12"/>
          </p:nvPr>
        </p:nvSpPr>
        <p:spPr>
          <a:xfrm>
            <a:off x="585216" y="3977319"/>
            <a:ext cx="5510784" cy="304699"/>
          </a:xfrm>
        </p:spPr>
        <p:txBody>
          <a:bodyPr/>
          <a:lstStyle/>
          <a:p>
            <a:r>
              <a:rPr lang="en-US" dirty="0"/>
              <a:t>Starting our loan application process</a:t>
            </a:r>
          </a:p>
        </p:txBody>
      </p:sp>
    </p:spTree>
    <p:extLst>
      <p:ext uri="{BB962C8B-B14F-4D97-AF65-F5344CB8AC3E}">
        <p14:creationId xmlns:p14="http://schemas.microsoft.com/office/powerpoint/2010/main" val="3418299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6F0D-39D7-4968-BC54-C94B89184057}"/>
              </a:ext>
            </a:extLst>
          </p:cNvPr>
          <p:cNvSpPr>
            <a:spLocks noGrp="1"/>
          </p:cNvSpPr>
          <p:nvPr>
            <p:ph type="title"/>
          </p:nvPr>
        </p:nvSpPr>
        <p:spPr/>
        <p:txBody>
          <a:bodyPr/>
          <a:lstStyle/>
          <a:p>
            <a:r>
              <a:rPr lang="en-US"/>
              <a:t>Best practices for writing serverless functions</a:t>
            </a:r>
          </a:p>
        </p:txBody>
      </p:sp>
      <p:sp>
        <p:nvSpPr>
          <p:cNvPr id="3" name="Content Placeholder 2">
            <a:extLst>
              <a:ext uri="{FF2B5EF4-FFF2-40B4-BE49-F238E27FC236}">
                <a16:creationId xmlns:a16="http://schemas.microsoft.com/office/drawing/2014/main" id="{B3FBE422-9869-4510-BCAF-027124CA24A0}"/>
              </a:ext>
            </a:extLst>
          </p:cNvPr>
          <p:cNvSpPr>
            <a:spLocks noGrp="1"/>
          </p:cNvSpPr>
          <p:nvPr>
            <p:ph type="body" sz="quarter" idx="10"/>
          </p:nvPr>
        </p:nvSpPr>
        <p:spPr/>
        <p:txBody>
          <a:bodyPr/>
          <a:lstStyle/>
          <a:p>
            <a:r>
              <a:rPr lang="en-US" dirty="0"/>
              <a:t>Functions should do one thing</a:t>
            </a:r>
          </a:p>
          <a:p>
            <a:endParaRPr lang="en-US" dirty="0"/>
          </a:p>
          <a:p>
            <a:r>
              <a:rPr lang="en-US" dirty="0"/>
              <a:t>Functions should be quick</a:t>
            </a:r>
          </a:p>
          <a:p>
            <a:endParaRPr lang="en-US" dirty="0"/>
          </a:p>
          <a:p>
            <a:r>
              <a:rPr lang="en-US" dirty="0"/>
              <a:t>Functions should be stateless</a:t>
            </a:r>
          </a:p>
        </p:txBody>
      </p:sp>
      <p:sp>
        <p:nvSpPr>
          <p:cNvPr id="4" name="Rectangle 3">
            <a:extLst>
              <a:ext uri="{FF2B5EF4-FFF2-40B4-BE49-F238E27FC236}">
                <a16:creationId xmlns:a16="http://schemas.microsoft.com/office/drawing/2014/main" id="{6D5D66BF-ED68-3846-A5ED-58E88D5CCB54}"/>
              </a:ext>
            </a:extLst>
          </p:cNvPr>
          <p:cNvSpPr/>
          <p:nvPr/>
        </p:nvSpPr>
        <p:spPr bwMode="auto">
          <a:xfrm>
            <a:off x="472611" y="739739"/>
            <a:ext cx="1746607" cy="5753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1777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40C1-B548-42F9-A3BA-282B95E721CF}"/>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02D9391E-D90A-4949-9540-B9685DDB60DA}"/>
              </a:ext>
            </a:extLst>
          </p:cNvPr>
          <p:cNvSpPr>
            <a:spLocks noGrp="1"/>
          </p:cNvSpPr>
          <p:nvPr>
            <p:ph type="body" sz="quarter" idx="10"/>
          </p:nvPr>
        </p:nvSpPr>
        <p:spPr/>
        <p:txBody>
          <a:bodyPr/>
          <a:lstStyle/>
          <a:p>
            <a:r>
              <a:rPr lang="en-US" dirty="0"/>
              <a:t>Lets you write orchestrations of multiple things</a:t>
            </a:r>
          </a:p>
          <a:p>
            <a:endParaRPr lang="en-US" dirty="0"/>
          </a:p>
          <a:p>
            <a:r>
              <a:rPr lang="en-US" dirty="0"/>
              <a:t>Lets you have long-running orchestrations</a:t>
            </a:r>
          </a:p>
          <a:p>
            <a:endParaRPr lang="en-US" dirty="0"/>
          </a:p>
          <a:p>
            <a:r>
              <a:rPr lang="en-US" dirty="0"/>
              <a:t>Has state</a:t>
            </a:r>
          </a:p>
          <a:p>
            <a:pPr marL="0" indent="0">
              <a:buNone/>
            </a:pPr>
            <a:endParaRPr lang="en-US" dirty="0"/>
          </a:p>
        </p:txBody>
      </p:sp>
      <p:sp>
        <p:nvSpPr>
          <p:cNvPr id="5" name="Rectangle 4">
            <a:extLst>
              <a:ext uri="{FF2B5EF4-FFF2-40B4-BE49-F238E27FC236}">
                <a16:creationId xmlns:a16="http://schemas.microsoft.com/office/drawing/2014/main" id="{48C2A2BA-3E7A-E64D-8387-9301ADD8BC6A}"/>
              </a:ext>
            </a:extLst>
          </p:cNvPr>
          <p:cNvSpPr/>
          <p:nvPr/>
        </p:nvSpPr>
        <p:spPr bwMode="auto">
          <a:xfrm>
            <a:off x="472611" y="739739"/>
            <a:ext cx="1746607" cy="5753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13456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24A5DD-4BB9-4A84-AB27-7A1A528D89AF}"/>
              </a:ext>
            </a:extLst>
          </p:cNvPr>
          <p:cNvSpPr>
            <a:spLocks noGrp="1"/>
          </p:cNvSpPr>
          <p:nvPr>
            <p:ph type="title"/>
          </p:nvPr>
        </p:nvSpPr>
        <p:spPr/>
        <p:txBody>
          <a:bodyPr/>
          <a:lstStyle/>
          <a:p>
            <a:r>
              <a:rPr lang="en-US" dirty="0"/>
              <a:t>Wait, but didn’t you just say…?</a:t>
            </a:r>
          </a:p>
        </p:txBody>
      </p:sp>
      <p:sp>
        <p:nvSpPr>
          <p:cNvPr id="6" name="Content Placeholder 5">
            <a:extLst>
              <a:ext uri="{FF2B5EF4-FFF2-40B4-BE49-F238E27FC236}">
                <a16:creationId xmlns:a16="http://schemas.microsoft.com/office/drawing/2014/main" id="{1C55BEF5-69CA-46D3-B449-05498B68AEEA}"/>
              </a:ext>
            </a:extLst>
          </p:cNvPr>
          <p:cNvSpPr>
            <a:spLocks noGrp="1"/>
          </p:cNvSpPr>
          <p:nvPr>
            <p:ph sz="quarter" idx="12"/>
          </p:nvPr>
        </p:nvSpPr>
        <p:spPr>
          <a:xfrm>
            <a:off x="584200" y="1435100"/>
            <a:ext cx="5211763" cy="4919295"/>
          </a:xfrm>
        </p:spPr>
        <p:txBody>
          <a:bodyPr/>
          <a:lstStyle/>
          <a:p>
            <a:pPr marL="0" indent="0">
              <a:buNone/>
            </a:pPr>
            <a:r>
              <a:rPr lang="en-US" b="1" dirty="0"/>
              <a:t>Functions…</a:t>
            </a:r>
          </a:p>
          <a:p>
            <a:endParaRPr lang="en-US" dirty="0"/>
          </a:p>
          <a:p>
            <a:r>
              <a:rPr lang="en-US" dirty="0"/>
              <a:t>… should do one thing</a:t>
            </a:r>
          </a:p>
          <a:p>
            <a:pPr>
              <a:spcBef>
                <a:spcPts val="0"/>
              </a:spcBef>
            </a:pPr>
            <a:endParaRPr lang="en-US" dirty="0"/>
          </a:p>
          <a:p>
            <a:pPr>
              <a:spcBef>
                <a:spcPts val="672"/>
              </a:spcBef>
            </a:pPr>
            <a:endParaRPr lang="en-US" dirty="0"/>
          </a:p>
          <a:p>
            <a:r>
              <a:rPr lang="en-US" dirty="0"/>
              <a:t>… should be quick</a:t>
            </a:r>
          </a:p>
          <a:p>
            <a:pPr>
              <a:spcBef>
                <a:spcPts val="0"/>
              </a:spcBef>
            </a:pPr>
            <a:endParaRPr lang="en-US" dirty="0"/>
          </a:p>
          <a:p>
            <a:pPr>
              <a:spcBef>
                <a:spcPts val="672"/>
              </a:spcBef>
            </a:pPr>
            <a:endParaRPr lang="en-US" dirty="0"/>
          </a:p>
          <a:p>
            <a:r>
              <a:rPr lang="en-US" dirty="0"/>
              <a:t>… should be stateless</a:t>
            </a:r>
          </a:p>
          <a:p>
            <a:endParaRPr lang="en-US" dirty="0"/>
          </a:p>
        </p:txBody>
      </p:sp>
      <p:sp>
        <p:nvSpPr>
          <p:cNvPr id="7" name="Content Placeholder 6">
            <a:extLst>
              <a:ext uri="{FF2B5EF4-FFF2-40B4-BE49-F238E27FC236}">
                <a16:creationId xmlns:a16="http://schemas.microsoft.com/office/drawing/2014/main" id="{65728CB1-572B-4864-91CB-2CFBB52EAFA3}"/>
              </a:ext>
            </a:extLst>
          </p:cNvPr>
          <p:cNvSpPr>
            <a:spLocks noGrp="1"/>
          </p:cNvSpPr>
          <p:nvPr>
            <p:ph sz="quarter" idx="13"/>
          </p:nvPr>
        </p:nvSpPr>
        <p:spPr>
          <a:xfrm>
            <a:off x="6389688" y="1435100"/>
            <a:ext cx="5219700" cy="4395049"/>
          </a:xfrm>
        </p:spPr>
        <p:txBody>
          <a:bodyPr/>
          <a:lstStyle/>
          <a:p>
            <a:pPr marL="0" indent="0">
              <a:buNone/>
            </a:pPr>
            <a:r>
              <a:rPr lang="en-US" b="1" dirty="0"/>
              <a:t>Durable Functions…</a:t>
            </a:r>
          </a:p>
          <a:p>
            <a:pPr marL="0" indent="0">
              <a:buNone/>
            </a:pPr>
            <a:endParaRPr lang="en-US" dirty="0"/>
          </a:p>
          <a:p>
            <a:r>
              <a:rPr lang="en-US" dirty="0"/>
              <a:t>… lets you write orchestrations of multiple things</a:t>
            </a:r>
          </a:p>
          <a:p>
            <a:endParaRPr lang="en-US" dirty="0"/>
          </a:p>
          <a:p>
            <a:r>
              <a:rPr lang="en-US" dirty="0"/>
              <a:t>… lets you have long-running orchestrations</a:t>
            </a:r>
          </a:p>
          <a:p>
            <a:endParaRPr lang="en-US" dirty="0"/>
          </a:p>
          <a:p>
            <a:r>
              <a:rPr lang="en-US" dirty="0"/>
              <a:t>… has state</a:t>
            </a:r>
          </a:p>
        </p:txBody>
      </p:sp>
    </p:spTree>
    <p:extLst>
      <p:ext uri="{BB962C8B-B14F-4D97-AF65-F5344CB8AC3E}">
        <p14:creationId xmlns:p14="http://schemas.microsoft.com/office/powerpoint/2010/main" val="33615542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BD97-9DBF-8D48-9586-6C9F7951C561}"/>
              </a:ext>
            </a:extLst>
          </p:cNvPr>
          <p:cNvSpPr>
            <a:spLocks noGrp="1"/>
          </p:cNvSpPr>
          <p:nvPr>
            <p:ph type="title"/>
          </p:nvPr>
        </p:nvSpPr>
        <p:spPr>
          <a:xfrm>
            <a:off x="644360" y="2786407"/>
            <a:ext cx="10515600" cy="1325563"/>
          </a:xfrm>
        </p:spPr>
        <p:txBody>
          <a:bodyPr/>
          <a:lstStyle/>
          <a:p>
            <a:r>
              <a:rPr lang="en-US" dirty="0">
                <a:solidFill>
                  <a:schemeClr val="bg1"/>
                </a:solidFill>
              </a:rPr>
              <a:t>Agenda</a:t>
            </a:r>
          </a:p>
        </p:txBody>
      </p:sp>
      <p:sp>
        <p:nvSpPr>
          <p:cNvPr id="27" name="Rectangle 26">
            <a:extLst>
              <a:ext uri="{FF2B5EF4-FFF2-40B4-BE49-F238E27FC236}">
                <a16:creationId xmlns:a16="http://schemas.microsoft.com/office/drawing/2014/main" id="{28C9AEE1-18AA-8D42-8453-BD63E2B95D2A}"/>
              </a:ext>
            </a:extLst>
          </p:cNvPr>
          <p:cNvSpPr/>
          <p:nvPr/>
        </p:nvSpPr>
        <p:spPr>
          <a:xfrm>
            <a:off x="9829800" y="0"/>
            <a:ext cx="23622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0C9D94A6-7D3B-7946-A0E7-14DB41B3D5BC}"/>
              </a:ext>
            </a:extLst>
          </p:cNvPr>
          <p:cNvGrpSpPr/>
          <p:nvPr/>
        </p:nvGrpSpPr>
        <p:grpSpPr>
          <a:xfrm>
            <a:off x="10016306" y="145411"/>
            <a:ext cx="1879284" cy="6439743"/>
            <a:chOff x="5461083" y="1825625"/>
            <a:chExt cx="1269833" cy="4351337"/>
          </a:xfrm>
        </p:grpSpPr>
        <p:sp>
          <p:nvSpPr>
            <p:cNvPr id="12" name="Circular Arrow 11">
              <a:extLst>
                <a:ext uri="{FF2B5EF4-FFF2-40B4-BE49-F238E27FC236}">
                  <a16:creationId xmlns:a16="http://schemas.microsoft.com/office/drawing/2014/main" id="{F860E178-B976-6147-8787-9B1D44EE9931}"/>
                </a:ext>
              </a:extLst>
            </p:cNvPr>
            <p:cNvSpPr/>
            <p:nvPr/>
          </p:nvSpPr>
          <p:spPr>
            <a:xfrm>
              <a:off x="5737158" y="1825625"/>
              <a:ext cx="993758" cy="993845"/>
            </a:xfrm>
            <a:prstGeom prst="circularArrow">
              <a:avLst>
                <a:gd name="adj1" fmla="val 10980"/>
                <a:gd name="adj2" fmla="val 1142322"/>
                <a:gd name="adj3" fmla="val 4500000"/>
                <a:gd name="adj4" fmla="val 108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a:extLst>
                <a:ext uri="{FF2B5EF4-FFF2-40B4-BE49-F238E27FC236}">
                  <a16:creationId xmlns:a16="http://schemas.microsoft.com/office/drawing/2014/main" id="{FF786D1D-8720-9940-9B63-E4592E840473}"/>
                </a:ext>
              </a:extLst>
            </p:cNvPr>
            <p:cNvSpPr/>
            <p:nvPr/>
          </p:nvSpPr>
          <p:spPr>
            <a:xfrm>
              <a:off x="5956564" y="2185480"/>
              <a:ext cx="554573"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Intro</a:t>
              </a:r>
            </a:p>
          </p:txBody>
        </p:sp>
        <p:sp>
          <p:nvSpPr>
            <p:cNvPr id="14" name="Shape 13">
              <a:extLst>
                <a:ext uri="{FF2B5EF4-FFF2-40B4-BE49-F238E27FC236}">
                  <a16:creationId xmlns:a16="http://schemas.microsoft.com/office/drawing/2014/main" id="{04330381-7C5C-6740-9AF0-CA053834853C}"/>
                </a:ext>
              </a:extLst>
            </p:cNvPr>
            <p:cNvSpPr/>
            <p:nvPr/>
          </p:nvSpPr>
          <p:spPr>
            <a:xfrm>
              <a:off x="5461083" y="2396520"/>
              <a:ext cx="993758" cy="993845"/>
            </a:xfrm>
            <a:prstGeom prst="leftCircularArrow">
              <a:avLst>
                <a:gd name="adj1" fmla="val 10980"/>
                <a:gd name="adj2" fmla="val 1142322"/>
                <a:gd name="adj3" fmla="val 6300000"/>
                <a:gd name="adj4" fmla="val 189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AABA2D7C-A8B0-BA4C-AF4A-F1EE5E9B01E2}"/>
                </a:ext>
              </a:extLst>
            </p:cNvPr>
            <p:cNvSpPr/>
            <p:nvPr/>
          </p:nvSpPr>
          <p:spPr>
            <a:xfrm>
              <a:off x="5713381" y="2757681"/>
              <a:ext cx="909834"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Setup</a:t>
              </a:r>
            </a:p>
          </p:txBody>
        </p:sp>
        <p:sp>
          <p:nvSpPr>
            <p:cNvPr id="16" name="Circular Arrow 15">
              <a:extLst>
                <a:ext uri="{FF2B5EF4-FFF2-40B4-BE49-F238E27FC236}">
                  <a16:creationId xmlns:a16="http://schemas.microsoft.com/office/drawing/2014/main" id="{3612BA5C-7421-1246-BE68-3A1BB0F73B9D}"/>
                </a:ext>
              </a:extLst>
            </p:cNvPr>
            <p:cNvSpPr/>
            <p:nvPr/>
          </p:nvSpPr>
          <p:spPr>
            <a:xfrm>
              <a:off x="5737158" y="2970026"/>
              <a:ext cx="993758" cy="993845"/>
            </a:xfrm>
            <a:prstGeom prst="circularArrow">
              <a:avLst>
                <a:gd name="adj1" fmla="val 10980"/>
                <a:gd name="adj2" fmla="val 1142322"/>
                <a:gd name="adj3" fmla="val 4500000"/>
                <a:gd name="adj4" fmla="val 135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4BBAA00E-3F10-0A44-B03B-BB642F8009BD}"/>
                </a:ext>
              </a:extLst>
            </p:cNvPr>
            <p:cNvSpPr/>
            <p:nvPr/>
          </p:nvSpPr>
          <p:spPr>
            <a:xfrm>
              <a:off x="5956564" y="3329882"/>
              <a:ext cx="554573"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Serverless</a:t>
              </a:r>
            </a:p>
          </p:txBody>
        </p:sp>
        <p:sp>
          <p:nvSpPr>
            <p:cNvPr id="18" name="Shape 17">
              <a:extLst>
                <a:ext uri="{FF2B5EF4-FFF2-40B4-BE49-F238E27FC236}">
                  <a16:creationId xmlns:a16="http://schemas.microsoft.com/office/drawing/2014/main" id="{6CD538F6-0C61-4C4A-9167-0256636CB221}"/>
                </a:ext>
              </a:extLst>
            </p:cNvPr>
            <p:cNvSpPr/>
            <p:nvPr/>
          </p:nvSpPr>
          <p:spPr>
            <a:xfrm>
              <a:off x="5461083" y="3542227"/>
              <a:ext cx="993758" cy="993845"/>
            </a:xfrm>
            <a:prstGeom prst="leftCircularArrow">
              <a:avLst>
                <a:gd name="adj1" fmla="val 10980"/>
                <a:gd name="adj2" fmla="val 1142322"/>
                <a:gd name="adj3" fmla="val 6300000"/>
                <a:gd name="adj4" fmla="val 189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18">
              <a:extLst>
                <a:ext uri="{FF2B5EF4-FFF2-40B4-BE49-F238E27FC236}">
                  <a16:creationId xmlns:a16="http://schemas.microsoft.com/office/drawing/2014/main" id="{1E486EE5-5792-AC46-9A96-68591D3E4EEE}"/>
                </a:ext>
              </a:extLst>
            </p:cNvPr>
            <p:cNvSpPr/>
            <p:nvPr/>
          </p:nvSpPr>
          <p:spPr>
            <a:xfrm>
              <a:off x="5679370" y="3902083"/>
              <a:ext cx="554573"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1400" b="1" kern="1200">
                  <a:solidFill>
                    <a:schemeClr val="tx1"/>
                  </a:solidFill>
                  <a:latin typeface="Segoe UI Light" panose="020B0502040204020203" pitchFamily="34" charset="0"/>
                  <a:cs typeface="Segoe UI Light" panose="020B0502040204020203" pitchFamily="34" charset="0"/>
                </a:rPr>
                <a:t>Lunch</a:t>
              </a:r>
            </a:p>
          </p:txBody>
        </p:sp>
        <p:sp>
          <p:nvSpPr>
            <p:cNvPr id="20" name="Circular Arrow 19">
              <a:extLst>
                <a:ext uri="{FF2B5EF4-FFF2-40B4-BE49-F238E27FC236}">
                  <a16:creationId xmlns:a16="http://schemas.microsoft.com/office/drawing/2014/main" id="{AF75B060-315D-864B-BDD7-3E99A575EFC1}"/>
                </a:ext>
              </a:extLst>
            </p:cNvPr>
            <p:cNvSpPr/>
            <p:nvPr/>
          </p:nvSpPr>
          <p:spPr>
            <a:xfrm>
              <a:off x="5737158" y="4113558"/>
              <a:ext cx="993758" cy="993845"/>
            </a:xfrm>
            <a:prstGeom prst="circularArrow">
              <a:avLst>
                <a:gd name="adj1" fmla="val 10980"/>
                <a:gd name="adj2" fmla="val 1142322"/>
                <a:gd name="adj3" fmla="val 4500000"/>
                <a:gd name="adj4" fmla="val 135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20">
              <a:extLst>
                <a:ext uri="{FF2B5EF4-FFF2-40B4-BE49-F238E27FC236}">
                  <a16:creationId xmlns:a16="http://schemas.microsoft.com/office/drawing/2014/main" id="{F9C076FC-9465-364E-9987-67EAD0BEA956}"/>
                </a:ext>
              </a:extLst>
            </p:cNvPr>
            <p:cNvSpPr/>
            <p:nvPr/>
          </p:nvSpPr>
          <p:spPr>
            <a:xfrm>
              <a:off x="5679369" y="4473414"/>
              <a:ext cx="831768"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Microservices</a:t>
              </a:r>
            </a:p>
          </p:txBody>
        </p:sp>
        <p:sp>
          <p:nvSpPr>
            <p:cNvPr id="22" name="Shape 21">
              <a:extLst>
                <a:ext uri="{FF2B5EF4-FFF2-40B4-BE49-F238E27FC236}">
                  <a16:creationId xmlns:a16="http://schemas.microsoft.com/office/drawing/2014/main" id="{DF48B504-446F-2A4E-9F58-9CC5BF40C9CE}"/>
                </a:ext>
              </a:extLst>
            </p:cNvPr>
            <p:cNvSpPr/>
            <p:nvPr/>
          </p:nvSpPr>
          <p:spPr>
            <a:xfrm>
              <a:off x="5461083" y="4685759"/>
              <a:ext cx="993758" cy="993845"/>
            </a:xfrm>
            <a:prstGeom prst="leftCircularArrow">
              <a:avLst>
                <a:gd name="adj1" fmla="val 10980"/>
                <a:gd name="adj2" fmla="val 1142322"/>
                <a:gd name="adj3" fmla="val 6300000"/>
                <a:gd name="adj4" fmla="val 18900000"/>
                <a:gd name="adj5" fmla="val 1250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Freeform 22">
              <a:extLst>
                <a:ext uri="{FF2B5EF4-FFF2-40B4-BE49-F238E27FC236}">
                  <a16:creationId xmlns:a16="http://schemas.microsoft.com/office/drawing/2014/main" id="{9ED1B778-B9F1-E949-AE03-D2B9070D7CCB}"/>
                </a:ext>
              </a:extLst>
            </p:cNvPr>
            <p:cNvSpPr/>
            <p:nvPr/>
          </p:nvSpPr>
          <p:spPr>
            <a:xfrm>
              <a:off x="5720578" y="5045615"/>
              <a:ext cx="775471"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Hack</a:t>
              </a:r>
            </a:p>
          </p:txBody>
        </p:sp>
        <p:sp>
          <p:nvSpPr>
            <p:cNvPr id="24" name="Block Arc 23">
              <a:extLst>
                <a:ext uri="{FF2B5EF4-FFF2-40B4-BE49-F238E27FC236}">
                  <a16:creationId xmlns:a16="http://schemas.microsoft.com/office/drawing/2014/main" id="{A54319F3-A573-6E47-ABEC-9E93CB38A9E5}"/>
                </a:ext>
              </a:extLst>
            </p:cNvPr>
            <p:cNvSpPr/>
            <p:nvPr/>
          </p:nvSpPr>
          <p:spPr>
            <a:xfrm>
              <a:off x="5807808" y="5322795"/>
              <a:ext cx="853763" cy="854167"/>
            </a:xfrm>
            <a:prstGeom prst="blockArc">
              <a:avLst>
                <a:gd name="adj1" fmla="val 13500000"/>
                <a:gd name="adj2" fmla="val 10800000"/>
                <a:gd name="adj3" fmla="val 12740"/>
              </a:avLst>
            </a:prstGeom>
            <a:solidFill>
              <a:srgbClr val="81339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Freeform 24">
              <a:extLst>
                <a:ext uri="{FF2B5EF4-FFF2-40B4-BE49-F238E27FC236}">
                  <a16:creationId xmlns:a16="http://schemas.microsoft.com/office/drawing/2014/main" id="{263B2197-73B8-F74F-B252-2321DBDE0A37}"/>
                </a:ext>
              </a:extLst>
            </p:cNvPr>
            <p:cNvSpPr/>
            <p:nvPr/>
          </p:nvSpPr>
          <p:spPr>
            <a:xfrm>
              <a:off x="5956564" y="5617816"/>
              <a:ext cx="554573" cy="277180"/>
            </a:xfrm>
            <a:custGeom>
              <a:avLst/>
              <a:gdLst>
                <a:gd name="connsiteX0" fmla="*/ 0 w 554573"/>
                <a:gd name="connsiteY0" fmla="*/ 0 h 277180"/>
                <a:gd name="connsiteX1" fmla="*/ 554573 w 554573"/>
                <a:gd name="connsiteY1" fmla="*/ 0 h 277180"/>
                <a:gd name="connsiteX2" fmla="*/ 554573 w 554573"/>
                <a:gd name="connsiteY2" fmla="*/ 277180 h 277180"/>
                <a:gd name="connsiteX3" fmla="*/ 0 w 554573"/>
                <a:gd name="connsiteY3" fmla="*/ 277180 h 277180"/>
                <a:gd name="connsiteX4" fmla="*/ 0 w 554573"/>
                <a:gd name="connsiteY4" fmla="*/ 0 h 277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73" h="277180">
                  <a:moveTo>
                    <a:pt x="0" y="0"/>
                  </a:moveTo>
                  <a:lnTo>
                    <a:pt x="554573" y="0"/>
                  </a:lnTo>
                  <a:lnTo>
                    <a:pt x="554573" y="277180"/>
                  </a:lnTo>
                  <a:lnTo>
                    <a:pt x="0" y="2771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1400" b="1" kern="1200" dirty="0">
                  <a:solidFill>
                    <a:schemeClr val="tx1"/>
                  </a:solidFill>
                  <a:latin typeface="Segoe UI Light" panose="020B0502040204020203" pitchFamily="34" charset="0"/>
                  <a:cs typeface="Segoe UI Light" panose="020B0502040204020203" pitchFamily="34" charset="0"/>
                </a:rPr>
                <a:t>Q&amp;A</a:t>
              </a:r>
            </a:p>
          </p:txBody>
        </p:sp>
      </p:grpSp>
      <p:sp>
        <p:nvSpPr>
          <p:cNvPr id="26" name="Rectangle 25">
            <a:extLst>
              <a:ext uri="{FF2B5EF4-FFF2-40B4-BE49-F238E27FC236}">
                <a16:creationId xmlns:a16="http://schemas.microsoft.com/office/drawing/2014/main" id="{8F204FCE-E6EF-0B4F-8B66-B11E074E661E}"/>
              </a:ext>
            </a:extLst>
          </p:cNvPr>
          <p:cNvSpPr/>
          <p:nvPr/>
        </p:nvSpPr>
        <p:spPr>
          <a:xfrm>
            <a:off x="67115" y="6400488"/>
            <a:ext cx="4291752" cy="369332"/>
          </a:xfrm>
          <a:prstGeom prst="rect">
            <a:avLst/>
          </a:prstGeom>
        </p:spPr>
        <p:txBody>
          <a:bodyPr wrap="none">
            <a:spAutoFit/>
          </a:bodyPr>
          <a:lstStyle/>
          <a:p>
            <a:r>
              <a:rPr lang="en-US" dirty="0">
                <a:solidFill>
                  <a:schemeClr val="bg1"/>
                </a:solidFill>
              </a:rPr>
              <a:t>https://</a:t>
            </a:r>
            <a:r>
              <a:rPr lang="en-US" dirty="0" err="1">
                <a:solidFill>
                  <a:schemeClr val="bg1"/>
                </a:solidFill>
              </a:rPr>
              <a:t>aka.ms</a:t>
            </a:r>
            <a:r>
              <a:rPr lang="en-US" dirty="0">
                <a:solidFill>
                  <a:schemeClr val="bg1"/>
                </a:solidFill>
              </a:rPr>
              <a:t>/</a:t>
            </a:r>
            <a:r>
              <a:rPr lang="en-US" dirty="0" err="1">
                <a:solidFill>
                  <a:schemeClr val="bg1"/>
                </a:solidFill>
              </a:rPr>
              <a:t>cloudnativedotnetworkshop</a:t>
            </a:r>
            <a:endParaRPr lang="en-US" dirty="0">
              <a:solidFill>
                <a:schemeClr val="bg1"/>
              </a:solidFill>
            </a:endParaRPr>
          </a:p>
        </p:txBody>
      </p:sp>
    </p:spTree>
    <p:extLst>
      <p:ext uri="{BB962C8B-B14F-4D97-AF65-F5344CB8AC3E}">
        <p14:creationId xmlns:p14="http://schemas.microsoft.com/office/powerpoint/2010/main" val="3155306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11953BB-35EF-4F36-A07E-A5F3476CA915}"/>
              </a:ext>
            </a:extLst>
          </p:cNvPr>
          <p:cNvSpPr>
            <a:spLocks noGrp="1"/>
          </p:cNvSpPr>
          <p:nvPr>
            <p:ph type="title"/>
          </p:nvPr>
        </p:nvSpPr>
        <p:spPr>
          <a:xfrm>
            <a:off x="838200" y="365125"/>
            <a:ext cx="10515600" cy="699003"/>
          </a:xfrm>
        </p:spPr>
        <p:txBody>
          <a:bodyPr/>
          <a:lstStyle/>
          <a:p>
            <a:r>
              <a:rPr lang="en-US" altLang="ja-JP" dirty="0"/>
              <a:t>Stateful patterns in Durable Functions</a:t>
            </a:r>
            <a:endParaRPr lang="ja-JP" altLang="en-US" dirty="0"/>
          </a:p>
        </p:txBody>
      </p:sp>
      <p:grpSp>
        <p:nvGrpSpPr>
          <p:cNvPr id="2067" name="Group 2066">
            <a:extLst>
              <a:ext uri="{FF2B5EF4-FFF2-40B4-BE49-F238E27FC236}">
                <a16:creationId xmlns:a16="http://schemas.microsoft.com/office/drawing/2014/main" id="{9C49099C-3252-404C-B83A-1522EC46319C}"/>
              </a:ext>
            </a:extLst>
          </p:cNvPr>
          <p:cNvGrpSpPr/>
          <p:nvPr/>
        </p:nvGrpSpPr>
        <p:grpSpPr>
          <a:xfrm>
            <a:off x="122166" y="1207434"/>
            <a:ext cx="3840480" cy="2651760"/>
            <a:chOff x="122166" y="1207434"/>
            <a:chExt cx="3840480" cy="2651760"/>
          </a:xfrm>
        </p:grpSpPr>
        <p:sp>
          <p:nvSpPr>
            <p:cNvPr id="14" name="Rectangle 13">
              <a:extLst>
                <a:ext uri="{FF2B5EF4-FFF2-40B4-BE49-F238E27FC236}">
                  <a16:creationId xmlns:a16="http://schemas.microsoft.com/office/drawing/2014/main" id="{A4D3F751-402B-4495-80C2-B505A33E5F6F}"/>
                </a:ext>
              </a:extLst>
            </p:cNvPr>
            <p:cNvSpPr/>
            <p:nvPr/>
          </p:nvSpPr>
          <p:spPr bwMode="auto">
            <a:xfrm>
              <a:off x="122166" y="1207434"/>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r>
                <a:rPr lang="en-US" altLang="ja-JP" sz="2400" dirty="0">
                  <a:solidFill>
                    <a:srgbClr val="1A1A1A"/>
                  </a:solidFill>
                </a:rPr>
                <a:t>Function chaining</a:t>
              </a:r>
              <a:endParaRPr kumimoji="0" lang="en-US" altLang="ja-JP" sz="2400" b="0" i="0" u="none" strike="noStrike" kern="1200" cap="none" spc="0" normalizeH="0" baseline="0" noProof="0" dirty="0">
                <a:ln>
                  <a:noFill/>
                </a:ln>
                <a:solidFill>
                  <a:srgbClr val="1A1A1A"/>
                </a:solidFill>
                <a:effectLst/>
                <a:uLnTx/>
                <a:uFillTx/>
                <a:latin typeface="Segoe UI"/>
                <a:ea typeface="Yu Gothic UI"/>
                <a:cs typeface="+mn-cs"/>
              </a:endParaRPr>
            </a:p>
          </p:txBody>
        </p:sp>
        <p:grpSp>
          <p:nvGrpSpPr>
            <p:cNvPr id="15" name="Group 14">
              <a:extLst>
                <a:ext uri="{FF2B5EF4-FFF2-40B4-BE49-F238E27FC236}">
                  <a16:creationId xmlns:a16="http://schemas.microsoft.com/office/drawing/2014/main" id="{48400D99-22F7-4555-B14B-A4AE17424915}"/>
                </a:ext>
              </a:extLst>
            </p:cNvPr>
            <p:cNvGrpSpPr/>
            <p:nvPr/>
          </p:nvGrpSpPr>
          <p:grpSpPr>
            <a:xfrm>
              <a:off x="411157" y="2395292"/>
              <a:ext cx="3218509" cy="662880"/>
              <a:chOff x="569176" y="2059068"/>
              <a:chExt cx="3218509" cy="662880"/>
            </a:xfrm>
            <a:effectLst/>
          </p:grpSpPr>
          <p:pic>
            <p:nvPicPr>
              <p:cNvPr id="70" name="Graphic 69">
                <a:extLst>
                  <a:ext uri="{FF2B5EF4-FFF2-40B4-BE49-F238E27FC236}">
                    <a16:creationId xmlns:a16="http://schemas.microsoft.com/office/drawing/2014/main" id="{B38EA001-C1C8-48DA-ADCC-C251EF3DF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176" y="2059069"/>
                <a:ext cx="662879" cy="662879"/>
              </a:xfrm>
              <a:prstGeom prst="rect">
                <a:avLst/>
              </a:prstGeom>
            </p:spPr>
          </p:pic>
          <p:pic>
            <p:nvPicPr>
              <p:cNvPr id="71" name="Graphic 70">
                <a:extLst>
                  <a:ext uri="{FF2B5EF4-FFF2-40B4-BE49-F238E27FC236}">
                    <a16:creationId xmlns:a16="http://schemas.microsoft.com/office/drawing/2014/main" id="{F58FD65F-6DE3-4A17-B080-BD61E6E93F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6991" y="2059068"/>
                <a:ext cx="662879" cy="662879"/>
              </a:xfrm>
              <a:prstGeom prst="rect">
                <a:avLst/>
              </a:prstGeom>
            </p:spPr>
          </p:pic>
          <p:pic>
            <p:nvPicPr>
              <p:cNvPr id="72" name="Graphic 71">
                <a:extLst>
                  <a:ext uri="{FF2B5EF4-FFF2-40B4-BE49-F238E27FC236}">
                    <a16:creationId xmlns:a16="http://schemas.microsoft.com/office/drawing/2014/main" id="{60BE9470-3151-4C07-8086-BF7AE201F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806" y="2059069"/>
                <a:ext cx="662879" cy="662879"/>
              </a:xfrm>
              <a:prstGeom prst="rect">
                <a:avLst/>
              </a:prstGeom>
            </p:spPr>
          </p:pic>
          <p:sp>
            <p:nvSpPr>
              <p:cNvPr id="73" name="Arrow: Right 72">
                <a:extLst>
                  <a:ext uri="{FF2B5EF4-FFF2-40B4-BE49-F238E27FC236}">
                    <a16:creationId xmlns:a16="http://schemas.microsoft.com/office/drawing/2014/main" id="{3C3B966D-704B-4D11-995A-DFEE23B170B6}"/>
                  </a:ext>
                </a:extLst>
              </p:cNvPr>
              <p:cNvSpPr/>
              <p:nvPr/>
            </p:nvSpPr>
            <p:spPr>
              <a:xfrm>
                <a:off x="1262364" y="2275600"/>
                <a:ext cx="554318" cy="2333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Yu Gothic UI"/>
                  <a:cs typeface="+mn-cs"/>
                </a:endParaRPr>
              </a:p>
            </p:txBody>
          </p:sp>
          <p:sp>
            <p:nvSpPr>
              <p:cNvPr id="74" name="Arrow: Right 73">
                <a:extLst>
                  <a:ext uri="{FF2B5EF4-FFF2-40B4-BE49-F238E27FC236}">
                    <a16:creationId xmlns:a16="http://schemas.microsoft.com/office/drawing/2014/main" id="{000A81AD-5BC4-4B79-8C51-03859562A63A}"/>
                  </a:ext>
                </a:extLst>
              </p:cNvPr>
              <p:cNvSpPr/>
              <p:nvPr/>
            </p:nvSpPr>
            <p:spPr>
              <a:xfrm>
                <a:off x="2540179" y="2275599"/>
                <a:ext cx="554318" cy="2333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Yu Gothic UI"/>
                  <a:cs typeface="+mn-cs"/>
                </a:endParaRPr>
              </a:p>
            </p:txBody>
          </p:sp>
        </p:grpSp>
      </p:grpSp>
      <p:grpSp>
        <p:nvGrpSpPr>
          <p:cNvPr id="2077" name="Group 2076">
            <a:extLst>
              <a:ext uri="{FF2B5EF4-FFF2-40B4-BE49-F238E27FC236}">
                <a16:creationId xmlns:a16="http://schemas.microsoft.com/office/drawing/2014/main" id="{D7A4502E-A129-4ECD-8112-A1F7525F9F44}"/>
              </a:ext>
            </a:extLst>
          </p:cNvPr>
          <p:cNvGrpSpPr/>
          <p:nvPr/>
        </p:nvGrpSpPr>
        <p:grpSpPr>
          <a:xfrm>
            <a:off x="8229354" y="1207434"/>
            <a:ext cx="3840480" cy="2651760"/>
            <a:chOff x="8229354" y="1207434"/>
            <a:chExt cx="3840480" cy="2651760"/>
          </a:xfrm>
        </p:grpSpPr>
        <p:sp>
          <p:nvSpPr>
            <p:cNvPr id="117" name="Rectangle 116">
              <a:extLst>
                <a:ext uri="{FF2B5EF4-FFF2-40B4-BE49-F238E27FC236}">
                  <a16:creationId xmlns:a16="http://schemas.microsoft.com/office/drawing/2014/main" id="{B235E113-6B43-429F-90B5-DCF00D8F5B50}"/>
                </a:ext>
              </a:extLst>
            </p:cNvPr>
            <p:cNvSpPr/>
            <p:nvPr/>
          </p:nvSpPr>
          <p:spPr bwMode="auto">
            <a:xfrm>
              <a:off x="8229354" y="1207434"/>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r>
                <a:rPr lang="en-US" altLang="ja-JP" sz="2400" dirty="0">
                  <a:solidFill>
                    <a:srgbClr val="1A1A1A"/>
                  </a:solidFill>
                </a:rPr>
                <a:t>Fan-out/fan-in</a:t>
              </a:r>
            </a:p>
          </p:txBody>
        </p:sp>
        <p:grpSp>
          <p:nvGrpSpPr>
            <p:cNvPr id="23" name="Group 22">
              <a:extLst>
                <a:ext uri="{FF2B5EF4-FFF2-40B4-BE49-F238E27FC236}">
                  <a16:creationId xmlns:a16="http://schemas.microsoft.com/office/drawing/2014/main" id="{4C2E10E1-D4B4-4D15-8634-9DEFDDB02F08}"/>
                </a:ext>
              </a:extLst>
            </p:cNvPr>
            <p:cNvGrpSpPr/>
            <p:nvPr/>
          </p:nvGrpSpPr>
          <p:grpSpPr>
            <a:xfrm>
              <a:off x="8498371" y="1829338"/>
              <a:ext cx="3426709" cy="2026285"/>
              <a:chOff x="8237385" y="1702434"/>
              <a:chExt cx="3426709" cy="2026285"/>
            </a:xfrm>
          </p:grpSpPr>
          <p:pic>
            <p:nvPicPr>
              <p:cNvPr id="76" name="Graphic 75">
                <a:extLst>
                  <a:ext uri="{FF2B5EF4-FFF2-40B4-BE49-F238E27FC236}">
                    <a16:creationId xmlns:a16="http://schemas.microsoft.com/office/drawing/2014/main" id="{C1BA1EF8-446E-405B-92AF-86FA59DA8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7385" y="2390507"/>
                <a:ext cx="662879" cy="662879"/>
              </a:xfrm>
              <a:prstGeom prst="rect">
                <a:avLst/>
              </a:prstGeom>
            </p:spPr>
          </p:pic>
          <p:pic>
            <p:nvPicPr>
              <p:cNvPr id="77" name="Graphic 76">
                <a:extLst>
                  <a:ext uri="{FF2B5EF4-FFF2-40B4-BE49-F238E27FC236}">
                    <a16:creationId xmlns:a16="http://schemas.microsoft.com/office/drawing/2014/main" id="{8779C7EA-F5E2-4BD5-8D7D-0C651FA219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300" y="1702434"/>
                <a:ext cx="662879" cy="662879"/>
              </a:xfrm>
              <a:prstGeom prst="rect">
                <a:avLst/>
              </a:prstGeom>
            </p:spPr>
          </p:pic>
          <p:pic>
            <p:nvPicPr>
              <p:cNvPr id="78" name="Graphic 77">
                <a:extLst>
                  <a:ext uri="{FF2B5EF4-FFF2-40B4-BE49-F238E27FC236}">
                    <a16:creationId xmlns:a16="http://schemas.microsoft.com/office/drawing/2014/main" id="{49C86043-2E83-4FFF-B36F-7505D1CAA1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300" y="2390507"/>
                <a:ext cx="662879" cy="662879"/>
              </a:xfrm>
              <a:prstGeom prst="rect">
                <a:avLst/>
              </a:prstGeom>
            </p:spPr>
          </p:pic>
          <p:pic>
            <p:nvPicPr>
              <p:cNvPr id="79" name="Graphic 78">
                <a:extLst>
                  <a:ext uri="{FF2B5EF4-FFF2-40B4-BE49-F238E27FC236}">
                    <a16:creationId xmlns:a16="http://schemas.microsoft.com/office/drawing/2014/main" id="{08133560-D836-45BD-BABE-AAA3A1C949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9300" y="3065840"/>
                <a:ext cx="662879" cy="662879"/>
              </a:xfrm>
              <a:prstGeom prst="rect">
                <a:avLst/>
              </a:prstGeom>
            </p:spPr>
          </p:pic>
          <p:pic>
            <p:nvPicPr>
              <p:cNvPr id="80" name="Graphic 79">
                <a:extLst>
                  <a:ext uri="{FF2B5EF4-FFF2-40B4-BE49-F238E27FC236}">
                    <a16:creationId xmlns:a16="http://schemas.microsoft.com/office/drawing/2014/main" id="{C7B0B403-90B3-4B5C-8429-9E1C5B4E0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1215" y="2390507"/>
                <a:ext cx="662879" cy="662879"/>
              </a:xfrm>
              <a:prstGeom prst="rect">
                <a:avLst/>
              </a:prstGeom>
            </p:spPr>
          </p:pic>
          <p:cxnSp>
            <p:nvCxnSpPr>
              <p:cNvPr id="81" name="Connector: Elbow 80">
                <a:extLst>
                  <a:ext uri="{FF2B5EF4-FFF2-40B4-BE49-F238E27FC236}">
                    <a16:creationId xmlns:a16="http://schemas.microsoft.com/office/drawing/2014/main" id="{D7361EDD-AE70-4B1B-A96D-F7AA17B39A58}"/>
                  </a:ext>
                </a:extLst>
              </p:cNvPr>
              <p:cNvCxnSpPr>
                <a:cxnSpLocks/>
                <a:stCxn id="76" idx="3"/>
                <a:endCxn id="77" idx="1"/>
              </p:cNvCxnSpPr>
              <p:nvPr/>
            </p:nvCxnSpPr>
            <p:spPr>
              <a:xfrm flipV="1">
                <a:off x="8900264" y="2033874"/>
                <a:ext cx="719036" cy="688073"/>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82" name="Connector: Elbow 81">
                <a:extLst>
                  <a:ext uri="{FF2B5EF4-FFF2-40B4-BE49-F238E27FC236}">
                    <a16:creationId xmlns:a16="http://schemas.microsoft.com/office/drawing/2014/main" id="{97B44881-533F-43BC-AF47-E0042C48C5E9}"/>
                  </a:ext>
                </a:extLst>
              </p:cNvPr>
              <p:cNvCxnSpPr>
                <a:cxnSpLocks/>
                <a:stCxn id="76" idx="3"/>
                <a:endCxn id="79" idx="1"/>
              </p:cNvCxnSpPr>
              <p:nvPr/>
            </p:nvCxnSpPr>
            <p:spPr>
              <a:xfrm>
                <a:off x="8900264" y="2721947"/>
                <a:ext cx="719036" cy="675333"/>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83" name="Straight Arrow Connector 82">
                <a:extLst>
                  <a:ext uri="{FF2B5EF4-FFF2-40B4-BE49-F238E27FC236}">
                    <a16:creationId xmlns:a16="http://schemas.microsoft.com/office/drawing/2014/main" id="{9F12C452-F207-4D58-AF5D-62127B0E9032}"/>
                  </a:ext>
                </a:extLst>
              </p:cNvPr>
              <p:cNvCxnSpPr>
                <a:cxnSpLocks/>
                <a:stCxn id="76" idx="3"/>
                <a:endCxn id="78" idx="1"/>
              </p:cNvCxnSpPr>
              <p:nvPr/>
            </p:nvCxnSpPr>
            <p:spPr>
              <a:xfrm>
                <a:off x="8900264" y="2721947"/>
                <a:ext cx="719036"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84" name="Straight Arrow Connector 83">
                <a:extLst>
                  <a:ext uri="{FF2B5EF4-FFF2-40B4-BE49-F238E27FC236}">
                    <a16:creationId xmlns:a16="http://schemas.microsoft.com/office/drawing/2014/main" id="{9D5F3687-69CA-4178-A177-0B62D8DC6E98}"/>
                  </a:ext>
                </a:extLst>
              </p:cNvPr>
              <p:cNvCxnSpPr>
                <a:cxnSpLocks/>
                <a:stCxn id="78" idx="3"/>
                <a:endCxn id="80" idx="1"/>
              </p:cNvCxnSpPr>
              <p:nvPr/>
            </p:nvCxnSpPr>
            <p:spPr>
              <a:xfrm>
                <a:off x="10282179" y="2721947"/>
                <a:ext cx="719036"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85" name="Connector: Elbow 84">
                <a:extLst>
                  <a:ext uri="{FF2B5EF4-FFF2-40B4-BE49-F238E27FC236}">
                    <a16:creationId xmlns:a16="http://schemas.microsoft.com/office/drawing/2014/main" id="{F79E9335-F4F7-4A7C-A48E-8FAA15A60A7D}"/>
                  </a:ext>
                </a:extLst>
              </p:cNvPr>
              <p:cNvCxnSpPr>
                <a:cxnSpLocks/>
                <a:stCxn id="77" idx="3"/>
                <a:endCxn id="80" idx="1"/>
              </p:cNvCxnSpPr>
              <p:nvPr/>
            </p:nvCxnSpPr>
            <p:spPr>
              <a:xfrm>
                <a:off x="10282179" y="2033874"/>
                <a:ext cx="719036" cy="688073"/>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86" name="Connector: Elbow 85">
                <a:extLst>
                  <a:ext uri="{FF2B5EF4-FFF2-40B4-BE49-F238E27FC236}">
                    <a16:creationId xmlns:a16="http://schemas.microsoft.com/office/drawing/2014/main" id="{739CDD35-1342-4FB1-B236-6C863052F127}"/>
                  </a:ext>
                </a:extLst>
              </p:cNvPr>
              <p:cNvCxnSpPr>
                <a:cxnSpLocks/>
                <a:stCxn id="79" idx="3"/>
                <a:endCxn id="80" idx="1"/>
              </p:cNvCxnSpPr>
              <p:nvPr/>
            </p:nvCxnSpPr>
            <p:spPr>
              <a:xfrm flipV="1">
                <a:off x="10282179" y="2721947"/>
                <a:ext cx="719036" cy="675333"/>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grpSp>
      </p:grpSp>
      <p:grpSp>
        <p:nvGrpSpPr>
          <p:cNvPr id="2068" name="Group 2067">
            <a:extLst>
              <a:ext uri="{FF2B5EF4-FFF2-40B4-BE49-F238E27FC236}">
                <a16:creationId xmlns:a16="http://schemas.microsoft.com/office/drawing/2014/main" id="{32AEE128-9C57-456E-ABEB-CAEC679C51E9}"/>
              </a:ext>
            </a:extLst>
          </p:cNvPr>
          <p:cNvGrpSpPr/>
          <p:nvPr/>
        </p:nvGrpSpPr>
        <p:grpSpPr>
          <a:xfrm>
            <a:off x="4175760" y="1216874"/>
            <a:ext cx="3840480" cy="2651760"/>
            <a:chOff x="4175760" y="1216874"/>
            <a:chExt cx="3840480" cy="2651760"/>
          </a:xfrm>
        </p:grpSpPr>
        <p:sp>
          <p:nvSpPr>
            <p:cNvPr id="116" name="Rectangle 115">
              <a:extLst>
                <a:ext uri="{FF2B5EF4-FFF2-40B4-BE49-F238E27FC236}">
                  <a16:creationId xmlns:a16="http://schemas.microsoft.com/office/drawing/2014/main" id="{22D29E6B-F5D7-4275-ACB4-4A6EE9F3313B}"/>
                </a:ext>
              </a:extLst>
            </p:cNvPr>
            <p:cNvSpPr/>
            <p:nvPr/>
          </p:nvSpPr>
          <p:spPr bwMode="auto">
            <a:xfrm>
              <a:off x="4175760" y="1216874"/>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r>
                <a:rPr lang="en-US" altLang="ja-JP" sz="2400" dirty="0">
                  <a:solidFill>
                    <a:srgbClr val="1A1A1A"/>
                  </a:solidFill>
                </a:rPr>
                <a:t>Async HTTP APIs</a:t>
              </a:r>
              <a:endParaRPr kumimoji="0" lang="en-US" sz="1600" b="0" i="0" u="none" strike="noStrike" kern="1200" cap="none" spc="0" normalizeH="0" baseline="0" noProof="0" dirty="0">
                <a:ln>
                  <a:noFill/>
                </a:ln>
                <a:solidFill>
                  <a:srgbClr val="FFFFFF">
                    <a:lumMod val="50000"/>
                  </a:srgbClr>
                </a:solidFill>
                <a:effectLst/>
                <a:uLnTx/>
                <a:uFillTx/>
                <a:latin typeface="Segoe UI"/>
                <a:ea typeface="Yu Gothic UI"/>
                <a:cs typeface="+mn-cs"/>
              </a:endParaRPr>
            </a:p>
          </p:txBody>
        </p:sp>
        <p:grpSp>
          <p:nvGrpSpPr>
            <p:cNvPr id="2066" name="Group 2065">
              <a:extLst>
                <a:ext uri="{FF2B5EF4-FFF2-40B4-BE49-F238E27FC236}">
                  <a16:creationId xmlns:a16="http://schemas.microsoft.com/office/drawing/2014/main" id="{96FDF3C7-DDAA-416A-B288-3C489FCADE19}"/>
                </a:ext>
              </a:extLst>
            </p:cNvPr>
            <p:cNvGrpSpPr/>
            <p:nvPr/>
          </p:nvGrpSpPr>
          <p:grpSpPr>
            <a:xfrm>
              <a:off x="4335580" y="2078295"/>
              <a:ext cx="3520839" cy="1671354"/>
              <a:chOff x="4350497" y="4776580"/>
              <a:chExt cx="3520839" cy="1671354"/>
            </a:xfrm>
          </p:grpSpPr>
          <p:pic>
            <p:nvPicPr>
              <p:cNvPr id="96" name="Graphic 95">
                <a:extLst>
                  <a:ext uri="{FF2B5EF4-FFF2-40B4-BE49-F238E27FC236}">
                    <a16:creationId xmlns:a16="http://schemas.microsoft.com/office/drawing/2014/main" id="{C3A9A814-4875-4DAE-9966-DD10ACC8E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6936" y="5119999"/>
                <a:ext cx="914400" cy="914400"/>
              </a:xfrm>
              <a:prstGeom prst="rect">
                <a:avLst/>
              </a:prstGeom>
            </p:spPr>
          </p:pic>
          <p:pic>
            <p:nvPicPr>
              <p:cNvPr id="2055" name="Picture 2054" descr="A picture containing gear&#10;&#10;Description generated with very high confidence">
                <a:extLst>
                  <a:ext uri="{FF2B5EF4-FFF2-40B4-BE49-F238E27FC236}">
                    <a16:creationId xmlns:a16="http://schemas.microsoft.com/office/drawing/2014/main" id="{0D50F70B-20BB-47A9-ADE6-8C0076703630}"/>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50497" y="4879200"/>
                <a:ext cx="1477388" cy="1477388"/>
              </a:xfrm>
              <a:prstGeom prst="rect">
                <a:avLst/>
              </a:prstGeom>
            </p:spPr>
          </p:pic>
          <p:cxnSp>
            <p:nvCxnSpPr>
              <p:cNvPr id="132" name="Straight Arrow Connector 131">
                <a:extLst>
                  <a:ext uri="{FF2B5EF4-FFF2-40B4-BE49-F238E27FC236}">
                    <a16:creationId xmlns:a16="http://schemas.microsoft.com/office/drawing/2014/main" id="{FDF3C7E7-E7D3-408D-8994-661396DFA06C}"/>
                  </a:ext>
                </a:extLst>
              </p:cNvPr>
              <p:cNvCxnSpPr>
                <a:cxnSpLocks/>
              </p:cNvCxnSpPr>
              <p:nvPr/>
            </p:nvCxnSpPr>
            <p:spPr>
              <a:xfrm>
                <a:off x="5895768" y="5200563"/>
                <a:ext cx="914400"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33" name="Straight Arrow Connector 132">
                <a:extLst>
                  <a:ext uri="{FF2B5EF4-FFF2-40B4-BE49-F238E27FC236}">
                    <a16:creationId xmlns:a16="http://schemas.microsoft.com/office/drawing/2014/main" id="{2A02AB49-C107-45BB-95E1-BC63DD921E7D}"/>
                  </a:ext>
                </a:extLst>
              </p:cNvPr>
              <p:cNvCxnSpPr>
                <a:cxnSpLocks/>
              </p:cNvCxnSpPr>
              <p:nvPr/>
            </p:nvCxnSpPr>
            <p:spPr>
              <a:xfrm>
                <a:off x="5895768" y="5687965"/>
                <a:ext cx="914400"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34" name="Straight Arrow Connector 133">
                <a:extLst>
                  <a:ext uri="{FF2B5EF4-FFF2-40B4-BE49-F238E27FC236}">
                    <a16:creationId xmlns:a16="http://schemas.microsoft.com/office/drawing/2014/main" id="{D15EB571-F8D5-4C45-B6B6-58625BF57BB0}"/>
                  </a:ext>
                </a:extLst>
              </p:cNvPr>
              <p:cNvCxnSpPr>
                <a:cxnSpLocks/>
              </p:cNvCxnSpPr>
              <p:nvPr/>
            </p:nvCxnSpPr>
            <p:spPr>
              <a:xfrm flipH="1">
                <a:off x="5895768" y="5936392"/>
                <a:ext cx="914400"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sp>
            <p:nvSpPr>
              <p:cNvPr id="2065" name="TextBox 2064">
                <a:extLst>
                  <a:ext uri="{FF2B5EF4-FFF2-40B4-BE49-F238E27FC236}">
                    <a16:creationId xmlns:a16="http://schemas.microsoft.com/office/drawing/2014/main" id="{AF983E51-0F6D-461D-8E2A-5B3E81EE37AE}"/>
                  </a:ext>
                </a:extLst>
              </p:cNvPr>
              <p:cNvSpPr txBox="1"/>
              <p:nvPr/>
            </p:nvSpPr>
            <p:spPr>
              <a:xfrm>
                <a:off x="5906228" y="4776580"/>
                <a:ext cx="856645" cy="5170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POST</a:t>
                </a:r>
              </a:p>
            </p:txBody>
          </p:sp>
          <p:sp>
            <p:nvSpPr>
              <p:cNvPr id="142" name="TextBox 141">
                <a:extLst>
                  <a:ext uri="{FF2B5EF4-FFF2-40B4-BE49-F238E27FC236}">
                    <a16:creationId xmlns:a16="http://schemas.microsoft.com/office/drawing/2014/main" id="{8C454FBA-FF42-496D-B52D-C0C6CC435AE4}"/>
                  </a:ext>
                </a:extLst>
              </p:cNvPr>
              <p:cNvSpPr txBox="1"/>
              <p:nvPr/>
            </p:nvSpPr>
            <p:spPr>
              <a:xfrm>
                <a:off x="5988572" y="5930869"/>
                <a:ext cx="701154" cy="517065"/>
              </a:xfrm>
              <a:prstGeom prst="rect">
                <a:avLst/>
              </a:prstGeom>
              <a:noFill/>
            </p:spPr>
            <p:txBody>
              <a:bodyPr wrap="non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Yu Gothic UI"/>
                    <a:cs typeface="+mn-cs"/>
                  </a:rPr>
                  <a:t>202</a:t>
                </a:r>
              </a:p>
            </p:txBody>
          </p:sp>
        </p:grpSp>
      </p:grpSp>
      <p:grpSp>
        <p:nvGrpSpPr>
          <p:cNvPr id="2074" name="Group 2073">
            <a:extLst>
              <a:ext uri="{FF2B5EF4-FFF2-40B4-BE49-F238E27FC236}">
                <a16:creationId xmlns:a16="http://schemas.microsoft.com/office/drawing/2014/main" id="{0CEC7CD9-260E-4D0B-9FEA-2F2CF6AC7C87}"/>
              </a:ext>
            </a:extLst>
          </p:cNvPr>
          <p:cNvGrpSpPr/>
          <p:nvPr/>
        </p:nvGrpSpPr>
        <p:grpSpPr>
          <a:xfrm>
            <a:off x="122166" y="4087067"/>
            <a:ext cx="3840480" cy="2651760"/>
            <a:chOff x="122166" y="4087067"/>
            <a:chExt cx="3840480" cy="2651760"/>
          </a:xfrm>
        </p:grpSpPr>
        <p:sp>
          <p:nvSpPr>
            <p:cNvPr id="118" name="Rectangle 117">
              <a:extLst>
                <a:ext uri="{FF2B5EF4-FFF2-40B4-BE49-F238E27FC236}">
                  <a16:creationId xmlns:a16="http://schemas.microsoft.com/office/drawing/2014/main" id="{59FE1B05-AE8C-4919-A9CE-A4BB3CD9E30A}"/>
                </a:ext>
              </a:extLst>
            </p:cNvPr>
            <p:cNvSpPr/>
            <p:nvPr/>
          </p:nvSpPr>
          <p:spPr bwMode="auto">
            <a:xfrm>
              <a:off x="122166" y="4087067"/>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r>
                <a:rPr lang="en-US" altLang="ja-JP" sz="2400" dirty="0">
                  <a:solidFill>
                    <a:srgbClr val="1A1A1A"/>
                  </a:solidFill>
                </a:rPr>
                <a:t>Long-running monitor</a:t>
              </a:r>
              <a:endParaRPr kumimoji="0" lang="en-US" sz="1600" b="0" i="0" u="none" strike="noStrike" kern="1200" cap="none" spc="0" normalizeH="0" baseline="0" noProof="0" dirty="0">
                <a:ln>
                  <a:noFill/>
                </a:ln>
                <a:solidFill>
                  <a:srgbClr val="FFFFFF">
                    <a:lumMod val="50000"/>
                  </a:srgbClr>
                </a:solidFill>
                <a:effectLst/>
                <a:uLnTx/>
                <a:uFillTx/>
                <a:latin typeface="Segoe UI"/>
                <a:ea typeface="Yu Gothic UI"/>
                <a:cs typeface="+mn-cs"/>
              </a:endParaRPr>
            </a:p>
          </p:txBody>
        </p:sp>
        <p:grpSp>
          <p:nvGrpSpPr>
            <p:cNvPr id="27" name="Group 26">
              <a:extLst>
                <a:ext uri="{FF2B5EF4-FFF2-40B4-BE49-F238E27FC236}">
                  <a16:creationId xmlns:a16="http://schemas.microsoft.com/office/drawing/2014/main" id="{85FFD3B0-088E-4CB2-BDC3-12F1E607B639}"/>
                </a:ext>
              </a:extLst>
            </p:cNvPr>
            <p:cNvGrpSpPr/>
            <p:nvPr/>
          </p:nvGrpSpPr>
          <p:grpSpPr>
            <a:xfrm>
              <a:off x="757654" y="5019409"/>
              <a:ext cx="2521393" cy="1470663"/>
              <a:chOff x="827731" y="4775461"/>
              <a:chExt cx="2521393" cy="1470663"/>
            </a:xfrm>
          </p:grpSpPr>
          <p:pic>
            <p:nvPicPr>
              <p:cNvPr id="88" name="Content Placeholder 5">
                <a:extLst>
                  <a:ext uri="{FF2B5EF4-FFF2-40B4-BE49-F238E27FC236}">
                    <a16:creationId xmlns:a16="http://schemas.microsoft.com/office/drawing/2014/main" id="{DBD8D950-A480-4F4D-9442-F58785395287}"/>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7731" y="4775461"/>
                <a:ext cx="1470663" cy="1470663"/>
              </a:xfrm>
              <a:prstGeom prst="rect">
                <a:avLst/>
              </a:prstGeom>
            </p:spPr>
          </p:pic>
          <p:pic>
            <p:nvPicPr>
              <p:cNvPr id="89" name="Graphic 88">
                <a:extLst>
                  <a:ext uri="{FF2B5EF4-FFF2-40B4-BE49-F238E27FC236}">
                    <a16:creationId xmlns:a16="http://schemas.microsoft.com/office/drawing/2014/main" id="{FE67721C-C618-48E0-A505-EEB3A271A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1622" y="5179352"/>
                <a:ext cx="662879" cy="662879"/>
              </a:xfrm>
              <a:prstGeom prst="rect">
                <a:avLst/>
              </a:prstGeom>
            </p:spPr>
          </p:pic>
          <p:pic>
            <p:nvPicPr>
              <p:cNvPr id="90" name="Graphic 89">
                <a:extLst>
                  <a:ext uri="{FF2B5EF4-FFF2-40B4-BE49-F238E27FC236}">
                    <a16:creationId xmlns:a16="http://schemas.microsoft.com/office/drawing/2014/main" id="{D66F8175-2AD4-494E-9D6E-E8589D805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6245" y="5204098"/>
                <a:ext cx="662879" cy="662879"/>
              </a:xfrm>
              <a:prstGeom prst="rect">
                <a:avLst/>
              </a:prstGeom>
            </p:spPr>
          </p:pic>
          <p:sp>
            <p:nvSpPr>
              <p:cNvPr id="91" name="Arrow: Right 90">
                <a:extLst>
                  <a:ext uri="{FF2B5EF4-FFF2-40B4-BE49-F238E27FC236}">
                    <a16:creationId xmlns:a16="http://schemas.microsoft.com/office/drawing/2014/main" id="{E2C0985D-89ED-446B-9DF5-7452BBE2E299}"/>
                  </a:ext>
                </a:extLst>
              </p:cNvPr>
              <p:cNvSpPr/>
              <p:nvPr/>
            </p:nvSpPr>
            <p:spPr>
              <a:xfrm>
                <a:off x="1993057" y="5204097"/>
                <a:ext cx="662879" cy="2333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Yu Gothic UI"/>
                  <a:cs typeface="+mn-cs"/>
                </a:endParaRPr>
              </a:p>
            </p:txBody>
          </p:sp>
          <p:sp>
            <p:nvSpPr>
              <p:cNvPr id="92" name="Arrow: Right 91">
                <a:extLst>
                  <a:ext uri="{FF2B5EF4-FFF2-40B4-BE49-F238E27FC236}">
                    <a16:creationId xmlns:a16="http://schemas.microsoft.com/office/drawing/2014/main" id="{7BDC5C13-363D-4EB9-853C-E1C386FC2341}"/>
                  </a:ext>
                </a:extLst>
              </p:cNvPr>
              <p:cNvSpPr/>
              <p:nvPr/>
            </p:nvSpPr>
            <p:spPr>
              <a:xfrm flipH="1">
                <a:off x="1962749" y="5535537"/>
                <a:ext cx="662878" cy="23332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Yu Gothic UI"/>
                  <a:cs typeface="+mn-cs"/>
                </a:endParaRPr>
              </a:p>
            </p:txBody>
          </p:sp>
        </p:grpSp>
      </p:grpSp>
      <p:grpSp>
        <p:nvGrpSpPr>
          <p:cNvPr id="2075" name="Group 2074">
            <a:extLst>
              <a:ext uri="{FF2B5EF4-FFF2-40B4-BE49-F238E27FC236}">
                <a16:creationId xmlns:a16="http://schemas.microsoft.com/office/drawing/2014/main" id="{DAEF2D0C-8857-48F1-9AF2-6C8A5FF4ECAA}"/>
              </a:ext>
            </a:extLst>
          </p:cNvPr>
          <p:cNvGrpSpPr/>
          <p:nvPr/>
        </p:nvGrpSpPr>
        <p:grpSpPr>
          <a:xfrm>
            <a:off x="4175760" y="4096507"/>
            <a:ext cx="3840480" cy="2651760"/>
            <a:chOff x="4175760" y="4096507"/>
            <a:chExt cx="3840480" cy="2651760"/>
          </a:xfrm>
        </p:grpSpPr>
        <p:sp>
          <p:nvSpPr>
            <p:cNvPr id="119" name="Rectangle 118">
              <a:extLst>
                <a:ext uri="{FF2B5EF4-FFF2-40B4-BE49-F238E27FC236}">
                  <a16:creationId xmlns:a16="http://schemas.microsoft.com/office/drawing/2014/main" id="{63210651-8B28-4038-9608-D90074A7F8E6}"/>
                </a:ext>
              </a:extLst>
            </p:cNvPr>
            <p:cNvSpPr/>
            <p:nvPr/>
          </p:nvSpPr>
          <p:spPr bwMode="auto">
            <a:xfrm>
              <a:off x="4175760" y="4096507"/>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457200"/>
              <a:r>
                <a:rPr lang="en-US" altLang="ja-JP" sz="2400" dirty="0">
                  <a:solidFill>
                    <a:srgbClr val="1A1A1A"/>
                  </a:solidFill>
                </a:rPr>
                <a:t>Human interaction</a:t>
              </a:r>
              <a:endParaRPr lang="en-US" altLang="ja-JP" sz="1600" dirty="0">
                <a:solidFill>
                  <a:srgbClr val="FFFFFF">
                    <a:lumMod val="50000"/>
                  </a:srgbClr>
                </a:solidFill>
                <a:latin typeface="Segoe UI"/>
                <a:ea typeface="Yu Gothic UI"/>
              </a:endParaRPr>
            </a:p>
          </p:txBody>
        </p:sp>
        <p:grpSp>
          <p:nvGrpSpPr>
            <p:cNvPr id="25" name="Group 24">
              <a:extLst>
                <a:ext uri="{FF2B5EF4-FFF2-40B4-BE49-F238E27FC236}">
                  <a16:creationId xmlns:a16="http://schemas.microsoft.com/office/drawing/2014/main" id="{A758798D-59F2-4F4B-9C51-F503513E7D99}"/>
                </a:ext>
              </a:extLst>
            </p:cNvPr>
            <p:cNvGrpSpPr/>
            <p:nvPr/>
          </p:nvGrpSpPr>
          <p:grpSpPr>
            <a:xfrm>
              <a:off x="4350497" y="4799505"/>
              <a:ext cx="3640496" cy="1920360"/>
              <a:chOff x="8237385" y="4512335"/>
              <a:chExt cx="3640496" cy="1920360"/>
            </a:xfrm>
          </p:grpSpPr>
          <p:pic>
            <p:nvPicPr>
              <p:cNvPr id="4" name="Picture 3" descr="A close up of a logo&#10;&#10;Description generated with high confidence">
                <a:extLst>
                  <a:ext uri="{FF2B5EF4-FFF2-40B4-BE49-F238E27FC236}">
                    <a16:creationId xmlns:a16="http://schemas.microsoft.com/office/drawing/2014/main" id="{100C9E7E-878D-476E-AA47-D4454E617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3975" y="4512335"/>
                <a:ext cx="801429" cy="801429"/>
              </a:xfrm>
              <a:prstGeom prst="rect">
                <a:avLst/>
              </a:prstGeom>
            </p:spPr>
          </p:pic>
          <p:pic>
            <p:nvPicPr>
              <p:cNvPr id="104" name="Picture 103">
                <a:extLst>
                  <a:ext uri="{FF2B5EF4-FFF2-40B4-BE49-F238E27FC236}">
                    <a16:creationId xmlns:a16="http://schemas.microsoft.com/office/drawing/2014/main" id="{9CA023BE-7F2F-4991-9877-F3AE8C7FD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2353" y="5628023"/>
                <a:ext cx="804672" cy="804672"/>
              </a:xfrm>
              <a:prstGeom prst="rect">
                <a:avLst/>
              </a:prstGeom>
            </p:spPr>
          </p:pic>
          <p:pic>
            <p:nvPicPr>
              <p:cNvPr id="105" name="Graphic 104">
                <a:extLst>
                  <a:ext uri="{FF2B5EF4-FFF2-40B4-BE49-F238E27FC236}">
                    <a16:creationId xmlns:a16="http://schemas.microsoft.com/office/drawing/2014/main" id="{08F230AB-CBB9-4924-AC27-ECAC709596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7385" y="5143837"/>
                <a:ext cx="662879" cy="662879"/>
              </a:xfrm>
              <a:prstGeom prst="rect">
                <a:avLst/>
              </a:prstGeom>
            </p:spPr>
          </p:pic>
          <p:pic>
            <p:nvPicPr>
              <p:cNvPr id="107" name="Graphic 106">
                <a:extLst>
                  <a:ext uri="{FF2B5EF4-FFF2-40B4-BE49-F238E27FC236}">
                    <a16:creationId xmlns:a16="http://schemas.microsoft.com/office/drawing/2014/main" id="{03DD281C-60E7-45BF-B15A-33E2C5FEF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5002" y="5144415"/>
                <a:ext cx="662879" cy="662879"/>
              </a:xfrm>
              <a:prstGeom prst="rect">
                <a:avLst/>
              </a:prstGeom>
            </p:spPr>
          </p:pic>
          <p:cxnSp>
            <p:nvCxnSpPr>
              <p:cNvPr id="112" name="Connector: Elbow 111">
                <a:extLst>
                  <a:ext uri="{FF2B5EF4-FFF2-40B4-BE49-F238E27FC236}">
                    <a16:creationId xmlns:a16="http://schemas.microsoft.com/office/drawing/2014/main" id="{3035F640-ECC9-448C-A168-96799D26F7BD}"/>
                  </a:ext>
                </a:extLst>
              </p:cNvPr>
              <p:cNvCxnSpPr>
                <a:cxnSpLocks/>
                <a:stCxn id="105" idx="3"/>
                <a:endCxn id="4" idx="1"/>
              </p:cNvCxnSpPr>
              <p:nvPr/>
            </p:nvCxnSpPr>
            <p:spPr>
              <a:xfrm flipV="1">
                <a:off x="8900264" y="4913050"/>
                <a:ext cx="773711" cy="562227"/>
              </a:xfrm>
              <a:prstGeom prst="bentConnector3">
                <a:avLst>
                  <a:gd name="adj1" fmla="val 50000"/>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13" name="Connector: Elbow 112">
                <a:extLst>
                  <a:ext uri="{FF2B5EF4-FFF2-40B4-BE49-F238E27FC236}">
                    <a16:creationId xmlns:a16="http://schemas.microsoft.com/office/drawing/2014/main" id="{A40B9EEF-3283-41A2-9B0D-9EA87D03C07E}"/>
                  </a:ext>
                </a:extLst>
              </p:cNvPr>
              <p:cNvCxnSpPr>
                <a:cxnSpLocks/>
                <a:stCxn id="105" idx="3"/>
                <a:endCxn id="104" idx="1"/>
              </p:cNvCxnSpPr>
              <p:nvPr/>
            </p:nvCxnSpPr>
            <p:spPr>
              <a:xfrm>
                <a:off x="8900264" y="5475277"/>
                <a:ext cx="772089" cy="555082"/>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14" name="Connector: Elbow 113">
                <a:extLst>
                  <a:ext uri="{FF2B5EF4-FFF2-40B4-BE49-F238E27FC236}">
                    <a16:creationId xmlns:a16="http://schemas.microsoft.com/office/drawing/2014/main" id="{B700700F-A762-4066-9CC5-74D7EE1E0D74}"/>
                  </a:ext>
                </a:extLst>
              </p:cNvPr>
              <p:cNvCxnSpPr>
                <a:cxnSpLocks/>
                <a:stCxn id="4" idx="3"/>
                <a:endCxn id="107" idx="1"/>
              </p:cNvCxnSpPr>
              <p:nvPr/>
            </p:nvCxnSpPr>
            <p:spPr>
              <a:xfrm>
                <a:off x="10475404" y="4913050"/>
                <a:ext cx="739598" cy="562805"/>
              </a:xfrm>
              <a:prstGeom prst="bentConnector3">
                <a:avLst>
                  <a:gd name="adj1" fmla="val 50000"/>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15" name="Connector: Elbow 114">
                <a:extLst>
                  <a:ext uri="{FF2B5EF4-FFF2-40B4-BE49-F238E27FC236}">
                    <a16:creationId xmlns:a16="http://schemas.microsoft.com/office/drawing/2014/main" id="{CFA8EC60-ECE8-4A9B-8714-F1E855F03442}"/>
                  </a:ext>
                </a:extLst>
              </p:cNvPr>
              <p:cNvCxnSpPr>
                <a:cxnSpLocks/>
                <a:stCxn id="104" idx="3"/>
                <a:endCxn id="107" idx="1"/>
              </p:cNvCxnSpPr>
              <p:nvPr/>
            </p:nvCxnSpPr>
            <p:spPr>
              <a:xfrm flipV="1">
                <a:off x="10477025" y="5475855"/>
                <a:ext cx="737977" cy="554504"/>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grpSp>
      </p:grpSp>
      <p:grpSp>
        <p:nvGrpSpPr>
          <p:cNvPr id="2076" name="Group 2075">
            <a:extLst>
              <a:ext uri="{FF2B5EF4-FFF2-40B4-BE49-F238E27FC236}">
                <a16:creationId xmlns:a16="http://schemas.microsoft.com/office/drawing/2014/main" id="{AD84F712-CBBD-4791-B12C-17447514CC19}"/>
              </a:ext>
            </a:extLst>
          </p:cNvPr>
          <p:cNvGrpSpPr/>
          <p:nvPr/>
        </p:nvGrpSpPr>
        <p:grpSpPr>
          <a:xfrm>
            <a:off x="8229354" y="4087067"/>
            <a:ext cx="3840480" cy="2651760"/>
            <a:chOff x="8229354" y="4087067"/>
            <a:chExt cx="3840480" cy="2651760"/>
          </a:xfrm>
        </p:grpSpPr>
        <p:sp>
          <p:nvSpPr>
            <p:cNvPr id="120" name="Rectangle 119">
              <a:extLst>
                <a:ext uri="{FF2B5EF4-FFF2-40B4-BE49-F238E27FC236}">
                  <a16:creationId xmlns:a16="http://schemas.microsoft.com/office/drawing/2014/main" id="{D4B08950-1F2B-4472-974B-A4FDF7B7FD5F}"/>
                </a:ext>
              </a:extLst>
            </p:cNvPr>
            <p:cNvSpPr/>
            <p:nvPr/>
          </p:nvSpPr>
          <p:spPr bwMode="auto">
            <a:xfrm>
              <a:off x="8229354" y="4087067"/>
              <a:ext cx="3840480" cy="2651760"/>
            </a:xfrm>
            <a:prstGeom prst="rect">
              <a:avLst/>
            </a:prstGeom>
            <a:ln>
              <a:headEnd type="none" w="med" len="med"/>
              <a:tailEnd type="none" w="med" len="med"/>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0" normalizeH="0" baseline="0" noProof="0" dirty="0">
                  <a:ln>
                    <a:noFill/>
                  </a:ln>
                  <a:solidFill>
                    <a:srgbClr val="1A1A1A"/>
                  </a:solidFill>
                  <a:effectLst/>
                  <a:uLnTx/>
                  <a:uFillTx/>
                  <a:latin typeface="Segoe UI"/>
                  <a:ea typeface="Yu Gothic UI"/>
                  <a:cs typeface="+mn-cs"/>
                </a:rPr>
                <a:t>Event aggregation</a:t>
              </a:r>
            </a:p>
          </p:txBody>
        </p:sp>
        <p:grpSp>
          <p:nvGrpSpPr>
            <p:cNvPr id="2072" name="Group 2071">
              <a:extLst>
                <a:ext uri="{FF2B5EF4-FFF2-40B4-BE49-F238E27FC236}">
                  <a16:creationId xmlns:a16="http://schemas.microsoft.com/office/drawing/2014/main" id="{A6722029-AA21-43C2-B8E2-04CBD0C94A6D}"/>
                </a:ext>
              </a:extLst>
            </p:cNvPr>
            <p:cNvGrpSpPr/>
            <p:nvPr/>
          </p:nvGrpSpPr>
          <p:grpSpPr>
            <a:xfrm>
              <a:off x="9223724" y="4860956"/>
              <a:ext cx="1996643" cy="1570788"/>
              <a:chOff x="9223724" y="4733631"/>
              <a:chExt cx="1996643" cy="1570788"/>
            </a:xfrm>
          </p:grpSpPr>
          <p:pic>
            <p:nvPicPr>
              <p:cNvPr id="145" name="Picture 144">
                <a:extLst>
                  <a:ext uri="{FF2B5EF4-FFF2-40B4-BE49-F238E27FC236}">
                    <a16:creationId xmlns:a16="http://schemas.microsoft.com/office/drawing/2014/main" id="{1FF8163B-8825-4A81-BC92-9B80177ABB6E}"/>
                  </a:ext>
                </a:extLst>
              </p:cNvPr>
              <p:cNvPicPr>
                <a:picLocks noChangeAspect="1"/>
              </p:cNvPicPr>
              <p:nvPr/>
            </p:nvPicPr>
            <p:blipFill>
              <a:blip r:embed="rId9"/>
              <a:stretch>
                <a:fillRect/>
              </a:stretch>
            </p:blipFill>
            <p:spPr>
              <a:xfrm>
                <a:off x="9223724" y="4733631"/>
                <a:ext cx="523596" cy="523596"/>
              </a:xfrm>
              <a:prstGeom prst="rect">
                <a:avLst/>
              </a:prstGeom>
            </p:spPr>
          </p:pic>
          <p:pic>
            <p:nvPicPr>
              <p:cNvPr id="146" name="Picture 145">
                <a:extLst>
                  <a:ext uri="{FF2B5EF4-FFF2-40B4-BE49-F238E27FC236}">
                    <a16:creationId xmlns:a16="http://schemas.microsoft.com/office/drawing/2014/main" id="{6F8AD25B-84E3-4763-9F30-2AE546E0A788}"/>
                  </a:ext>
                </a:extLst>
              </p:cNvPr>
              <p:cNvPicPr>
                <a:picLocks noChangeAspect="1"/>
              </p:cNvPicPr>
              <p:nvPr/>
            </p:nvPicPr>
            <p:blipFill>
              <a:blip r:embed="rId9"/>
              <a:stretch>
                <a:fillRect/>
              </a:stretch>
            </p:blipFill>
            <p:spPr>
              <a:xfrm>
                <a:off x="9223724" y="5257227"/>
                <a:ext cx="523596" cy="523596"/>
              </a:xfrm>
              <a:prstGeom prst="rect">
                <a:avLst/>
              </a:prstGeom>
            </p:spPr>
          </p:pic>
          <p:pic>
            <p:nvPicPr>
              <p:cNvPr id="147" name="Picture 146">
                <a:extLst>
                  <a:ext uri="{FF2B5EF4-FFF2-40B4-BE49-F238E27FC236}">
                    <a16:creationId xmlns:a16="http://schemas.microsoft.com/office/drawing/2014/main" id="{89AEDEBD-00A0-43FF-B7B4-FDB06446FE68}"/>
                  </a:ext>
                </a:extLst>
              </p:cNvPr>
              <p:cNvPicPr>
                <a:picLocks noChangeAspect="1"/>
              </p:cNvPicPr>
              <p:nvPr/>
            </p:nvPicPr>
            <p:blipFill>
              <a:blip r:embed="rId9"/>
              <a:stretch>
                <a:fillRect/>
              </a:stretch>
            </p:blipFill>
            <p:spPr>
              <a:xfrm>
                <a:off x="9223724" y="5780823"/>
                <a:ext cx="523596" cy="523596"/>
              </a:xfrm>
              <a:prstGeom prst="rect">
                <a:avLst/>
              </a:prstGeom>
            </p:spPr>
          </p:pic>
          <p:pic>
            <p:nvPicPr>
              <p:cNvPr id="148" name="Graphic 147">
                <a:extLst>
                  <a:ext uri="{FF2B5EF4-FFF2-40B4-BE49-F238E27FC236}">
                    <a16:creationId xmlns:a16="http://schemas.microsoft.com/office/drawing/2014/main" id="{1EF44597-718A-4CA3-9B98-26A67D6657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7488" y="5187585"/>
                <a:ext cx="662879" cy="662879"/>
              </a:xfrm>
              <a:prstGeom prst="rect">
                <a:avLst/>
              </a:prstGeom>
            </p:spPr>
          </p:pic>
          <p:cxnSp>
            <p:nvCxnSpPr>
              <p:cNvPr id="149" name="Connector: Elbow 148">
                <a:extLst>
                  <a:ext uri="{FF2B5EF4-FFF2-40B4-BE49-F238E27FC236}">
                    <a16:creationId xmlns:a16="http://schemas.microsoft.com/office/drawing/2014/main" id="{45224639-1467-48E7-A7EB-EC108B91FBA0}"/>
                  </a:ext>
                </a:extLst>
              </p:cNvPr>
              <p:cNvCxnSpPr>
                <a:stCxn id="145" idx="3"/>
                <a:endCxn id="148" idx="1"/>
              </p:cNvCxnSpPr>
              <p:nvPr/>
            </p:nvCxnSpPr>
            <p:spPr>
              <a:xfrm>
                <a:off x="9747320" y="4995429"/>
                <a:ext cx="810168" cy="523596"/>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50" name="Straight Arrow Connector 149">
                <a:extLst>
                  <a:ext uri="{FF2B5EF4-FFF2-40B4-BE49-F238E27FC236}">
                    <a16:creationId xmlns:a16="http://schemas.microsoft.com/office/drawing/2014/main" id="{EE886338-A6A4-407C-8975-E1AC29FF169B}"/>
                  </a:ext>
                </a:extLst>
              </p:cNvPr>
              <p:cNvCxnSpPr>
                <a:stCxn id="146" idx="3"/>
                <a:endCxn id="148" idx="1"/>
              </p:cNvCxnSpPr>
              <p:nvPr/>
            </p:nvCxnSpPr>
            <p:spPr>
              <a:xfrm>
                <a:off x="9747320" y="5519025"/>
                <a:ext cx="810168" cy="0"/>
              </a:xfrm>
              <a:prstGeom prst="straightConnector1">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cxnSp>
            <p:nvCxnSpPr>
              <p:cNvPr id="151" name="Connector: Elbow 150">
                <a:extLst>
                  <a:ext uri="{FF2B5EF4-FFF2-40B4-BE49-F238E27FC236}">
                    <a16:creationId xmlns:a16="http://schemas.microsoft.com/office/drawing/2014/main" id="{74500A99-F1B2-462B-92D8-303619307BB0}"/>
                  </a:ext>
                </a:extLst>
              </p:cNvPr>
              <p:cNvCxnSpPr>
                <a:stCxn id="147" idx="3"/>
                <a:endCxn id="148" idx="1"/>
              </p:cNvCxnSpPr>
              <p:nvPr/>
            </p:nvCxnSpPr>
            <p:spPr>
              <a:xfrm flipV="1">
                <a:off x="9747320" y="5519025"/>
                <a:ext cx="810168" cy="523596"/>
              </a:xfrm>
              <a:prstGeom prst="bentConnector3">
                <a:avLst/>
              </a:prstGeom>
              <a:ln w="57150">
                <a:solidFill>
                  <a:schemeClr val="accent4"/>
                </a:solidFill>
                <a:tailEnd type="triangle"/>
              </a:ln>
            </p:spPr>
            <p:style>
              <a:lnRef idx="3">
                <a:schemeClr val="accent4"/>
              </a:lnRef>
              <a:fillRef idx="0">
                <a:schemeClr val="accent4"/>
              </a:fillRef>
              <a:effectRef idx="2">
                <a:schemeClr val="accent4"/>
              </a:effectRef>
              <a:fontRef idx="minor">
                <a:schemeClr val="tx1"/>
              </a:fontRef>
            </p:style>
          </p:cxnSp>
        </p:grpSp>
      </p:grpSp>
    </p:spTree>
    <p:extLst>
      <p:ext uri="{BB962C8B-B14F-4D97-AF65-F5344CB8AC3E}">
        <p14:creationId xmlns:p14="http://schemas.microsoft.com/office/powerpoint/2010/main" val="1039447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67"/>
                                        </p:tgtEl>
                                        <p:attrNameLst>
                                          <p:attrName>style.visibility</p:attrName>
                                        </p:attrNameLst>
                                      </p:cBhvr>
                                      <p:to>
                                        <p:strVal val="visible"/>
                                      </p:to>
                                    </p:set>
                                    <p:animEffect transition="in" filter="fade">
                                      <p:cBhvr>
                                        <p:cTn id="7" dur="1000"/>
                                        <p:tgtEl>
                                          <p:spTgt spid="2067"/>
                                        </p:tgtEl>
                                      </p:cBhvr>
                                    </p:animEffect>
                                    <p:anim calcmode="lin" valueType="num">
                                      <p:cBhvr>
                                        <p:cTn id="8" dur="1000" fill="hold"/>
                                        <p:tgtEl>
                                          <p:spTgt spid="2067"/>
                                        </p:tgtEl>
                                        <p:attrNameLst>
                                          <p:attrName>ppt_x</p:attrName>
                                        </p:attrNameLst>
                                      </p:cBhvr>
                                      <p:tavLst>
                                        <p:tav tm="0">
                                          <p:val>
                                            <p:strVal val="#ppt_x"/>
                                          </p:val>
                                        </p:tav>
                                        <p:tav tm="100000">
                                          <p:val>
                                            <p:strVal val="#ppt_x"/>
                                          </p:val>
                                        </p:tav>
                                      </p:tavLst>
                                    </p:anim>
                                    <p:anim calcmode="lin" valueType="num">
                                      <p:cBhvr>
                                        <p:cTn id="9" dur="1000" fill="hold"/>
                                        <p:tgtEl>
                                          <p:spTgt spid="206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068"/>
                                        </p:tgtEl>
                                        <p:attrNameLst>
                                          <p:attrName>style.visibility</p:attrName>
                                        </p:attrNameLst>
                                      </p:cBhvr>
                                      <p:to>
                                        <p:strVal val="visible"/>
                                      </p:to>
                                    </p:set>
                                    <p:animEffect transition="in" filter="fade">
                                      <p:cBhvr>
                                        <p:cTn id="13" dur="1000"/>
                                        <p:tgtEl>
                                          <p:spTgt spid="2068"/>
                                        </p:tgtEl>
                                      </p:cBhvr>
                                    </p:animEffect>
                                    <p:anim calcmode="lin" valueType="num">
                                      <p:cBhvr>
                                        <p:cTn id="14" dur="1000" fill="hold"/>
                                        <p:tgtEl>
                                          <p:spTgt spid="2068"/>
                                        </p:tgtEl>
                                        <p:attrNameLst>
                                          <p:attrName>ppt_x</p:attrName>
                                        </p:attrNameLst>
                                      </p:cBhvr>
                                      <p:tavLst>
                                        <p:tav tm="0">
                                          <p:val>
                                            <p:strVal val="#ppt_x"/>
                                          </p:val>
                                        </p:tav>
                                        <p:tav tm="100000">
                                          <p:val>
                                            <p:strVal val="#ppt_x"/>
                                          </p:val>
                                        </p:tav>
                                      </p:tavLst>
                                    </p:anim>
                                    <p:anim calcmode="lin" valueType="num">
                                      <p:cBhvr>
                                        <p:cTn id="15" dur="1000" fill="hold"/>
                                        <p:tgtEl>
                                          <p:spTgt spid="206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2077"/>
                                        </p:tgtEl>
                                        <p:attrNameLst>
                                          <p:attrName>style.visibility</p:attrName>
                                        </p:attrNameLst>
                                      </p:cBhvr>
                                      <p:to>
                                        <p:strVal val="visible"/>
                                      </p:to>
                                    </p:set>
                                    <p:animEffect transition="in" filter="fade">
                                      <p:cBhvr>
                                        <p:cTn id="19" dur="1000"/>
                                        <p:tgtEl>
                                          <p:spTgt spid="2077"/>
                                        </p:tgtEl>
                                      </p:cBhvr>
                                    </p:animEffect>
                                    <p:anim calcmode="lin" valueType="num">
                                      <p:cBhvr>
                                        <p:cTn id="20" dur="1000" fill="hold"/>
                                        <p:tgtEl>
                                          <p:spTgt spid="2077"/>
                                        </p:tgtEl>
                                        <p:attrNameLst>
                                          <p:attrName>ppt_x</p:attrName>
                                        </p:attrNameLst>
                                      </p:cBhvr>
                                      <p:tavLst>
                                        <p:tav tm="0">
                                          <p:val>
                                            <p:strVal val="#ppt_x"/>
                                          </p:val>
                                        </p:tav>
                                        <p:tav tm="100000">
                                          <p:val>
                                            <p:strVal val="#ppt_x"/>
                                          </p:val>
                                        </p:tav>
                                      </p:tavLst>
                                    </p:anim>
                                    <p:anim calcmode="lin" valueType="num">
                                      <p:cBhvr>
                                        <p:cTn id="21" dur="1000" fill="hold"/>
                                        <p:tgtEl>
                                          <p:spTgt spid="207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074"/>
                                        </p:tgtEl>
                                        <p:attrNameLst>
                                          <p:attrName>style.visibility</p:attrName>
                                        </p:attrNameLst>
                                      </p:cBhvr>
                                      <p:to>
                                        <p:strVal val="visible"/>
                                      </p:to>
                                    </p:set>
                                    <p:animEffect transition="in" filter="fade">
                                      <p:cBhvr>
                                        <p:cTn id="25" dur="1000"/>
                                        <p:tgtEl>
                                          <p:spTgt spid="2074"/>
                                        </p:tgtEl>
                                      </p:cBhvr>
                                    </p:animEffect>
                                    <p:anim calcmode="lin" valueType="num">
                                      <p:cBhvr>
                                        <p:cTn id="26" dur="1000" fill="hold"/>
                                        <p:tgtEl>
                                          <p:spTgt spid="2074"/>
                                        </p:tgtEl>
                                        <p:attrNameLst>
                                          <p:attrName>ppt_x</p:attrName>
                                        </p:attrNameLst>
                                      </p:cBhvr>
                                      <p:tavLst>
                                        <p:tav tm="0">
                                          <p:val>
                                            <p:strVal val="#ppt_x"/>
                                          </p:val>
                                        </p:tav>
                                        <p:tav tm="100000">
                                          <p:val>
                                            <p:strVal val="#ppt_x"/>
                                          </p:val>
                                        </p:tav>
                                      </p:tavLst>
                                    </p:anim>
                                    <p:anim calcmode="lin" valueType="num">
                                      <p:cBhvr>
                                        <p:cTn id="27" dur="1000" fill="hold"/>
                                        <p:tgtEl>
                                          <p:spTgt spid="207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075"/>
                                        </p:tgtEl>
                                        <p:attrNameLst>
                                          <p:attrName>style.visibility</p:attrName>
                                        </p:attrNameLst>
                                      </p:cBhvr>
                                      <p:to>
                                        <p:strVal val="visible"/>
                                      </p:to>
                                    </p:set>
                                    <p:animEffect transition="in" filter="fade">
                                      <p:cBhvr>
                                        <p:cTn id="31" dur="1000"/>
                                        <p:tgtEl>
                                          <p:spTgt spid="2075"/>
                                        </p:tgtEl>
                                      </p:cBhvr>
                                    </p:animEffect>
                                    <p:anim calcmode="lin" valueType="num">
                                      <p:cBhvr>
                                        <p:cTn id="32" dur="1000" fill="hold"/>
                                        <p:tgtEl>
                                          <p:spTgt spid="2075"/>
                                        </p:tgtEl>
                                        <p:attrNameLst>
                                          <p:attrName>ppt_x</p:attrName>
                                        </p:attrNameLst>
                                      </p:cBhvr>
                                      <p:tavLst>
                                        <p:tav tm="0">
                                          <p:val>
                                            <p:strVal val="#ppt_x"/>
                                          </p:val>
                                        </p:tav>
                                        <p:tav tm="100000">
                                          <p:val>
                                            <p:strVal val="#ppt_x"/>
                                          </p:val>
                                        </p:tav>
                                      </p:tavLst>
                                    </p:anim>
                                    <p:anim calcmode="lin" valueType="num">
                                      <p:cBhvr>
                                        <p:cTn id="33" dur="1000" fill="hold"/>
                                        <p:tgtEl>
                                          <p:spTgt spid="207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76"/>
                                        </p:tgtEl>
                                        <p:attrNameLst>
                                          <p:attrName>style.visibility</p:attrName>
                                        </p:attrNameLst>
                                      </p:cBhvr>
                                      <p:to>
                                        <p:strVal val="visible"/>
                                      </p:to>
                                    </p:set>
                                    <p:animEffect transition="in" filter="fade">
                                      <p:cBhvr>
                                        <p:cTn id="38" dur="1000"/>
                                        <p:tgtEl>
                                          <p:spTgt spid="2076"/>
                                        </p:tgtEl>
                                      </p:cBhvr>
                                    </p:animEffect>
                                    <p:anim calcmode="lin" valueType="num">
                                      <p:cBhvr>
                                        <p:cTn id="39" dur="1000" fill="hold"/>
                                        <p:tgtEl>
                                          <p:spTgt spid="2076"/>
                                        </p:tgtEl>
                                        <p:attrNameLst>
                                          <p:attrName>ppt_x</p:attrName>
                                        </p:attrNameLst>
                                      </p:cBhvr>
                                      <p:tavLst>
                                        <p:tav tm="0">
                                          <p:val>
                                            <p:strVal val="#ppt_x"/>
                                          </p:val>
                                        </p:tav>
                                        <p:tav tm="100000">
                                          <p:val>
                                            <p:strVal val="#ppt_x"/>
                                          </p:val>
                                        </p:tav>
                                      </p:tavLst>
                                    </p:anim>
                                    <p:anim calcmode="lin" valueType="num">
                                      <p:cBhvr>
                                        <p:cTn id="40" dur="1000" fill="hold"/>
                                        <p:tgtEl>
                                          <p:spTgt spid="2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3BC-A6F1-4D44-AED5-ECCD34B8E642}"/>
              </a:ext>
            </a:extLst>
          </p:cNvPr>
          <p:cNvSpPr>
            <a:spLocks noGrp="1"/>
          </p:cNvSpPr>
          <p:nvPr>
            <p:ph type="title"/>
          </p:nvPr>
        </p:nvSpPr>
        <p:spPr/>
        <p:txBody>
          <a:bodyPr/>
          <a:lstStyle/>
          <a:p>
            <a:r>
              <a:rPr lang="en-US"/>
              <a:t>Pattern: Function chaining</a:t>
            </a:r>
          </a:p>
        </p:txBody>
      </p:sp>
      <p:sp>
        <p:nvSpPr>
          <p:cNvPr id="12" name="Text Placeholder 11">
            <a:extLst>
              <a:ext uri="{FF2B5EF4-FFF2-40B4-BE49-F238E27FC236}">
                <a16:creationId xmlns:a16="http://schemas.microsoft.com/office/drawing/2014/main" id="{ABE2CE7E-1DEC-49CF-8D89-F8F0DAB72188}"/>
              </a:ext>
            </a:extLst>
          </p:cNvPr>
          <p:cNvSpPr>
            <a:spLocks noGrp="1"/>
          </p:cNvSpPr>
          <p:nvPr>
            <p:ph type="body" sz="quarter" idx="10"/>
          </p:nvPr>
        </p:nvSpPr>
        <p:spPr>
          <a:xfrm>
            <a:off x="588263" y="1436688"/>
            <a:ext cx="11018520" cy="3834896"/>
          </a:xfrm>
        </p:spPr>
        <p:txBody>
          <a:bodyPr>
            <a:normAutofit fontScale="92500" lnSpcReduction="20000"/>
          </a:bodyPr>
          <a:lstStyle/>
          <a:p>
            <a:r>
              <a:rPr lang="en-US" sz="1400" dirty="0">
                <a:solidFill>
                  <a:srgbClr val="0000FF"/>
                </a:solidFill>
              </a:rPr>
              <a:t>public</a:t>
            </a:r>
            <a:r>
              <a:rPr lang="en-US" sz="1400" dirty="0">
                <a:solidFill>
                  <a:srgbClr val="000000"/>
                </a:solidFill>
              </a:rPr>
              <a:t> </a:t>
            </a:r>
            <a:r>
              <a:rPr lang="en-US" sz="1400" dirty="0">
                <a:solidFill>
                  <a:srgbClr val="0000FF"/>
                </a:solidFill>
              </a:rPr>
              <a:t>static</a:t>
            </a:r>
            <a:r>
              <a:rPr lang="en-US" sz="1400" dirty="0">
                <a:solidFill>
                  <a:srgbClr val="000000"/>
                </a:solidFill>
              </a:rPr>
              <a:t> </a:t>
            </a:r>
            <a:r>
              <a:rPr lang="en-US" sz="1400" dirty="0">
                <a:solidFill>
                  <a:srgbClr val="0000FF"/>
                </a:solidFill>
              </a:rPr>
              <a:t>async</a:t>
            </a:r>
            <a:r>
              <a:rPr lang="en-US" sz="1400" dirty="0">
                <a:solidFill>
                  <a:srgbClr val="000000"/>
                </a:solidFill>
              </a:rPr>
              <a:t> </a:t>
            </a:r>
            <a:r>
              <a:rPr lang="en-US" sz="1400" dirty="0">
                <a:solidFill>
                  <a:srgbClr val="267F99"/>
                </a:solidFill>
              </a:rPr>
              <a:t>Task</a:t>
            </a:r>
            <a:r>
              <a:rPr lang="en-US" sz="1400" dirty="0">
                <a:solidFill>
                  <a:srgbClr val="000000"/>
                </a:solidFill>
              </a:rPr>
              <a:t>&lt;</a:t>
            </a:r>
            <a:r>
              <a:rPr lang="en-US" sz="1400" dirty="0">
                <a:solidFill>
                  <a:srgbClr val="0000FF"/>
                </a:solidFill>
              </a:rPr>
              <a:t>object</a:t>
            </a:r>
            <a:r>
              <a:rPr lang="en-US" sz="1400" dirty="0">
                <a:solidFill>
                  <a:srgbClr val="000000"/>
                </a:solidFill>
              </a:rPr>
              <a:t>&gt; </a:t>
            </a:r>
            <a:r>
              <a:rPr lang="en-US" sz="1400" dirty="0">
                <a:solidFill>
                  <a:srgbClr val="795E26"/>
                </a:solidFill>
              </a:rPr>
              <a:t>Run</a:t>
            </a:r>
            <a:r>
              <a:rPr lang="en-US" sz="1400" dirty="0">
                <a:solidFill>
                  <a:srgbClr val="000000"/>
                </a:solidFill>
              </a:rPr>
              <a:t>(</a:t>
            </a:r>
            <a:r>
              <a:rPr lang="en-US" sz="1400" dirty="0" err="1">
                <a:solidFill>
                  <a:srgbClr val="267F99"/>
                </a:solidFill>
              </a:rPr>
              <a:t>DurableOrchestrationContext</a:t>
            </a:r>
            <a:r>
              <a:rPr lang="en-US" sz="1400" dirty="0">
                <a:solidFill>
                  <a:srgbClr val="000000"/>
                </a:solidFill>
              </a:rPr>
              <a:t> </a:t>
            </a:r>
            <a:r>
              <a:rPr lang="en-US" sz="1400" dirty="0">
                <a:solidFill>
                  <a:srgbClr val="001080"/>
                </a:solidFill>
              </a:rPr>
              <a:t>context</a:t>
            </a:r>
            <a:r>
              <a:rPr lang="en-US" sz="1400" dirty="0">
                <a:solidFill>
                  <a:srgbClr val="000000"/>
                </a:solidFill>
              </a:rPr>
              <a:t>)</a:t>
            </a:r>
          </a:p>
          <a:p>
            <a:r>
              <a:rPr lang="en-US" sz="1400" dirty="0">
                <a:solidFill>
                  <a:srgbClr val="000000"/>
                </a:solidFill>
              </a:rPr>
              <a:t>{</a:t>
            </a:r>
          </a:p>
          <a:p>
            <a:r>
              <a:rPr lang="en-US" sz="1400" dirty="0">
                <a:solidFill>
                  <a:srgbClr val="AF00DB"/>
                </a:solidFill>
              </a:rPr>
              <a:t>    try</a:t>
            </a:r>
            <a:endParaRPr lang="en-US" sz="1400" dirty="0">
              <a:solidFill>
                <a:srgbClr val="000000"/>
              </a:solidFill>
            </a:endParaRPr>
          </a:p>
          <a:p>
            <a:r>
              <a:rPr lang="en-US" sz="1400" dirty="0">
                <a:solidFill>
                  <a:srgbClr val="000000"/>
                </a:solidFill>
              </a:rPr>
              <a:t>    {</a:t>
            </a:r>
          </a:p>
          <a:p>
            <a:r>
              <a:rPr lang="en-US" sz="1400" dirty="0">
                <a:solidFill>
                  <a:srgbClr val="0000FF"/>
                </a:solidFill>
              </a:rPr>
              <a:t>        var</a:t>
            </a:r>
            <a:r>
              <a:rPr lang="en-US" sz="1400" dirty="0">
                <a:solidFill>
                  <a:srgbClr val="000000"/>
                </a:solidFill>
              </a:rPr>
              <a:t> </a:t>
            </a:r>
            <a:r>
              <a:rPr lang="en-US" sz="1400" dirty="0">
                <a:solidFill>
                  <a:srgbClr val="001080"/>
                </a:solidFill>
              </a:rPr>
              <a:t>x</a:t>
            </a:r>
            <a:r>
              <a:rPr lang="en-US" sz="1400" dirty="0">
                <a:solidFill>
                  <a:srgbClr val="000000"/>
                </a:solidFill>
              </a:rPr>
              <a:t> = </a:t>
            </a:r>
            <a:r>
              <a:rPr lang="en-US" sz="1400" dirty="0">
                <a:solidFill>
                  <a:srgbClr val="0000FF"/>
                </a:solidFill>
              </a:rPr>
              <a:t>await</a:t>
            </a:r>
            <a:r>
              <a:rPr lang="en-US" sz="1400" dirty="0">
                <a:solidFill>
                  <a:srgbClr val="000000"/>
                </a:solidFill>
              </a:rPr>
              <a:t> </a:t>
            </a:r>
            <a:r>
              <a:rPr lang="en-US" sz="1400" dirty="0" err="1">
                <a:solidFill>
                  <a:srgbClr val="001080"/>
                </a:solidFill>
              </a:rPr>
              <a:t>context</a:t>
            </a:r>
            <a:r>
              <a:rPr lang="en-US" sz="1400" dirty="0" err="1">
                <a:solidFill>
                  <a:srgbClr val="000000"/>
                </a:solidFill>
              </a:rPr>
              <a:t>.</a:t>
            </a:r>
            <a:r>
              <a:rPr lang="en-US" sz="1400" dirty="0" err="1">
                <a:solidFill>
                  <a:srgbClr val="795E26"/>
                </a:solidFill>
              </a:rPr>
              <a:t>CallActivityAsync</a:t>
            </a:r>
            <a:r>
              <a:rPr lang="en-US" sz="1400" dirty="0">
                <a:solidFill>
                  <a:srgbClr val="000000"/>
                </a:solidFill>
              </a:rPr>
              <a:t>&lt;</a:t>
            </a:r>
            <a:r>
              <a:rPr lang="en-US" sz="1400" dirty="0">
                <a:solidFill>
                  <a:srgbClr val="0000FF"/>
                </a:solidFill>
              </a:rPr>
              <a:t>object</a:t>
            </a:r>
            <a:r>
              <a:rPr lang="en-US" sz="1400" dirty="0">
                <a:solidFill>
                  <a:srgbClr val="000000"/>
                </a:solidFill>
              </a:rPr>
              <a:t>&gt;(</a:t>
            </a:r>
            <a:r>
              <a:rPr lang="en-US" sz="1400" dirty="0">
                <a:solidFill>
                  <a:srgbClr val="A31515"/>
                </a:solidFill>
              </a:rPr>
              <a:t>"F1"</a:t>
            </a:r>
            <a:r>
              <a:rPr lang="en-US" sz="1400" dirty="0">
                <a:solidFill>
                  <a:srgbClr val="000000"/>
                </a:solidFill>
              </a:rPr>
              <a:t>);</a:t>
            </a:r>
          </a:p>
          <a:p>
            <a:r>
              <a:rPr lang="en-US" sz="1400" dirty="0">
                <a:solidFill>
                  <a:srgbClr val="0000FF"/>
                </a:solidFill>
              </a:rPr>
              <a:t>        var</a:t>
            </a:r>
            <a:r>
              <a:rPr lang="en-US" sz="1400" dirty="0">
                <a:solidFill>
                  <a:srgbClr val="000000"/>
                </a:solidFill>
              </a:rPr>
              <a:t> </a:t>
            </a:r>
            <a:r>
              <a:rPr lang="en-US" sz="1400" dirty="0">
                <a:solidFill>
                  <a:srgbClr val="001080"/>
                </a:solidFill>
              </a:rPr>
              <a:t>y</a:t>
            </a:r>
            <a:r>
              <a:rPr lang="en-US" sz="1400" dirty="0">
                <a:solidFill>
                  <a:srgbClr val="000000"/>
                </a:solidFill>
              </a:rPr>
              <a:t> = </a:t>
            </a:r>
            <a:r>
              <a:rPr lang="en-US" sz="1400" dirty="0">
                <a:solidFill>
                  <a:srgbClr val="0000FF"/>
                </a:solidFill>
              </a:rPr>
              <a:t>await</a:t>
            </a:r>
            <a:r>
              <a:rPr lang="en-US" sz="1400" dirty="0">
                <a:solidFill>
                  <a:srgbClr val="000000"/>
                </a:solidFill>
              </a:rPr>
              <a:t> </a:t>
            </a:r>
            <a:r>
              <a:rPr lang="en-US" sz="1400" dirty="0" err="1">
                <a:solidFill>
                  <a:srgbClr val="001080"/>
                </a:solidFill>
              </a:rPr>
              <a:t>context</a:t>
            </a:r>
            <a:r>
              <a:rPr lang="en-US" sz="1400" dirty="0" err="1">
                <a:solidFill>
                  <a:srgbClr val="000000"/>
                </a:solidFill>
              </a:rPr>
              <a:t>.</a:t>
            </a:r>
            <a:r>
              <a:rPr lang="en-US" sz="1400" dirty="0" err="1">
                <a:solidFill>
                  <a:srgbClr val="795E26"/>
                </a:solidFill>
              </a:rPr>
              <a:t>CallActivityAsync</a:t>
            </a:r>
            <a:r>
              <a:rPr lang="en-US" sz="1400" dirty="0">
                <a:solidFill>
                  <a:srgbClr val="000000"/>
                </a:solidFill>
              </a:rPr>
              <a:t>&lt;</a:t>
            </a:r>
            <a:r>
              <a:rPr lang="en-US" sz="1400" dirty="0">
                <a:solidFill>
                  <a:srgbClr val="0000FF"/>
                </a:solidFill>
              </a:rPr>
              <a:t>object</a:t>
            </a:r>
            <a:r>
              <a:rPr lang="en-US" sz="1400" dirty="0">
                <a:solidFill>
                  <a:srgbClr val="000000"/>
                </a:solidFill>
              </a:rPr>
              <a:t>&gt;(</a:t>
            </a:r>
            <a:r>
              <a:rPr lang="en-US" sz="1400" dirty="0">
                <a:solidFill>
                  <a:srgbClr val="A31515"/>
                </a:solidFill>
              </a:rPr>
              <a:t>"F2"</a:t>
            </a:r>
            <a:r>
              <a:rPr lang="en-US" sz="1400" dirty="0">
                <a:solidFill>
                  <a:srgbClr val="000000"/>
                </a:solidFill>
              </a:rPr>
              <a:t>, </a:t>
            </a:r>
            <a:r>
              <a:rPr lang="en-US" sz="1400" dirty="0">
                <a:solidFill>
                  <a:srgbClr val="001080"/>
                </a:solidFill>
              </a:rPr>
              <a:t>x</a:t>
            </a:r>
            <a:r>
              <a:rPr lang="en-US" sz="1400" dirty="0">
                <a:solidFill>
                  <a:srgbClr val="000000"/>
                </a:solidFill>
              </a:rPr>
              <a:t>);</a:t>
            </a:r>
          </a:p>
          <a:p>
            <a:r>
              <a:rPr lang="en-US" sz="1400" dirty="0">
                <a:solidFill>
                  <a:srgbClr val="0000FF"/>
                </a:solidFill>
              </a:rPr>
              <a:t>        var</a:t>
            </a:r>
            <a:r>
              <a:rPr lang="en-US" sz="1400" dirty="0">
                <a:solidFill>
                  <a:srgbClr val="000000"/>
                </a:solidFill>
              </a:rPr>
              <a:t> </a:t>
            </a:r>
            <a:r>
              <a:rPr lang="en-US" sz="1400" dirty="0">
                <a:solidFill>
                  <a:srgbClr val="001080"/>
                </a:solidFill>
              </a:rPr>
              <a:t>z</a:t>
            </a:r>
            <a:r>
              <a:rPr lang="en-US" sz="1400" dirty="0">
                <a:solidFill>
                  <a:srgbClr val="000000"/>
                </a:solidFill>
              </a:rPr>
              <a:t> = </a:t>
            </a:r>
            <a:r>
              <a:rPr lang="en-US" sz="1400" dirty="0">
                <a:solidFill>
                  <a:srgbClr val="0000FF"/>
                </a:solidFill>
              </a:rPr>
              <a:t>await</a:t>
            </a:r>
            <a:r>
              <a:rPr lang="en-US" sz="1400" dirty="0">
                <a:solidFill>
                  <a:srgbClr val="000000"/>
                </a:solidFill>
              </a:rPr>
              <a:t> </a:t>
            </a:r>
            <a:r>
              <a:rPr lang="en-US" sz="1400" dirty="0" err="1">
                <a:solidFill>
                  <a:srgbClr val="001080"/>
                </a:solidFill>
              </a:rPr>
              <a:t>context</a:t>
            </a:r>
            <a:r>
              <a:rPr lang="en-US" sz="1400" dirty="0" err="1">
                <a:solidFill>
                  <a:srgbClr val="000000"/>
                </a:solidFill>
              </a:rPr>
              <a:t>.</a:t>
            </a:r>
            <a:r>
              <a:rPr lang="en-US" sz="1400" dirty="0" err="1">
                <a:solidFill>
                  <a:srgbClr val="795E26"/>
                </a:solidFill>
              </a:rPr>
              <a:t>CallActivityAsync</a:t>
            </a:r>
            <a:r>
              <a:rPr lang="en-US" sz="1400" dirty="0">
                <a:solidFill>
                  <a:srgbClr val="000000"/>
                </a:solidFill>
              </a:rPr>
              <a:t>&lt;</a:t>
            </a:r>
            <a:r>
              <a:rPr lang="en-US" sz="1400" dirty="0">
                <a:solidFill>
                  <a:srgbClr val="0000FF"/>
                </a:solidFill>
              </a:rPr>
              <a:t>object</a:t>
            </a:r>
            <a:r>
              <a:rPr lang="en-US" sz="1400" dirty="0">
                <a:solidFill>
                  <a:srgbClr val="000000"/>
                </a:solidFill>
              </a:rPr>
              <a:t>&gt;(</a:t>
            </a:r>
            <a:r>
              <a:rPr lang="en-US" sz="1400" dirty="0">
                <a:solidFill>
                  <a:srgbClr val="A31515"/>
                </a:solidFill>
              </a:rPr>
              <a:t>"F3"</a:t>
            </a:r>
            <a:r>
              <a:rPr lang="en-US" sz="1400" dirty="0">
                <a:solidFill>
                  <a:srgbClr val="000000"/>
                </a:solidFill>
              </a:rPr>
              <a:t>, </a:t>
            </a:r>
            <a:r>
              <a:rPr lang="en-US" sz="1400" dirty="0">
                <a:solidFill>
                  <a:srgbClr val="001080"/>
                </a:solidFill>
              </a:rPr>
              <a:t>y</a:t>
            </a:r>
            <a:r>
              <a:rPr lang="en-US" sz="1400" dirty="0">
                <a:solidFill>
                  <a:srgbClr val="000000"/>
                </a:solidFill>
              </a:rPr>
              <a:t>);</a:t>
            </a:r>
          </a:p>
          <a:p>
            <a:r>
              <a:rPr lang="en-US" sz="1400" dirty="0">
                <a:solidFill>
                  <a:srgbClr val="AF00DB"/>
                </a:solidFill>
              </a:rPr>
              <a:t>        return</a:t>
            </a:r>
            <a:r>
              <a:rPr lang="en-US" sz="1400" dirty="0">
                <a:solidFill>
                  <a:srgbClr val="000000"/>
                </a:solidFill>
              </a:rPr>
              <a:t> </a:t>
            </a:r>
            <a:r>
              <a:rPr lang="en-US" sz="1400" dirty="0">
                <a:solidFill>
                  <a:srgbClr val="0000FF"/>
                </a:solidFill>
              </a:rPr>
              <a:t>await</a:t>
            </a:r>
            <a:r>
              <a:rPr lang="en-US" sz="1400" dirty="0">
                <a:solidFill>
                  <a:srgbClr val="000000"/>
                </a:solidFill>
              </a:rPr>
              <a:t> </a:t>
            </a:r>
            <a:r>
              <a:rPr lang="en-US" sz="1400" dirty="0" err="1">
                <a:solidFill>
                  <a:srgbClr val="001080"/>
                </a:solidFill>
              </a:rPr>
              <a:t>context</a:t>
            </a:r>
            <a:r>
              <a:rPr lang="en-US" sz="1400" dirty="0" err="1">
                <a:solidFill>
                  <a:srgbClr val="000000"/>
                </a:solidFill>
              </a:rPr>
              <a:t>.</a:t>
            </a:r>
            <a:r>
              <a:rPr lang="en-US" sz="1400" dirty="0" err="1">
                <a:solidFill>
                  <a:srgbClr val="795E26"/>
                </a:solidFill>
              </a:rPr>
              <a:t>CallActivityAsync</a:t>
            </a:r>
            <a:r>
              <a:rPr lang="en-US" sz="1400" dirty="0">
                <a:solidFill>
                  <a:srgbClr val="000000"/>
                </a:solidFill>
              </a:rPr>
              <a:t>&lt;</a:t>
            </a:r>
            <a:r>
              <a:rPr lang="en-US" sz="1400" dirty="0">
                <a:solidFill>
                  <a:srgbClr val="0000FF"/>
                </a:solidFill>
              </a:rPr>
              <a:t>object</a:t>
            </a:r>
            <a:r>
              <a:rPr lang="en-US" sz="1400" dirty="0">
                <a:solidFill>
                  <a:srgbClr val="000000"/>
                </a:solidFill>
              </a:rPr>
              <a:t>&gt;(</a:t>
            </a:r>
            <a:r>
              <a:rPr lang="en-US" sz="1400" dirty="0">
                <a:solidFill>
                  <a:srgbClr val="A31515"/>
                </a:solidFill>
              </a:rPr>
              <a:t>"F4"</a:t>
            </a:r>
            <a:r>
              <a:rPr lang="en-US" sz="1400" dirty="0">
                <a:solidFill>
                  <a:srgbClr val="000000"/>
                </a:solidFill>
              </a:rPr>
              <a:t>, </a:t>
            </a:r>
            <a:r>
              <a:rPr lang="en-US" sz="1400" dirty="0">
                <a:solidFill>
                  <a:srgbClr val="001080"/>
                </a:solidFill>
              </a:rPr>
              <a:t>z</a:t>
            </a:r>
            <a:r>
              <a:rPr lang="en-US" sz="1400" dirty="0">
                <a:solidFill>
                  <a:srgbClr val="000000"/>
                </a:solidFill>
              </a:rPr>
              <a:t>);</a:t>
            </a:r>
          </a:p>
          <a:p>
            <a:r>
              <a:rPr lang="en-US" sz="1400" dirty="0">
                <a:solidFill>
                  <a:srgbClr val="000000"/>
                </a:solidFill>
              </a:rPr>
              <a:t>    }</a:t>
            </a:r>
          </a:p>
          <a:p>
            <a:r>
              <a:rPr lang="en-US" sz="1400" dirty="0">
                <a:solidFill>
                  <a:srgbClr val="AF00DB"/>
                </a:solidFill>
              </a:rPr>
              <a:t>    catch</a:t>
            </a:r>
            <a:r>
              <a:rPr lang="en-US" sz="1400" dirty="0">
                <a:solidFill>
                  <a:srgbClr val="000000"/>
                </a:solidFill>
              </a:rPr>
              <a:t> (</a:t>
            </a:r>
            <a:r>
              <a:rPr lang="en-US" sz="1400" dirty="0">
                <a:solidFill>
                  <a:srgbClr val="267F99"/>
                </a:solidFill>
              </a:rPr>
              <a:t>Exception</a:t>
            </a:r>
            <a:r>
              <a:rPr lang="en-US" sz="1400" dirty="0">
                <a:solidFill>
                  <a:srgbClr val="000000"/>
                </a:solidFill>
              </a:rPr>
              <a:t>)</a:t>
            </a:r>
          </a:p>
          <a:p>
            <a:r>
              <a:rPr lang="en-US" sz="1400" dirty="0">
                <a:solidFill>
                  <a:srgbClr val="000000"/>
                </a:solidFill>
              </a:rPr>
              <a:t>    {</a:t>
            </a:r>
          </a:p>
          <a:p>
            <a:r>
              <a:rPr lang="en-US" sz="1400" dirty="0">
                <a:solidFill>
                  <a:srgbClr val="008000"/>
                </a:solidFill>
              </a:rPr>
              <a:t>        // Error handling or compensation goes here.</a:t>
            </a:r>
            <a:endParaRPr lang="en-US" sz="1400" dirty="0">
              <a:solidFill>
                <a:srgbClr val="000000"/>
              </a:solidFill>
            </a:endParaRPr>
          </a:p>
          <a:p>
            <a:r>
              <a:rPr lang="en-US" sz="1400" dirty="0">
                <a:solidFill>
                  <a:srgbClr val="000000"/>
                </a:solidFill>
              </a:rPr>
              <a:t>    }</a:t>
            </a:r>
          </a:p>
          <a:p>
            <a:r>
              <a:rPr lang="en-US" sz="1400" dirty="0">
                <a:solidFill>
                  <a:srgbClr val="000000"/>
                </a:solidFill>
              </a:rPr>
              <a:t>}</a:t>
            </a:r>
          </a:p>
          <a:p>
            <a:endParaRPr lang="en-US" sz="1400" dirty="0"/>
          </a:p>
        </p:txBody>
      </p:sp>
      <p:pic>
        <p:nvPicPr>
          <p:cNvPr id="8" name="Picture 7">
            <a:extLst>
              <a:ext uri="{FF2B5EF4-FFF2-40B4-BE49-F238E27FC236}">
                <a16:creationId xmlns:a16="http://schemas.microsoft.com/office/drawing/2014/main" id="{E6980016-7EB6-4D71-BD6B-96B58E68B4E8}"/>
              </a:ext>
            </a:extLst>
          </p:cNvPr>
          <p:cNvPicPr>
            <a:picLocks noChangeAspect="1"/>
          </p:cNvPicPr>
          <p:nvPr/>
        </p:nvPicPr>
        <p:blipFill>
          <a:blip r:embed="rId3"/>
          <a:stretch>
            <a:fillRect/>
          </a:stretch>
        </p:blipFill>
        <p:spPr>
          <a:xfrm>
            <a:off x="7686525" y="457200"/>
            <a:ext cx="3917212" cy="695325"/>
          </a:xfrm>
          <a:prstGeom prst="rect">
            <a:avLst/>
          </a:prstGeom>
        </p:spPr>
      </p:pic>
      <p:sp>
        <p:nvSpPr>
          <p:cNvPr id="5" name="Rectangle 4">
            <a:extLst>
              <a:ext uri="{FF2B5EF4-FFF2-40B4-BE49-F238E27FC236}">
                <a16:creationId xmlns:a16="http://schemas.microsoft.com/office/drawing/2014/main" id="{B3719D5B-31CD-496C-8198-630A3B731B54}"/>
              </a:ext>
            </a:extLst>
          </p:cNvPr>
          <p:cNvSpPr/>
          <p:nvPr/>
        </p:nvSpPr>
        <p:spPr>
          <a:xfrm>
            <a:off x="1269784" y="2658426"/>
            <a:ext cx="5800089"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2251353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3BC-A6F1-4D44-AED5-ECCD34B8E642}"/>
              </a:ext>
            </a:extLst>
          </p:cNvPr>
          <p:cNvSpPr>
            <a:spLocks noGrp="1"/>
          </p:cNvSpPr>
          <p:nvPr>
            <p:ph type="title"/>
          </p:nvPr>
        </p:nvSpPr>
        <p:spPr/>
        <p:txBody>
          <a:bodyPr/>
          <a:lstStyle/>
          <a:p>
            <a:r>
              <a:rPr lang="en-US"/>
              <a:t>Pattern: Fan out &amp; fan in</a:t>
            </a:r>
          </a:p>
        </p:txBody>
      </p:sp>
      <p:sp>
        <p:nvSpPr>
          <p:cNvPr id="7" name="Text Placeholder 6">
            <a:extLst>
              <a:ext uri="{FF2B5EF4-FFF2-40B4-BE49-F238E27FC236}">
                <a16:creationId xmlns:a16="http://schemas.microsoft.com/office/drawing/2014/main" id="{F9FF7A3E-C789-47D7-8645-3A913068A45A}"/>
              </a:ext>
            </a:extLst>
          </p:cNvPr>
          <p:cNvSpPr>
            <a:spLocks noGrp="1"/>
          </p:cNvSpPr>
          <p:nvPr>
            <p:ph type="body" sz="quarter" idx="10"/>
          </p:nvPr>
        </p:nvSpPr>
        <p:spPr>
          <a:xfrm>
            <a:off x="588263" y="1436688"/>
            <a:ext cx="11018520" cy="4739759"/>
          </a:xfrm>
        </p:spPr>
        <p:txBody>
          <a:bodyPr>
            <a:normAutofit fontScale="92500" lnSpcReduction="10000"/>
          </a:bodyPr>
          <a:lstStyle/>
          <a:p>
            <a:r>
              <a:rPr lang="en-US" sz="1400">
                <a:solidFill>
                  <a:srgbClr val="0000FF"/>
                </a:solidFill>
              </a:rPr>
              <a:t>public</a:t>
            </a:r>
            <a:r>
              <a:rPr lang="en-US" sz="1400">
                <a:solidFill>
                  <a:srgbClr val="000000"/>
                </a:solidFill>
              </a:rPr>
              <a:t> </a:t>
            </a:r>
            <a:r>
              <a:rPr lang="en-US" sz="1400">
                <a:solidFill>
                  <a:srgbClr val="0000FF"/>
                </a:solidFill>
              </a:rPr>
              <a:t>static</a:t>
            </a:r>
            <a:r>
              <a:rPr lang="en-US" sz="1400">
                <a:solidFill>
                  <a:srgbClr val="000000"/>
                </a:solidFill>
              </a:rPr>
              <a:t> </a:t>
            </a:r>
            <a:r>
              <a:rPr lang="en-US" sz="1400">
                <a:solidFill>
                  <a:srgbClr val="0000FF"/>
                </a:solidFill>
              </a:rPr>
              <a:t>async</a:t>
            </a:r>
            <a:r>
              <a:rPr lang="en-US" sz="1400">
                <a:solidFill>
                  <a:srgbClr val="000000"/>
                </a:solidFill>
              </a:rPr>
              <a:t> </a:t>
            </a:r>
            <a:r>
              <a:rPr lang="en-US" sz="1400">
                <a:solidFill>
                  <a:srgbClr val="267F99"/>
                </a:solidFill>
              </a:rPr>
              <a:t>Task</a:t>
            </a:r>
            <a:r>
              <a:rPr lang="en-US" sz="1400">
                <a:solidFill>
                  <a:srgbClr val="000000"/>
                </a:solidFill>
              </a:rPr>
              <a:t> </a:t>
            </a:r>
            <a:r>
              <a:rPr lang="en-US" sz="1400">
                <a:solidFill>
                  <a:srgbClr val="795E26"/>
                </a:solidFill>
              </a:rPr>
              <a:t>Run</a:t>
            </a:r>
            <a:r>
              <a:rPr lang="en-US" sz="1400">
                <a:solidFill>
                  <a:srgbClr val="000000"/>
                </a:solidFill>
              </a:rPr>
              <a:t>(</a:t>
            </a:r>
            <a:r>
              <a:rPr lang="en-US" sz="1400" err="1">
                <a:solidFill>
                  <a:srgbClr val="267F99"/>
                </a:solidFill>
              </a:rPr>
              <a:t>DurableOrchestrationContext</a:t>
            </a:r>
            <a:r>
              <a:rPr lang="en-US" sz="1400">
                <a:solidFill>
                  <a:srgbClr val="000000"/>
                </a:solidFill>
              </a:rPr>
              <a:t> </a:t>
            </a:r>
            <a:r>
              <a:rPr lang="en-US" sz="1400">
                <a:solidFill>
                  <a:srgbClr val="001080"/>
                </a:solidFill>
              </a:rPr>
              <a:t>context</a:t>
            </a:r>
            <a:r>
              <a:rPr lang="en-US" sz="1400">
                <a:solidFill>
                  <a:srgbClr val="000000"/>
                </a:solidFill>
              </a:rPr>
              <a:t>)</a:t>
            </a:r>
          </a:p>
          <a:p>
            <a:r>
              <a:rPr lang="en-US" sz="1400">
                <a:solidFill>
                  <a:srgbClr val="000000"/>
                </a:solidFill>
              </a:rPr>
              <a:t>{</a:t>
            </a:r>
          </a:p>
          <a:p>
            <a:r>
              <a:rPr lang="en-US" sz="1400">
                <a:solidFill>
                  <a:srgbClr val="0000FF"/>
                </a:solidFill>
              </a:rPr>
              <a:t>    var</a:t>
            </a:r>
            <a:r>
              <a:rPr lang="en-US" sz="1400">
                <a:solidFill>
                  <a:srgbClr val="000000"/>
                </a:solidFill>
              </a:rPr>
              <a:t> </a:t>
            </a:r>
            <a:r>
              <a:rPr lang="en-US" sz="1400" err="1">
                <a:solidFill>
                  <a:srgbClr val="001080"/>
                </a:solidFill>
              </a:rPr>
              <a:t>parallelTasks</a:t>
            </a:r>
            <a:r>
              <a:rPr lang="en-US" sz="1400">
                <a:solidFill>
                  <a:srgbClr val="000000"/>
                </a:solidFill>
              </a:rPr>
              <a:t> = </a:t>
            </a:r>
            <a:r>
              <a:rPr lang="en-US" sz="1400">
                <a:solidFill>
                  <a:srgbClr val="0000FF"/>
                </a:solidFill>
              </a:rPr>
              <a:t>new</a:t>
            </a:r>
            <a:r>
              <a:rPr lang="en-US" sz="1400">
                <a:solidFill>
                  <a:srgbClr val="000000"/>
                </a:solidFill>
              </a:rPr>
              <a:t> </a:t>
            </a:r>
            <a:r>
              <a:rPr lang="en-US" sz="1400">
                <a:solidFill>
                  <a:srgbClr val="267F99"/>
                </a:solidFill>
              </a:rPr>
              <a:t>List</a:t>
            </a:r>
            <a:r>
              <a:rPr lang="en-US" sz="1400">
                <a:solidFill>
                  <a:srgbClr val="000000"/>
                </a:solidFill>
              </a:rPr>
              <a:t>&lt;</a:t>
            </a:r>
            <a:r>
              <a:rPr lang="en-US" sz="1400">
                <a:solidFill>
                  <a:srgbClr val="267F99"/>
                </a:solidFill>
              </a:rPr>
              <a:t>Task</a:t>
            </a:r>
            <a:r>
              <a:rPr lang="en-US" sz="1400">
                <a:solidFill>
                  <a:srgbClr val="000000"/>
                </a:solidFill>
              </a:rPr>
              <a:t>&lt;</a:t>
            </a:r>
            <a:r>
              <a:rPr lang="en-US" sz="1400">
                <a:solidFill>
                  <a:srgbClr val="0000FF"/>
                </a:solidFill>
              </a:rPr>
              <a:t>int</a:t>
            </a:r>
            <a:r>
              <a:rPr lang="en-US" sz="1400">
                <a:solidFill>
                  <a:srgbClr val="000000"/>
                </a:solidFill>
              </a:rPr>
              <a:t>&gt;&gt;();</a:t>
            </a:r>
          </a:p>
          <a:p>
            <a:br>
              <a:rPr lang="en-US" sz="1400">
                <a:solidFill>
                  <a:srgbClr val="000000"/>
                </a:solidFill>
              </a:rPr>
            </a:br>
            <a:r>
              <a:rPr lang="en-US" sz="1400">
                <a:solidFill>
                  <a:srgbClr val="000000"/>
                </a:solidFill>
              </a:rPr>
              <a:t>    </a:t>
            </a:r>
            <a:r>
              <a:rPr lang="en-US" sz="1400">
                <a:solidFill>
                  <a:srgbClr val="008000"/>
                </a:solidFill>
              </a:rPr>
              <a:t>// Get a list of N work items to process in parallel.</a:t>
            </a:r>
            <a:endParaRPr lang="en-US" sz="1400">
              <a:solidFill>
                <a:srgbClr val="000000"/>
              </a:solidFill>
            </a:endParaRPr>
          </a:p>
          <a:p>
            <a:r>
              <a:rPr lang="en-US" sz="1400">
                <a:solidFill>
                  <a:srgbClr val="0000FF"/>
                </a:solidFill>
              </a:rPr>
              <a:t>    object</a:t>
            </a:r>
            <a:r>
              <a:rPr lang="en-US" sz="1400">
                <a:solidFill>
                  <a:srgbClr val="000000"/>
                </a:solidFill>
              </a:rPr>
              <a:t>[] </a:t>
            </a:r>
            <a:r>
              <a:rPr lang="en-US" sz="1400" err="1">
                <a:solidFill>
                  <a:srgbClr val="001080"/>
                </a:solidFill>
              </a:rPr>
              <a:t>workBatch</a:t>
            </a:r>
            <a:r>
              <a:rPr lang="en-US" sz="1400">
                <a:solidFill>
                  <a:srgbClr val="000000"/>
                </a:solidFill>
              </a:rPr>
              <a:t> = </a:t>
            </a:r>
            <a:r>
              <a:rPr lang="en-US" sz="1400">
                <a:solidFill>
                  <a:srgbClr val="0000FF"/>
                </a:solidFill>
              </a:rPr>
              <a:t>await</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795E26"/>
                </a:solidFill>
              </a:rPr>
              <a:t>CallActivityAsync</a:t>
            </a:r>
            <a:r>
              <a:rPr lang="en-US" sz="1400">
                <a:solidFill>
                  <a:srgbClr val="000000"/>
                </a:solidFill>
              </a:rPr>
              <a:t>&lt;</a:t>
            </a:r>
            <a:r>
              <a:rPr lang="en-US" sz="1400">
                <a:solidFill>
                  <a:srgbClr val="0000FF"/>
                </a:solidFill>
              </a:rPr>
              <a:t>object</a:t>
            </a:r>
            <a:r>
              <a:rPr lang="en-US" sz="1400">
                <a:solidFill>
                  <a:srgbClr val="000000"/>
                </a:solidFill>
              </a:rPr>
              <a:t>[]&gt;(</a:t>
            </a:r>
            <a:r>
              <a:rPr lang="en-US" sz="1400">
                <a:solidFill>
                  <a:srgbClr val="A31515"/>
                </a:solidFill>
              </a:rPr>
              <a:t>"F1"</a:t>
            </a:r>
            <a:r>
              <a:rPr lang="en-US" sz="1400">
                <a:solidFill>
                  <a:srgbClr val="000000"/>
                </a:solidFill>
              </a:rPr>
              <a:t>);</a:t>
            </a:r>
          </a:p>
          <a:p>
            <a:r>
              <a:rPr lang="en-US" sz="1400">
                <a:solidFill>
                  <a:srgbClr val="AF00DB"/>
                </a:solidFill>
              </a:rPr>
              <a:t>    for</a:t>
            </a:r>
            <a:r>
              <a:rPr lang="en-US" sz="1400">
                <a:solidFill>
                  <a:srgbClr val="000000"/>
                </a:solidFill>
              </a:rPr>
              <a:t> (</a:t>
            </a:r>
            <a:r>
              <a:rPr lang="en-US" sz="1400">
                <a:solidFill>
                  <a:srgbClr val="0000FF"/>
                </a:solidFill>
              </a:rPr>
              <a:t>int</a:t>
            </a:r>
            <a:r>
              <a:rPr lang="en-US" sz="1400">
                <a:solidFill>
                  <a:srgbClr val="000000"/>
                </a:solidFill>
              </a:rPr>
              <a:t> </a:t>
            </a:r>
            <a:r>
              <a:rPr lang="en-US" sz="1400" err="1">
                <a:solidFill>
                  <a:srgbClr val="001080"/>
                </a:solidFill>
              </a:rPr>
              <a:t>i</a:t>
            </a:r>
            <a:r>
              <a:rPr lang="en-US" sz="1400">
                <a:solidFill>
                  <a:srgbClr val="000000"/>
                </a:solidFill>
              </a:rPr>
              <a:t> = </a:t>
            </a:r>
            <a:r>
              <a:rPr lang="en-US" sz="1400">
                <a:solidFill>
                  <a:srgbClr val="09885A"/>
                </a:solidFill>
              </a:rPr>
              <a:t>0</a:t>
            </a:r>
            <a:r>
              <a:rPr lang="en-US" sz="1400">
                <a:solidFill>
                  <a:srgbClr val="000000"/>
                </a:solidFill>
              </a:rPr>
              <a:t>; </a:t>
            </a:r>
            <a:r>
              <a:rPr lang="en-US" sz="1400" err="1">
                <a:solidFill>
                  <a:srgbClr val="001080"/>
                </a:solidFill>
              </a:rPr>
              <a:t>i</a:t>
            </a:r>
            <a:r>
              <a:rPr lang="en-US" sz="1400">
                <a:solidFill>
                  <a:srgbClr val="000000"/>
                </a:solidFill>
              </a:rPr>
              <a:t> &lt; </a:t>
            </a:r>
            <a:r>
              <a:rPr lang="en-US" sz="1400" err="1">
                <a:solidFill>
                  <a:srgbClr val="001080"/>
                </a:solidFill>
              </a:rPr>
              <a:t>workBatch</a:t>
            </a:r>
            <a:r>
              <a:rPr lang="en-US" sz="1400" err="1">
                <a:solidFill>
                  <a:srgbClr val="000000"/>
                </a:solidFill>
              </a:rPr>
              <a:t>.</a:t>
            </a:r>
            <a:r>
              <a:rPr lang="en-US" sz="1400" err="1">
                <a:solidFill>
                  <a:srgbClr val="001080"/>
                </a:solidFill>
              </a:rPr>
              <a:t>Length</a:t>
            </a:r>
            <a:r>
              <a:rPr lang="en-US" sz="1400">
                <a:solidFill>
                  <a:srgbClr val="000000"/>
                </a:solidFill>
              </a:rPr>
              <a:t>; </a:t>
            </a:r>
            <a:r>
              <a:rPr lang="en-US" sz="1400" err="1">
                <a:solidFill>
                  <a:srgbClr val="001080"/>
                </a:solidFill>
              </a:rPr>
              <a:t>i</a:t>
            </a:r>
            <a:r>
              <a:rPr lang="en-US" sz="1400">
                <a:solidFill>
                  <a:srgbClr val="000000"/>
                </a:solidFill>
              </a:rPr>
              <a:t>++)</a:t>
            </a:r>
          </a:p>
          <a:p>
            <a:r>
              <a:rPr lang="en-US" sz="1400">
                <a:solidFill>
                  <a:srgbClr val="000000"/>
                </a:solidFill>
              </a:rPr>
              <a:t>    {</a:t>
            </a:r>
          </a:p>
          <a:p>
            <a:r>
              <a:rPr lang="en-US" sz="1400">
                <a:solidFill>
                  <a:srgbClr val="267F99"/>
                </a:solidFill>
              </a:rPr>
              <a:t>        Task</a:t>
            </a:r>
            <a:r>
              <a:rPr lang="en-US" sz="1400">
                <a:solidFill>
                  <a:srgbClr val="000000"/>
                </a:solidFill>
              </a:rPr>
              <a:t>&lt;</a:t>
            </a:r>
            <a:r>
              <a:rPr lang="en-US" sz="1400">
                <a:solidFill>
                  <a:srgbClr val="0000FF"/>
                </a:solidFill>
              </a:rPr>
              <a:t>int</a:t>
            </a:r>
            <a:r>
              <a:rPr lang="en-US" sz="1400">
                <a:solidFill>
                  <a:srgbClr val="000000"/>
                </a:solidFill>
              </a:rPr>
              <a:t>&gt; </a:t>
            </a:r>
            <a:r>
              <a:rPr lang="en-US" sz="1400">
                <a:solidFill>
                  <a:srgbClr val="001080"/>
                </a:solidFill>
              </a:rPr>
              <a:t>task</a:t>
            </a:r>
            <a:r>
              <a:rPr lang="en-US" sz="1400">
                <a:solidFill>
                  <a:srgbClr val="000000"/>
                </a:solidFill>
              </a:rPr>
              <a:t> = </a:t>
            </a:r>
            <a:r>
              <a:rPr lang="en-US" sz="1400" err="1">
                <a:solidFill>
                  <a:srgbClr val="001080"/>
                </a:solidFill>
              </a:rPr>
              <a:t>context</a:t>
            </a:r>
            <a:r>
              <a:rPr lang="en-US" sz="1400" err="1">
                <a:solidFill>
                  <a:srgbClr val="000000"/>
                </a:solidFill>
              </a:rPr>
              <a:t>.</a:t>
            </a:r>
            <a:r>
              <a:rPr lang="en-US" sz="1400" err="1">
                <a:solidFill>
                  <a:srgbClr val="795E26"/>
                </a:solidFill>
              </a:rPr>
              <a:t>CallActivityAsync</a:t>
            </a:r>
            <a:r>
              <a:rPr lang="en-US" sz="1400">
                <a:solidFill>
                  <a:srgbClr val="000000"/>
                </a:solidFill>
              </a:rPr>
              <a:t>&lt;</a:t>
            </a:r>
            <a:r>
              <a:rPr lang="en-US" sz="1400">
                <a:solidFill>
                  <a:srgbClr val="0000FF"/>
                </a:solidFill>
              </a:rPr>
              <a:t>int</a:t>
            </a:r>
            <a:r>
              <a:rPr lang="en-US" sz="1400">
                <a:solidFill>
                  <a:srgbClr val="000000"/>
                </a:solidFill>
              </a:rPr>
              <a:t>&gt;(</a:t>
            </a:r>
            <a:r>
              <a:rPr lang="en-US" sz="1400">
                <a:solidFill>
                  <a:srgbClr val="A31515"/>
                </a:solidFill>
              </a:rPr>
              <a:t>"F2"</a:t>
            </a:r>
            <a:r>
              <a:rPr lang="en-US" sz="1400">
                <a:solidFill>
                  <a:srgbClr val="000000"/>
                </a:solidFill>
              </a:rPr>
              <a:t>, </a:t>
            </a:r>
            <a:r>
              <a:rPr lang="en-US" sz="1400" err="1">
                <a:solidFill>
                  <a:srgbClr val="001080"/>
                </a:solidFill>
              </a:rPr>
              <a:t>workBatch</a:t>
            </a:r>
            <a:r>
              <a:rPr lang="en-US" sz="1400">
                <a:solidFill>
                  <a:srgbClr val="000000"/>
                </a:solidFill>
              </a:rPr>
              <a:t>[</a:t>
            </a:r>
            <a:r>
              <a:rPr lang="en-US" sz="1400" err="1">
                <a:solidFill>
                  <a:srgbClr val="001080"/>
                </a:solidFill>
              </a:rPr>
              <a:t>i</a:t>
            </a:r>
            <a:r>
              <a:rPr lang="en-US" sz="1400">
                <a:solidFill>
                  <a:srgbClr val="000000"/>
                </a:solidFill>
              </a:rPr>
              <a:t>]);</a:t>
            </a:r>
          </a:p>
          <a:p>
            <a:r>
              <a:rPr lang="en-US" sz="1400">
                <a:solidFill>
                  <a:srgbClr val="001080"/>
                </a:solidFill>
              </a:rPr>
              <a:t>        </a:t>
            </a:r>
            <a:r>
              <a:rPr lang="en-US" sz="1400" err="1">
                <a:solidFill>
                  <a:srgbClr val="001080"/>
                </a:solidFill>
              </a:rPr>
              <a:t>parallelTasks</a:t>
            </a:r>
            <a:r>
              <a:rPr lang="en-US" sz="1400" err="1">
                <a:solidFill>
                  <a:srgbClr val="000000"/>
                </a:solidFill>
              </a:rPr>
              <a:t>.</a:t>
            </a:r>
            <a:r>
              <a:rPr lang="en-US" sz="1400" err="1">
                <a:solidFill>
                  <a:srgbClr val="795E26"/>
                </a:solidFill>
              </a:rPr>
              <a:t>Add</a:t>
            </a:r>
            <a:r>
              <a:rPr lang="en-US" sz="1400">
                <a:solidFill>
                  <a:srgbClr val="000000"/>
                </a:solidFill>
              </a:rPr>
              <a:t>(</a:t>
            </a:r>
            <a:r>
              <a:rPr lang="en-US" sz="1400">
                <a:solidFill>
                  <a:srgbClr val="001080"/>
                </a:solidFill>
              </a:rPr>
              <a:t>task</a:t>
            </a:r>
            <a:r>
              <a:rPr lang="en-US" sz="1400">
                <a:solidFill>
                  <a:srgbClr val="000000"/>
                </a:solidFill>
              </a:rPr>
              <a:t>);</a:t>
            </a:r>
          </a:p>
          <a:p>
            <a:r>
              <a:rPr lang="en-US" sz="1400">
                <a:solidFill>
                  <a:srgbClr val="000000"/>
                </a:solidFill>
              </a:rPr>
              <a:t>    }</a:t>
            </a:r>
          </a:p>
          <a:p>
            <a:br>
              <a:rPr lang="en-US" sz="1400">
                <a:solidFill>
                  <a:srgbClr val="000000"/>
                </a:solidFill>
              </a:rPr>
            </a:br>
            <a:r>
              <a:rPr lang="en-US" sz="1400">
                <a:solidFill>
                  <a:srgbClr val="000000"/>
                </a:solidFill>
              </a:rPr>
              <a:t>    </a:t>
            </a:r>
            <a:r>
              <a:rPr lang="en-US" sz="1400">
                <a:solidFill>
                  <a:srgbClr val="0000FF"/>
                </a:solidFill>
              </a:rPr>
              <a:t>await</a:t>
            </a:r>
            <a:r>
              <a:rPr lang="en-US" sz="1400">
                <a:solidFill>
                  <a:srgbClr val="000000"/>
                </a:solidFill>
              </a:rPr>
              <a:t> </a:t>
            </a:r>
            <a:r>
              <a:rPr lang="en-US" sz="1400" err="1">
                <a:solidFill>
                  <a:srgbClr val="001080"/>
                </a:solidFill>
              </a:rPr>
              <a:t>Task</a:t>
            </a:r>
            <a:r>
              <a:rPr lang="en-US" sz="1400" err="1">
                <a:solidFill>
                  <a:srgbClr val="000000"/>
                </a:solidFill>
              </a:rPr>
              <a:t>.</a:t>
            </a:r>
            <a:r>
              <a:rPr lang="en-US" sz="1400" err="1">
                <a:solidFill>
                  <a:srgbClr val="795E26"/>
                </a:solidFill>
              </a:rPr>
              <a:t>WhenAll</a:t>
            </a:r>
            <a:r>
              <a:rPr lang="en-US" sz="1400">
                <a:solidFill>
                  <a:srgbClr val="000000"/>
                </a:solidFill>
              </a:rPr>
              <a:t>(</a:t>
            </a:r>
            <a:r>
              <a:rPr lang="en-US" sz="1400" err="1">
                <a:solidFill>
                  <a:srgbClr val="001080"/>
                </a:solidFill>
              </a:rPr>
              <a:t>parallelTasks</a:t>
            </a:r>
            <a:r>
              <a:rPr lang="en-US" sz="1400">
                <a:solidFill>
                  <a:srgbClr val="000000"/>
                </a:solidFill>
              </a:rPr>
              <a:t>);</a:t>
            </a:r>
          </a:p>
          <a:p>
            <a:br>
              <a:rPr lang="en-US" sz="1400">
                <a:solidFill>
                  <a:srgbClr val="000000"/>
                </a:solidFill>
              </a:rPr>
            </a:br>
            <a:r>
              <a:rPr lang="en-US" sz="1400">
                <a:solidFill>
                  <a:srgbClr val="000000"/>
                </a:solidFill>
              </a:rPr>
              <a:t>    </a:t>
            </a:r>
            <a:r>
              <a:rPr lang="en-US" sz="1400">
                <a:solidFill>
                  <a:srgbClr val="008000"/>
                </a:solidFill>
              </a:rPr>
              <a:t>// Aggregate all N outputs and send the result to F3.</a:t>
            </a:r>
            <a:endParaRPr lang="en-US" sz="1400">
              <a:solidFill>
                <a:srgbClr val="000000"/>
              </a:solidFill>
            </a:endParaRPr>
          </a:p>
          <a:p>
            <a:r>
              <a:rPr lang="en-US" sz="1400">
                <a:solidFill>
                  <a:srgbClr val="0000FF"/>
                </a:solidFill>
              </a:rPr>
              <a:t>    int</a:t>
            </a:r>
            <a:r>
              <a:rPr lang="en-US" sz="1400">
                <a:solidFill>
                  <a:srgbClr val="000000"/>
                </a:solidFill>
              </a:rPr>
              <a:t> </a:t>
            </a:r>
            <a:r>
              <a:rPr lang="en-US" sz="1400">
                <a:solidFill>
                  <a:srgbClr val="001080"/>
                </a:solidFill>
              </a:rPr>
              <a:t>sum</a:t>
            </a:r>
            <a:r>
              <a:rPr lang="en-US" sz="1400">
                <a:solidFill>
                  <a:srgbClr val="000000"/>
                </a:solidFill>
              </a:rPr>
              <a:t> = </a:t>
            </a:r>
            <a:r>
              <a:rPr lang="en-US" sz="1400" err="1">
                <a:solidFill>
                  <a:srgbClr val="001080"/>
                </a:solidFill>
              </a:rPr>
              <a:t>parallelTasks</a:t>
            </a:r>
            <a:r>
              <a:rPr lang="en-US" sz="1400" err="1">
                <a:solidFill>
                  <a:srgbClr val="000000"/>
                </a:solidFill>
              </a:rPr>
              <a:t>.</a:t>
            </a:r>
            <a:r>
              <a:rPr lang="en-US" sz="1400" err="1">
                <a:solidFill>
                  <a:srgbClr val="795E26"/>
                </a:solidFill>
              </a:rPr>
              <a:t>Sum</a:t>
            </a:r>
            <a:r>
              <a:rPr lang="en-US" sz="1400">
                <a:solidFill>
                  <a:srgbClr val="000000"/>
                </a:solidFill>
              </a:rPr>
              <a:t>(</a:t>
            </a:r>
            <a:r>
              <a:rPr lang="en-US" sz="1400">
                <a:solidFill>
                  <a:srgbClr val="001080"/>
                </a:solidFill>
              </a:rPr>
              <a:t>t</a:t>
            </a:r>
            <a:r>
              <a:rPr lang="en-US" sz="1400">
                <a:solidFill>
                  <a:srgbClr val="000000"/>
                </a:solidFill>
              </a:rPr>
              <a:t> =&gt; </a:t>
            </a:r>
            <a:r>
              <a:rPr lang="en-US" sz="1400" err="1">
                <a:solidFill>
                  <a:srgbClr val="001080"/>
                </a:solidFill>
              </a:rPr>
              <a:t>t</a:t>
            </a:r>
            <a:r>
              <a:rPr lang="en-US" sz="1400" err="1">
                <a:solidFill>
                  <a:srgbClr val="000000"/>
                </a:solidFill>
              </a:rPr>
              <a:t>.</a:t>
            </a:r>
            <a:r>
              <a:rPr lang="en-US" sz="1400" err="1">
                <a:solidFill>
                  <a:srgbClr val="001080"/>
                </a:solidFill>
              </a:rPr>
              <a:t>Result</a:t>
            </a:r>
            <a:r>
              <a:rPr lang="en-US" sz="1400">
                <a:solidFill>
                  <a:srgbClr val="000000"/>
                </a:solidFill>
              </a:rPr>
              <a:t>);</a:t>
            </a:r>
          </a:p>
          <a:p>
            <a:r>
              <a:rPr lang="en-US" sz="1400">
                <a:solidFill>
                  <a:srgbClr val="0000FF"/>
                </a:solidFill>
              </a:rPr>
              <a:t>    await</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795E26"/>
                </a:solidFill>
              </a:rPr>
              <a:t>CallActivityAsync</a:t>
            </a:r>
            <a:r>
              <a:rPr lang="en-US" sz="1400">
                <a:solidFill>
                  <a:srgbClr val="000000"/>
                </a:solidFill>
              </a:rPr>
              <a:t>(</a:t>
            </a:r>
            <a:r>
              <a:rPr lang="en-US" sz="1400">
                <a:solidFill>
                  <a:srgbClr val="A31515"/>
                </a:solidFill>
              </a:rPr>
              <a:t>"F3"</a:t>
            </a:r>
            <a:r>
              <a:rPr lang="en-US" sz="1400">
                <a:solidFill>
                  <a:srgbClr val="000000"/>
                </a:solidFill>
              </a:rPr>
              <a:t>, </a:t>
            </a:r>
            <a:r>
              <a:rPr lang="en-US" sz="1400">
                <a:solidFill>
                  <a:srgbClr val="001080"/>
                </a:solidFill>
              </a:rPr>
              <a:t>sum</a:t>
            </a:r>
            <a:r>
              <a:rPr lang="en-US" sz="1400">
                <a:solidFill>
                  <a:srgbClr val="000000"/>
                </a:solidFill>
              </a:rPr>
              <a:t>);</a:t>
            </a:r>
          </a:p>
          <a:p>
            <a:r>
              <a:rPr lang="en-US" sz="1400">
                <a:solidFill>
                  <a:srgbClr val="000000"/>
                </a:solidFill>
              </a:rPr>
              <a:t>}</a:t>
            </a:r>
          </a:p>
          <a:p>
            <a:endParaRPr lang="en-US" sz="1400"/>
          </a:p>
        </p:txBody>
      </p:sp>
      <p:pic>
        <p:nvPicPr>
          <p:cNvPr id="5" name="Picture 4" descr="A close up of a sign&#10;&#10;Description automatically generated">
            <a:extLst>
              <a:ext uri="{FF2B5EF4-FFF2-40B4-BE49-F238E27FC236}">
                <a16:creationId xmlns:a16="http://schemas.microsoft.com/office/drawing/2014/main" id="{0671AE0A-512F-4949-A3E3-A94AAA25FCA6}"/>
              </a:ext>
            </a:extLst>
          </p:cNvPr>
          <p:cNvPicPr>
            <a:picLocks noChangeAspect="1"/>
          </p:cNvPicPr>
          <p:nvPr/>
        </p:nvPicPr>
        <p:blipFill>
          <a:blip r:embed="rId3"/>
          <a:stretch>
            <a:fillRect/>
          </a:stretch>
        </p:blipFill>
        <p:spPr>
          <a:xfrm>
            <a:off x="8715375" y="18366"/>
            <a:ext cx="2888362" cy="1431666"/>
          </a:xfrm>
          <a:prstGeom prst="rect">
            <a:avLst/>
          </a:prstGeom>
        </p:spPr>
      </p:pic>
      <p:sp>
        <p:nvSpPr>
          <p:cNvPr id="6" name="Rectangle 5">
            <a:extLst>
              <a:ext uri="{FF2B5EF4-FFF2-40B4-BE49-F238E27FC236}">
                <a16:creationId xmlns:a16="http://schemas.microsoft.com/office/drawing/2014/main" id="{3802BF70-0C98-444E-BF57-43C90F52A13C}"/>
              </a:ext>
            </a:extLst>
          </p:cNvPr>
          <p:cNvSpPr/>
          <p:nvPr/>
        </p:nvSpPr>
        <p:spPr>
          <a:xfrm>
            <a:off x="838200" y="4542539"/>
            <a:ext cx="3517806"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1685770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3BC-A6F1-4D44-AED5-ECCD34B8E642}"/>
              </a:ext>
            </a:extLst>
          </p:cNvPr>
          <p:cNvSpPr>
            <a:spLocks noGrp="1"/>
          </p:cNvSpPr>
          <p:nvPr>
            <p:ph type="title"/>
          </p:nvPr>
        </p:nvSpPr>
        <p:spPr/>
        <p:txBody>
          <a:bodyPr/>
          <a:lstStyle/>
          <a:p>
            <a:r>
              <a:rPr lang="en-US"/>
              <a:t>Pattern: Asynchronous HTTP APIs</a:t>
            </a:r>
          </a:p>
        </p:txBody>
      </p:sp>
      <p:sp>
        <p:nvSpPr>
          <p:cNvPr id="7" name="Text Placeholder 6">
            <a:extLst>
              <a:ext uri="{FF2B5EF4-FFF2-40B4-BE49-F238E27FC236}">
                <a16:creationId xmlns:a16="http://schemas.microsoft.com/office/drawing/2014/main" id="{2A75F8B7-B953-4E69-B6EB-9DD37E32BF36}"/>
              </a:ext>
            </a:extLst>
          </p:cNvPr>
          <p:cNvSpPr>
            <a:spLocks noGrp="1"/>
          </p:cNvSpPr>
          <p:nvPr>
            <p:ph type="body" sz="quarter" idx="10"/>
          </p:nvPr>
        </p:nvSpPr>
        <p:spPr>
          <a:xfrm>
            <a:off x="588263" y="1436688"/>
            <a:ext cx="11018520" cy="4093428"/>
          </a:xfrm>
        </p:spPr>
        <p:txBody>
          <a:bodyPr>
            <a:normAutofit fontScale="85000" lnSpcReduction="20000"/>
          </a:bodyPr>
          <a:lstStyle/>
          <a:p>
            <a:r>
              <a:rPr lang="en-US" sz="1400" dirty="0">
                <a:solidFill>
                  <a:srgbClr val="008000"/>
                </a:solidFill>
              </a:rPr>
              <a:t>// An HTTP-triggered function starts a new orchestrator function instance.</a:t>
            </a:r>
            <a:endParaRPr lang="en-US" sz="1400" dirty="0">
              <a:solidFill>
                <a:srgbClr val="000000"/>
              </a:solidFill>
            </a:endParaRPr>
          </a:p>
          <a:p>
            <a:r>
              <a:rPr lang="en-US" sz="1400" dirty="0">
                <a:solidFill>
                  <a:srgbClr val="0000FF"/>
                </a:solidFill>
              </a:rPr>
              <a:t>public</a:t>
            </a:r>
            <a:r>
              <a:rPr lang="en-US" sz="1400" dirty="0">
                <a:solidFill>
                  <a:srgbClr val="000000"/>
                </a:solidFill>
              </a:rPr>
              <a:t> </a:t>
            </a:r>
            <a:r>
              <a:rPr lang="en-US" sz="1400" dirty="0">
                <a:solidFill>
                  <a:srgbClr val="0000FF"/>
                </a:solidFill>
              </a:rPr>
              <a:t>static</a:t>
            </a:r>
            <a:r>
              <a:rPr lang="en-US" sz="1400" dirty="0">
                <a:solidFill>
                  <a:srgbClr val="000000"/>
                </a:solidFill>
              </a:rPr>
              <a:t> </a:t>
            </a:r>
            <a:r>
              <a:rPr lang="en-US" sz="1400" dirty="0">
                <a:solidFill>
                  <a:srgbClr val="0000FF"/>
                </a:solidFill>
              </a:rPr>
              <a:t>async</a:t>
            </a:r>
            <a:r>
              <a:rPr lang="en-US" sz="1400" dirty="0">
                <a:solidFill>
                  <a:srgbClr val="000000"/>
                </a:solidFill>
              </a:rPr>
              <a:t> </a:t>
            </a:r>
            <a:r>
              <a:rPr lang="en-US" sz="1400" dirty="0">
                <a:solidFill>
                  <a:srgbClr val="267F99"/>
                </a:solidFill>
              </a:rPr>
              <a:t>Task</a:t>
            </a:r>
            <a:r>
              <a:rPr lang="en-US" sz="1400" dirty="0">
                <a:solidFill>
                  <a:srgbClr val="000000"/>
                </a:solidFill>
              </a:rPr>
              <a:t>&lt;</a:t>
            </a:r>
            <a:r>
              <a:rPr lang="en-US" sz="1400" dirty="0" err="1">
                <a:solidFill>
                  <a:srgbClr val="267F99"/>
                </a:solidFill>
              </a:rPr>
              <a:t>HttpResponseMessage</a:t>
            </a:r>
            <a:r>
              <a:rPr lang="en-US" sz="1400" dirty="0">
                <a:solidFill>
                  <a:srgbClr val="000000"/>
                </a:solidFill>
              </a:rPr>
              <a:t>&gt; </a:t>
            </a:r>
            <a:r>
              <a:rPr lang="en-US" sz="1400" dirty="0">
                <a:solidFill>
                  <a:srgbClr val="795E26"/>
                </a:solidFill>
              </a:rPr>
              <a:t>Run</a:t>
            </a:r>
            <a:r>
              <a:rPr lang="en-US" sz="1400" dirty="0">
                <a:solidFill>
                  <a:srgbClr val="000000"/>
                </a:solidFill>
              </a:rPr>
              <a:t>(</a:t>
            </a:r>
          </a:p>
          <a:p>
            <a:r>
              <a:rPr lang="en-US" sz="1400" dirty="0">
                <a:solidFill>
                  <a:srgbClr val="267F99"/>
                </a:solidFill>
              </a:rPr>
              <a:t>    </a:t>
            </a:r>
            <a:r>
              <a:rPr lang="en-US" sz="1400" dirty="0" err="1">
                <a:solidFill>
                  <a:srgbClr val="267F99"/>
                </a:solidFill>
              </a:rPr>
              <a:t>HttpRequestMessage</a:t>
            </a:r>
            <a:r>
              <a:rPr lang="en-US" sz="1400" dirty="0">
                <a:solidFill>
                  <a:srgbClr val="000000"/>
                </a:solidFill>
              </a:rPr>
              <a:t> </a:t>
            </a:r>
            <a:r>
              <a:rPr lang="en-US" sz="1400" dirty="0">
                <a:solidFill>
                  <a:srgbClr val="001080"/>
                </a:solidFill>
              </a:rPr>
              <a:t>req</a:t>
            </a:r>
            <a:r>
              <a:rPr lang="en-US" sz="1400" dirty="0">
                <a:solidFill>
                  <a:srgbClr val="000000"/>
                </a:solidFill>
              </a:rPr>
              <a:t>,</a:t>
            </a:r>
          </a:p>
          <a:p>
            <a:r>
              <a:rPr lang="en-US" sz="1400" dirty="0">
                <a:solidFill>
                  <a:srgbClr val="267F99"/>
                </a:solidFill>
              </a:rPr>
              <a:t>    </a:t>
            </a:r>
            <a:r>
              <a:rPr lang="en-US" sz="1400" dirty="0" err="1">
                <a:solidFill>
                  <a:srgbClr val="267F99"/>
                </a:solidFill>
              </a:rPr>
              <a:t>DurableOrchestrationClient</a:t>
            </a:r>
            <a:r>
              <a:rPr lang="en-US" sz="1400" dirty="0">
                <a:solidFill>
                  <a:srgbClr val="000000"/>
                </a:solidFill>
              </a:rPr>
              <a:t> </a:t>
            </a:r>
            <a:r>
              <a:rPr lang="en-US" sz="1400" dirty="0">
                <a:solidFill>
                  <a:srgbClr val="001080"/>
                </a:solidFill>
              </a:rPr>
              <a:t>starter</a:t>
            </a:r>
            <a:r>
              <a:rPr lang="en-US" sz="1400" dirty="0">
                <a:solidFill>
                  <a:srgbClr val="000000"/>
                </a:solidFill>
              </a:rPr>
              <a:t>,</a:t>
            </a:r>
          </a:p>
          <a:p>
            <a:r>
              <a:rPr lang="en-US" sz="1400" dirty="0">
                <a:solidFill>
                  <a:srgbClr val="0000FF"/>
                </a:solidFill>
              </a:rPr>
              <a:t>    string</a:t>
            </a:r>
            <a:r>
              <a:rPr lang="en-US" sz="1400" dirty="0">
                <a:solidFill>
                  <a:srgbClr val="000000"/>
                </a:solidFill>
              </a:rPr>
              <a:t> </a:t>
            </a:r>
            <a:r>
              <a:rPr lang="en-US" sz="1400" dirty="0" err="1">
                <a:solidFill>
                  <a:srgbClr val="001080"/>
                </a:solidFill>
              </a:rPr>
              <a:t>functionName</a:t>
            </a:r>
            <a:r>
              <a:rPr lang="en-US" sz="1400" dirty="0">
                <a:solidFill>
                  <a:srgbClr val="000000"/>
                </a:solidFill>
              </a:rPr>
              <a:t>,</a:t>
            </a:r>
          </a:p>
          <a:p>
            <a:r>
              <a:rPr lang="en-US" sz="1400" dirty="0">
                <a:solidFill>
                  <a:srgbClr val="267F99"/>
                </a:solidFill>
              </a:rPr>
              <a:t>    </a:t>
            </a:r>
            <a:r>
              <a:rPr lang="en-US" sz="1400" dirty="0" err="1">
                <a:solidFill>
                  <a:srgbClr val="267F99"/>
                </a:solidFill>
              </a:rPr>
              <a:t>ILogger</a:t>
            </a:r>
            <a:r>
              <a:rPr lang="en-US" sz="1400" dirty="0">
                <a:solidFill>
                  <a:srgbClr val="000000"/>
                </a:solidFill>
              </a:rPr>
              <a:t> </a:t>
            </a:r>
            <a:r>
              <a:rPr lang="en-US" sz="1400" dirty="0">
                <a:solidFill>
                  <a:srgbClr val="001080"/>
                </a:solidFill>
              </a:rPr>
              <a:t>log</a:t>
            </a:r>
            <a:r>
              <a:rPr lang="en-US" sz="1400" dirty="0">
                <a:solidFill>
                  <a:srgbClr val="000000"/>
                </a:solidFill>
              </a:rPr>
              <a:t>)</a:t>
            </a:r>
          </a:p>
          <a:p>
            <a:r>
              <a:rPr lang="en-US" sz="1400" dirty="0">
                <a:solidFill>
                  <a:srgbClr val="000000"/>
                </a:solidFill>
              </a:rPr>
              <a:t>{</a:t>
            </a:r>
          </a:p>
          <a:p>
            <a:r>
              <a:rPr lang="en-US" sz="1400" dirty="0">
                <a:solidFill>
                  <a:srgbClr val="008000"/>
                </a:solidFill>
              </a:rPr>
              <a:t>    // The function name comes from the request URL.</a:t>
            </a:r>
            <a:endParaRPr lang="en-US" sz="1400" dirty="0">
              <a:solidFill>
                <a:srgbClr val="000000"/>
              </a:solidFill>
            </a:endParaRPr>
          </a:p>
          <a:p>
            <a:r>
              <a:rPr lang="en-US" sz="1400" dirty="0">
                <a:solidFill>
                  <a:srgbClr val="008000"/>
                </a:solidFill>
              </a:rPr>
              <a:t>    // The function input comes from the request content.</a:t>
            </a:r>
            <a:endParaRPr lang="en-US" sz="1400" dirty="0">
              <a:solidFill>
                <a:srgbClr val="000000"/>
              </a:solidFill>
            </a:endParaRPr>
          </a:p>
          <a:p>
            <a:r>
              <a:rPr lang="en-US" sz="1400" dirty="0">
                <a:solidFill>
                  <a:srgbClr val="0000FF"/>
                </a:solidFill>
              </a:rPr>
              <a:t>    dynamic</a:t>
            </a:r>
            <a:r>
              <a:rPr lang="en-US" sz="1400" dirty="0">
                <a:solidFill>
                  <a:srgbClr val="000000"/>
                </a:solidFill>
              </a:rPr>
              <a:t> </a:t>
            </a:r>
            <a:r>
              <a:rPr lang="en-US" sz="1400" dirty="0" err="1">
                <a:solidFill>
                  <a:srgbClr val="001080"/>
                </a:solidFill>
              </a:rPr>
              <a:t>eventData</a:t>
            </a:r>
            <a:r>
              <a:rPr lang="en-US" sz="1400" dirty="0">
                <a:solidFill>
                  <a:srgbClr val="000000"/>
                </a:solidFill>
              </a:rPr>
              <a:t> = </a:t>
            </a:r>
            <a:r>
              <a:rPr lang="en-US" sz="1400" dirty="0">
                <a:solidFill>
                  <a:srgbClr val="0000FF"/>
                </a:solidFill>
              </a:rPr>
              <a:t>await</a:t>
            </a:r>
            <a:r>
              <a:rPr lang="en-US" sz="1400" dirty="0">
                <a:solidFill>
                  <a:srgbClr val="000000"/>
                </a:solidFill>
              </a:rPr>
              <a:t> </a:t>
            </a:r>
            <a:r>
              <a:rPr lang="en-US" sz="1400" dirty="0" err="1">
                <a:solidFill>
                  <a:srgbClr val="001080"/>
                </a:solidFill>
              </a:rPr>
              <a:t>req</a:t>
            </a:r>
            <a:r>
              <a:rPr lang="en-US" sz="1400" dirty="0" err="1">
                <a:solidFill>
                  <a:srgbClr val="000000"/>
                </a:solidFill>
              </a:rPr>
              <a:t>.</a:t>
            </a:r>
            <a:r>
              <a:rPr lang="en-US" sz="1400" dirty="0" err="1">
                <a:solidFill>
                  <a:srgbClr val="001080"/>
                </a:solidFill>
              </a:rPr>
              <a:t>Content</a:t>
            </a:r>
            <a:r>
              <a:rPr lang="en-US" sz="1400" dirty="0" err="1">
                <a:solidFill>
                  <a:srgbClr val="000000"/>
                </a:solidFill>
              </a:rPr>
              <a:t>.</a:t>
            </a:r>
            <a:r>
              <a:rPr lang="en-US" sz="1400" dirty="0" err="1">
                <a:solidFill>
                  <a:srgbClr val="795E26"/>
                </a:solidFill>
              </a:rPr>
              <a:t>ReadAsAsync</a:t>
            </a:r>
            <a:r>
              <a:rPr lang="en-US" sz="1400" dirty="0">
                <a:solidFill>
                  <a:srgbClr val="000000"/>
                </a:solidFill>
              </a:rPr>
              <a:t>&lt;</a:t>
            </a:r>
            <a:r>
              <a:rPr lang="en-US" sz="1400" dirty="0">
                <a:solidFill>
                  <a:srgbClr val="0000FF"/>
                </a:solidFill>
              </a:rPr>
              <a:t>object</a:t>
            </a:r>
            <a:r>
              <a:rPr lang="en-US" sz="1400" dirty="0">
                <a:solidFill>
                  <a:srgbClr val="000000"/>
                </a:solidFill>
              </a:rPr>
              <a:t>&gt;();</a:t>
            </a:r>
          </a:p>
          <a:p>
            <a:r>
              <a:rPr lang="en-US" sz="1400" dirty="0">
                <a:solidFill>
                  <a:srgbClr val="0000FF"/>
                </a:solidFill>
              </a:rPr>
              <a:t>    string</a:t>
            </a:r>
            <a:r>
              <a:rPr lang="en-US" sz="1400" dirty="0">
                <a:solidFill>
                  <a:srgbClr val="000000"/>
                </a:solidFill>
              </a:rPr>
              <a:t> </a:t>
            </a:r>
            <a:r>
              <a:rPr lang="en-US" sz="1400" dirty="0" err="1">
                <a:solidFill>
                  <a:srgbClr val="001080"/>
                </a:solidFill>
              </a:rPr>
              <a:t>instanceId</a:t>
            </a:r>
            <a:r>
              <a:rPr lang="en-US" sz="1400" dirty="0">
                <a:solidFill>
                  <a:srgbClr val="000000"/>
                </a:solidFill>
              </a:rPr>
              <a:t> = </a:t>
            </a:r>
            <a:r>
              <a:rPr lang="en-US" sz="1400" dirty="0">
                <a:solidFill>
                  <a:srgbClr val="0000FF"/>
                </a:solidFill>
              </a:rPr>
              <a:t>await</a:t>
            </a:r>
            <a:r>
              <a:rPr lang="en-US" sz="1400" dirty="0">
                <a:solidFill>
                  <a:srgbClr val="000000"/>
                </a:solidFill>
              </a:rPr>
              <a:t> </a:t>
            </a:r>
            <a:r>
              <a:rPr lang="en-US" sz="1400" dirty="0" err="1">
                <a:solidFill>
                  <a:srgbClr val="001080"/>
                </a:solidFill>
              </a:rPr>
              <a:t>starter</a:t>
            </a:r>
            <a:r>
              <a:rPr lang="en-US" sz="1400" dirty="0" err="1">
                <a:solidFill>
                  <a:srgbClr val="000000"/>
                </a:solidFill>
              </a:rPr>
              <a:t>.</a:t>
            </a:r>
            <a:r>
              <a:rPr lang="en-US" sz="1400" dirty="0" err="1">
                <a:solidFill>
                  <a:srgbClr val="795E26"/>
                </a:solidFill>
              </a:rPr>
              <a:t>StartNewAsync</a:t>
            </a:r>
            <a:r>
              <a:rPr lang="en-US" sz="1400" dirty="0">
                <a:solidFill>
                  <a:srgbClr val="000000"/>
                </a:solidFill>
              </a:rPr>
              <a:t>(</a:t>
            </a:r>
            <a:r>
              <a:rPr lang="en-US" sz="1400" dirty="0" err="1">
                <a:solidFill>
                  <a:srgbClr val="001080"/>
                </a:solidFill>
              </a:rPr>
              <a:t>functionName</a:t>
            </a:r>
            <a:r>
              <a:rPr lang="en-US" sz="1400" dirty="0">
                <a:solidFill>
                  <a:srgbClr val="000000"/>
                </a:solidFill>
              </a:rPr>
              <a:t>, </a:t>
            </a:r>
            <a:r>
              <a:rPr lang="en-US" sz="1400" dirty="0" err="1">
                <a:solidFill>
                  <a:srgbClr val="001080"/>
                </a:solidFill>
              </a:rPr>
              <a:t>eventData</a:t>
            </a:r>
            <a:r>
              <a:rPr lang="en-US" sz="1400" dirty="0">
                <a:solidFill>
                  <a:srgbClr val="000000"/>
                </a:solidFill>
              </a:rPr>
              <a:t>);</a:t>
            </a:r>
          </a:p>
          <a:p>
            <a:endParaRPr lang="en-US" sz="1400" dirty="0">
              <a:solidFill>
                <a:srgbClr val="000000"/>
              </a:solidFill>
            </a:endParaRPr>
          </a:p>
          <a:p>
            <a:r>
              <a:rPr lang="en-US" sz="1400" dirty="0">
                <a:solidFill>
                  <a:srgbClr val="001080"/>
                </a:solidFill>
              </a:rPr>
              <a:t>    </a:t>
            </a:r>
            <a:r>
              <a:rPr lang="en-US" sz="1400" dirty="0" err="1">
                <a:solidFill>
                  <a:srgbClr val="001080"/>
                </a:solidFill>
              </a:rPr>
              <a:t>log</a:t>
            </a:r>
            <a:r>
              <a:rPr lang="en-US" sz="1400" dirty="0" err="1">
                <a:solidFill>
                  <a:srgbClr val="000000"/>
                </a:solidFill>
              </a:rPr>
              <a:t>.</a:t>
            </a:r>
            <a:r>
              <a:rPr lang="en-US" sz="1400" dirty="0" err="1">
                <a:solidFill>
                  <a:srgbClr val="795E26"/>
                </a:solidFill>
              </a:rPr>
              <a:t>LogInformation</a:t>
            </a:r>
            <a:r>
              <a:rPr lang="en-US" sz="1400" dirty="0">
                <a:solidFill>
                  <a:srgbClr val="000000"/>
                </a:solidFill>
              </a:rPr>
              <a:t>(</a:t>
            </a:r>
            <a:r>
              <a:rPr lang="en-US" sz="1400" dirty="0">
                <a:solidFill>
                  <a:srgbClr val="A31515"/>
                </a:solidFill>
              </a:rPr>
              <a:t>$"Started orchestration with ID = '{</a:t>
            </a:r>
            <a:r>
              <a:rPr lang="en-US" sz="1400" dirty="0" err="1">
                <a:solidFill>
                  <a:srgbClr val="001080"/>
                </a:solidFill>
              </a:rPr>
              <a:t>instanceId</a:t>
            </a:r>
            <a:r>
              <a:rPr lang="en-US" sz="1400" dirty="0">
                <a:solidFill>
                  <a:srgbClr val="A31515"/>
                </a:solidFill>
              </a:rPr>
              <a:t>}'."</a:t>
            </a:r>
            <a:r>
              <a:rPr lang="en-US" sz="1400" dirty="0">
                <a:solidFill>
                  <a:srgbClr val="000000"/>
                </a:solidFill>
              </a:rPr>
              <a:t>);</a:t>
            </a:r>
          </a:p>
          <a:p>
            <a:endParaRPr lang="en-US" sz="1400" dirty="0">
              <a:solidFill>
                <a:srgbClr val="000000"/>
              </a:solidFill>
            </a:endParaRPr>
          </a:p>
          <a:p>
            <a:r>
              <a:rPr lang="en-US" sz="1400" dirty="0">
                <a:solidFill>
                  <a:srgbClr val="AF00DB"/>
                </a:solidFill>
              </a:rPr>
              <a:t>    return</a:t>
            </a:r>
            <a:r>
              <a:rPr lang="en-US" sz="1400" dirty="0">
                <a:solidFill>
                  <a:srgbClr val="000000"/>
                </a:solidFill>
              </a:rPr>
              <a:t> </a:t>
            </a:r>
            <a:r>
              <a:rPr lang="en-US" sz="1400" dirty="0" err="1">
                <a:solidFill>
                  <a:srgbClr val="001080"/>
                </a:solidFill>
              </a:rPr>
              <a:t>starter</a:t>
            </a:r>
            <a:r>
              <a:rPr lang="en-US" sz="1400" dirty="0" err="1">
                <a:solidFill>
                  <a:srgbClr val="000000"/>
                </a:solidFill>
              </a:rPr>
              <a:t>.</a:t>
            </a:r>
            <a:r>
              <a:rPr lang="en-US" sz="1400" dirty="0" err="1">
                <a:solidFill>
                  <a:srgbClr val="795E26"/>
                </a:solidFill>
              </a:rPr>
              <a:t>CreateCheckStatusResponse</a:t>
            </a:r>
            <a:r>
              <a:rPr lang="en-US" sz="1400" dirty="0">
                <a:solidFill>
                  <a:srgbClr val="000000"/>
                </a:solidFill>
              </a:rPr>
              <a:t>(</a:t>
            </a:r>
            <a:r>
              <a:rPr lang="en-US" sz="1400" dirty="0">
                <a:solidFill>
                  <a:srgbClr val="001080"/>
                </a:solidFill>
              </a:rPr>
              <a:t>req</a:t>
            </a:r>
            <a:r>
              <a:rPr lang="en-US" sz="1400" dirty="0">
                <a:solidFill>
                  <a:srgbClr val="000000"/>
                </a:solidFill>
              </a:rPr>
              <a:t>, </a:t>
            </a:r>
            <a:r>
              <a:rPr lang="en-US" sz="1400" dirty="0" err="1">
                <a:solidFill>
                  <a:srgbClr val="001080"/>
                </a:solidFill>
              </a:rPr>
              <a:t>instanceId</a:t>
            </a:r>
            <a:r>
              <a:rPr lang="en-US" sz="1400" dirty="0">
                <a:solidFill>
                  <a:srgbClr val="000000"/>
                </a:solidFill>
              </a:rPr>
              <a:t>);</a:t>
            </a:r>
          </a:p>
          <a:p>
            <a:r>
              <a:rPr lang="en-US" sz="1400" dirty="0">
                <a:solidFill>
                  <a:srgbClr val="000000"/>
                </a:solidFill>
              </a:rPr>
              <a:t>}</a:t>
            </a:r>
          </a:p>
        </p:txBody>
      </p:sp>
      <p:pic>
        <p:nvPicPr>
          <p:cNvPr id="5" name="Picture 4" descr="A close up of a sign&#10;&#10;Description automatically generated">
            <a:extLst>
              <a:ext uri="{FF2B5EF4-FFF2-40B4-BE49-F238E27FC236}">
                <a16:creationId xmlns:a16="http://schemas.microsoft.com/office/drawing/2014/main" id="{945A2E00-3079-4257-A7E2-8790CBC57F01}"/>
              </a:ext>
            </a:extLst>
          </p:cNvPr>
          <p:cNvPicPr>
            <a:picLocks noChangeAspect="1"/>
          </p:cNvPicPr>
          <p:nvPr/>
        </p:nvPicPr>
        <p:blipFill>
          <a:blip r:embed="rId3"/>
          <a:stretch>
            <a:fillRect/>
          </a:stretch>
        </p:blipFill>
        <p:spPr>
          <a:xfrm>
            <a:off x="9690005" y="14786"/>
            <a:ext cx="1913732" cy="1438825"/>
          </a:xfrm>
          <a:prstGeom prst="rect">
            <a:avLst/>
          </a:prstGeom>
        </p:spPr>
      </p:pic>
      <p:sp>
        <p:nvSpPr>
          <p:cNvPr id="6" name="Rectangle 5">
            <a:extLst>
              <a:ext uri="{FF2B5EF4-FFF2-40B4-BE49-F238E27FC236}">
                <a16:creationId xmlns:a16="http://schemas.microsoft.com/office/drawing/2014/main" id="{7CDEC59B-127B-42B7-8525-018F67B42303}"/>
              </a:ext>
            </a:extLst>
          </p:cNvPr>
          <p:cNvSpPr/>
          <p:nvPr/>
        </p:nvSpPr>
        <p:spPr>
          <a:xfrm>
            <a:off x="927813" y="3944533"/>
            <a:ext cx="7309221"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DB7FA11-1977-40EA-8A93-16272D694F82}"/>
              </a:ext>
            </a:extLst>
          </p:cNvPr>
          <p:cNvSpPr/>
          <p:nvPr/>
        </p:nvSpPr>
        <p:spPr>
          <a:xfrm>
            <a:off x="927813" y="4977880"/>
            <a:ext cx="5800089"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2315345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3BC-A6F1-4D44-AED5-ECCD34B8E642}"/>
              </a:ext>
            </a:extLst>
          </p:cNvPr>
          <p:cNvSpPr>
            <a:spLocks noGrp="1"/>
          </p:cNvSpPr>
          <p:nvPr>
            <p:ph type="title"/>
          </p:nvPr>
        </p:nvSpPr>
        <p:spPr/>
        <p:txBody>
          <a:bodyPr/>
          <a:lstStyle/>
          <a:p>
            <a:r>
              <a:rPr lang="en-US"/>
              <a:t>Pattern: Monitor</a:t>
            </a:r>
          </a:p>
        </p:txBody>
      </p:sp>
      <p:sp>
        <p:nvSpPr>
          <p:cNvPr id="7" name="Text Placeholder 6">
            <a:extLst>
              <a:ext uri="{FF2B5EF4-FFF2-40B4-BE49-F238E27FC236}">
                <a16:creationId xmlns:a16="http://schemas.microsoft.com/office/drawing/2014/main" id="{EA35A7E3-A5CB-48DB-B8CC-803DB7D1ACDE}"/>
              </a:ext>
            </a:extLst>
          </p:cNvPr>
          <p:cNvSpPr>
            <a:spLocks noGrp="1"/>
          </p:cNvSpPr>
          <p:nvPr>
            <p:ph type="body" sz="quarter" idx="10"/>
          </p:nvPr>
        </p:nvSpPr>
        <p:spPr>
          <a:xfrm>
            <a:off x="588263" y="1436688"/>
            <a:ext cx="11018520" cy="5601533"/>
          </a:xfrm>
        </p:spPr>
        <p:txBody>
          <a:bodyPr>
            <a:normAutofit fontScale="92500" lnSpcReduction="20000"/>
          </a:bodyPr>
          <a:lstStyle/>
          <a:p>
            <a:r>
              <a:rPr lang="en-US" sz="1400">
                <a:solidFill>
                  <a:srgbClr val="0000FF"/>
                </a:solidFill>
              </a:rPr>
              <a:t>public</a:t>
            </a:r>
            <a:r>
              <a:rPr lang="en-US" sz="1400">
                <a:solidFill>
                  <a:srgbClr val="000000"/>
                </a:solidFill>
              </a:rPr>
              <a:t> </a:t>
            </a:r>
            <a:r>
              <a:rPr lang="en-US" sz="1400">
                <a:solidFill>
                  <a:srgbClr val="0000FF"/>
                </a:solidFill>
              </a:rPr>
              <a:t>static</a:t>
            </a:r>
            <a:r>
              <a:rPr lang="en-US" sz="1400">
                <a:solidFill>
                  <a:srgbClr val="000000"/>
                </a:solidFill>
              </a:rPr>
              <a:t> </a:t>
            </a:r>
            <a:r>
              <a:rPr lang="en-US" sz="1400">
                <a:solidFill>
                  <a:srgbClr val="0000FF"/>
                </a:solidFill>
              </a:rPr>
              <a:t>async</a:t>
            </a:r>
            <a:r>
              <a:rPr lang="en-US" sz="1400">
                <a:solidFill>
                  <a:srgbClr val="000000"/>
                </a:solidFill>
              </a:rPr>
              <a:t> </a:t>
            </a:r>
            <a:r>
              <a:rPr lang="en-US" sz="1400">
                <a:solidFill>
                  <a:srgbClr val="267F99"/>
                </a:solidFill>
              </a:rPr>
              <a:t>Task</a:t>
            </a:r>
            <a:r>
              <a:rPr lang="en-US" sz="1400">
                <a:solidFill>
                  <a:srgbClr val="000000"/>
                </a:solidFill>
              </a:rPr>
              <a:t> </a:t>
            </a:r>
            <a:r>
              <a:rPr lang="en-US" sz="1400">
                <a:solidFill>
                  <a:srgbClr val="795E26"/>
                </a:solidFill>
              </a:rPr>
              <a:t>Run</a:t>
            </a:r>
            <a:r>
              <a:rPr lang="en-US" sz="1400">
                <a:solidFill>
                  <a:srgbClr val="000000"/>
                </a:solidFill>
              </a:rPr>
              <a:t>(</a:t>
            </a:r>
            <a:r>
              <a:rPr lang="en-US" sz="1400" err="1">
                <a:solidFill>
                  <a:srgbClr val="267F99"/>
                </a:solidFill>
              </a:rPr>
              <a:t>DurableOrchestrationContext</a:t>
            </a:r>
            <a:r>
              <a:rPr lang="en-US" sz="1400">
                <a:solidFill>
                  <a:srgbClr val="000000"/>
                </a:solidFill>
              </a:rPr>
              <a:t> </a:t>
            </a:r>
            <a:r>
              <a:rPr lang="en-US" sz="1400">
                <a:solidFill>
                  <a:srgbClr val="001080"/>
                </a:solidFill>
              </a:rPr>
              <a:t>context</a:t>
            </a:r>
            <a:r>
              <a:rPr lang="en-US" sz="1400">
                <a:solidFill>
                  <a:srgbClr val="000000"/>
                </a:solidFill>
              </a:rPr>
              <a:t>)</a:t>
            </a:r>
          </a:p>
          <a:p>
            <a:r>
              <a:rPr lang="en-US" sz="1400">
                <a:solidFill>
                  <a:srgbClr val="000000"/>
                </a:solidFill>
              </a:rPr>
              <a:t>{</a:t>
            </a:r>
          </a:p>
          <a:p>
            <a:r>
              <a:rPr lang="en-US" sz="1400">
                <a:solidFill>
                  <a:srgbClr val="0000FF"/>
                </a:solidFill>
              </a:rPr>
              <a:t>    int</a:t>
            </a:r>
            <a:r>
              <a:rPr lang="en-US" sz="1400">
                <a:solidFill>
                  <a:srgbClr val="000000"/>
                </a:solidFill>
              </a:rPr>
              <a:t> </a:t>
            </a:r>
            <a:r>
              <a:rPr lang="en-US" sz="1400" err="1">
                <a:solidFill>
                  <a:srgbClr val="001080"/>
                </a:solidFill>
              </a:rPr>
              <a:t>jobId</a:t>
            </a:r>
            <a:r>
              <a:rPr lang="en-US" sz="1400">
                <a:solidFill>
                  <a:srgbClr val="000000"/>
                </a:solidFill>
              </a:rPr>
              <a:t> = </a:t>
            </a:r>
            <a:r>
              <a:rPr lang="en-US" sz="1400" err="1">
                <a:solidFill>
                  <a:srgbClr val="001080"/>
                </a:solidFill>
              </a:rPr>
              <a:t>context</a:t>
            </a:r>
            <a:r>
              <a:rPr lang="en-US" sz="1400" err="1">
                <a:solidFill>
                  <a:srgbClr val="000000"/>
                </a:solidFill>
              </a:rPr>
              <a:t>.</a:t>
            </a:r>
            <a:r>
              <a:rPr lang="en-US" sz="1400" err="1">
                <a:solidFill>
                  <a:srgbClr val="795E26"/>
                </a:solidFill>
              </a:rPr>
              <a:t>GetInput</a:t>
            </a:r>
            <a:r>
              <a:rPr lang="en-US" sz="1400">
                <a:solidFill>
                  <a:srgbClr val="000000"/>
                </a:solidFill>
              </a:rPr>
              <a:t>&lt;</a:t>
            </a:r>
            <a:r>
              <a:rPr lang="en-US" sz="1400">
                <a:solidFill>
                  <a:srgbClr val="0000FF"/>
                </a:solidFill>
              </a:rPr>
              <a:t>int</a:t>
            </a:r>
            <a:r>
              <a:rPr lang="en-US" sz="1400">
                <a:solidFill>
                  <a:srgbClr val="000000"/>
                </a:solidFill>
              </a:rPr>
              <a:t>&gt;();</a:t>
            </a:r>
          </a:p>
          <a:p>
            <a:r>
              <a:rPr lang="en-US" sz="1400">
                <a:solidFill>
                  <a:srgbClr val="0000FF"/>
                </a:solidFill>
              </a:rPr>
              <a:t>    int</a:t>
            </a:r>
            <a:r>
              <a:rPr lang="en-US" sz="1400">
                <a:solidFill>
                  <a:srgbClr val="000000"/>
                </a:solidFill>
              </a:rPr>
              <a:t> </a:t>
            </a:r>
            <a:r>
              <a:rPr lang="en-US" sz="1400" err="1">
                <a:solidFill>
                  <a:srgbClr val="001080"/>
                </a:solidFill>
              </a:rPr>
              <a:t>pollingInterval</a:t>
            </a:r>
            <a:r>
              <a:rPr lang="en-US" sz="1400">
                <a:solidFill>
                  <a:srgbClr val="000000"/>
                </a:solidFill>
              </a:rPr>
              <a:t> = </a:t>
            </a:r>
            <a:r>
              <a:rPr lang="en-US" sz="1400" err="1">
                <a:solidFill>
                  <a:srgbClr val="795E26"/>
                </a:solidFill>
              </a:rPr>
              <a:t>GetPollingInterval</a:t>
            </a:r>
            <a:r>
              <a:rPr lang="en-US" sz="1400">
                <a:solidFill>
                  <a:srgbClr val="000000"/>
                </a:solidFill>
              </a:rPr>
              <a:t>();</a:t>
            </a:r>
          </a:p>
          <a:p>
            <a:r>
              <a:rPr lang="en-US" sz="1400">
                <a:solidFill>
                  <a:srgbClr val="267F99"/>
                </a:solidFill>
              </a:rPr>
              <a:t>    </a:t>
            </a:r>
            <a:r>
              <a:rPr lang="en-US" sz="1400" err="1">
                <a:solidFill>
                  <a:srgbClr val="267F99"/>
                </a:solidFill>
              </a:rPr>
              <a:t>DateTime</a:t>
            </a:r>
            <a:r>
              <a:rPr lang="en-US" sz="1400">
                <a:solidFill>
                  <a:srgbClr val="000000"/>
                </a:solidFill>
              </a:rPr>
              <a:t> </a:t>
            </a:r>
            <a:r>
              <a:rPr lang="en-US" sz="1400" err="1">
                <a:solidFill>
                  <a:srgbClr val="001080"/>
                </a:solidFill>
              </a:rPr>
              <a:t>expiryTime</a:t>
            </a:r>
            <a:r>
              <a:rPr lang="en-US" sz="1400">
                <a:solidFill>
                  <a:srgbClr val="000000"/>
                </a:solidFill>
              </a:rPr>
              <a:t> = </a:t>
            </a:r>
            <a:r>
              <a:rPr lang="en-US" sz="1400" err="1">
                <a:solidFill>
                  <a:srgbClr val="795E26"/>
                </a:solidFill>
              </a:rPr>
              <a:t>GetExpiryTime</a:t>
            </a:r>
            <a:r>
              <a:rPr lang="en-US" sz="1400">
                <a:solidFill>
                  <a:srgbClr val="000000"/>
                </a:solidFill>
              </a:rPr>
              <a:t>();</a:t>
            </a:r>
          </a:p>
          <a:p>
            <a:br>
              <a:rPr lang="en-US" sz="1400">
                <a:solidFill>
                  <a:srgbClr val="000000"/>
                </a:solidFill>
              </a:rPr>
            </a:br>
            <a:r>
              <a:rPr lang="en-US" sz="1400">
                <a:solidFill>
                  <a:srgbClr val="000000"/>
                </a:solidFill>
              </a:rPr>
              <a:t>    </a:t>
            </a:r>
            <a:r>
              <a:rPr lang="en-US" sz="1400">
                <a:solidFill>
                  <a:srgbClr val="AF00DB"/>
                </a:solidFill>
              </a:rPr>
              <a:t>while</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001080"/>
                </a:solidFill>
              </a:rPr>
              <a:t>CurrentUtcDateTime</a:t>
            </a:r>
            <a:r>
              <a:rPr lang="en-US" sz="1400">
                <a:solidFill>
                  <a:srgbClr val="000000"/>
                </a:solidFill>
              </a:rPr>
              <a:t> &lt; </a:t>
            </a:r>
            <a:r>
              <a:rPr lang="en-US" sz="1400" err="1">
                <a:solidFill>
                  <a:srgbClr val="001080"/>
                </a:solidFill>
              </a:rPr>
              <a:t>expiryTime</a:t>
            </a:r>
            <a:r>
              <a:rPr lang="en-US" sz="1400">
                <a:solidFill>
                  <a:srgbClr val="000000"/>
                </a:solidFill>
              </a:rPr>
              <a:t>)</a:t>
            </a:r>
          </a:p>
          <a:p>
            <a:r>
              <a:rPr lang="en-US" sz="1400">
                <a:solidFill>
                  <a:srgbClr val="000000"/>
                </a:solidFill>
              </a:rPr>
              <a:t>    {</a:t>
            </a:r>
          </a:p>
          <a:p>
            <a:r>
              <a:rPr lang="en-US" sz="1400">
                <a:solidFill>
                  <a:srgbClr val="0000FF"/>
                </a:solidFill>
              </a:rPr>
              <a:t>        var</a:t>
            </a:r>
            <a:r>
              <a:rPr lang="en-US" sz="1400">
                <a:solidFill>
                  <a:srgbClr val="000000"/>
                </a:solidFill>
              </a:rPr>
              <a:t> </a:t>
            </a:r>
            <a:r>
              <a:rPr lang="en-US" sz="1400" err="1">
                <a:solidFill>
                  <a:srgbClr val="001080"/>
                </a:solidFill>
              </a:rPr>
              <a:t>jobStatus</a:t>
            </a:r>
            <a:r>
              <a:rPr lang="en-US" sz="1400">
                <a:solidFill>
                  <a:srgbClr val="000000"/>
                </a:solidFill>
              </a:rPr>
              <a:t> = </a:t>
            </a:r>
            <a:r>
              <a:rPr lang="en-US" sz="1400">
                <a:solidFill>
                  <a:srgbClr val="0000FF"/>
                </a:solidFill>
              </a:rPr>
              <a:t>await</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795E26"/>
                </a:solidFill>
              </a:rPr>
              <a:t>CallActivityAsync</a:t>
            </a:r>
            <a:r>
              <a:rPr lang="en-US" sz="1400">
                <a:solidFill>
                  <a:srgbClr val="000000"/>
                </a:solidFill>
              </a:rPr>
              <a:t>&lt;</a:t>
            </a:r>
            <a:r>
              <a:rPr lang="en-US" sz="1400">
                <a:solidFill>
                  <a:srgbClr val="0000FF"/>
                </a:solidFill>
              </a:rPr>
              <a:t>string</a:t>
            </a:r>
            <a:r>
              <a:rPr lang="en-US" sz="1400">
                <a:solidFill>
                  <a:srgbClr val="000000"/>
                </a:solidFill>
              </a:rPr>
              <a:t>&gt;(</a:t>
            </a:r>
            <a:r>
              <a:rPr lang="en-US" sz="1400">
                <a:solidFill>
                  <a:srgbClr val="A31515"/>
                </a:solidFill>
              </a:rPr>
              <a:t>"</a:t>
            </a:r>
            <a:r>
              <a:rPr lang="en-US" sz="1400" err="1">
                <a:solidFill>
                  <a:srgbClr val="A31515"/>
                </a:solidFill>
              </a:rPr>
              <a:t>GetJobStatus</a:t>
            </a:r>
            <a:r>
              <a:rPr lang="en-US" sz="1400">
                <a:solidFill>
                  <a:srgbClr val="A31515"/>
                </a:solidFill>
              </a:rPr>
              <a:t>"</a:t>
            </a:r>
            <a:r>
              <a:rPr lang="en-US" sz="1400">
                <a:solidFill>
                  <a:srgbClr val="000000"/>
                </a:solidFill>
              </a:rPr>
              <a:t>, </a:t>
            </a:r>
            <a:r>
              <a:rPr lang="en-US" sz="1400" err="1">
                <a:solidFill>
                  <a:srgbClr val="001080"/>
                </a:solidFill>
              </a:rPr>
              <a:t>jobId</a:t>
            </a:r>
            <a:r>
              <a:rPr lang="en-US" sz="1400">
                <a:solidFill>
                  <a:srgbClr val="000000"/>
                </a:solidFill>
              </a:rPr>
              <a:t>);</a:t>
            </a:r>
          </a:p>
          <a:p>
            <a:r>
              <a:rPr lang="en-US" sz="1400">
                <a:solidFill>
                  <a:srgbClr val="AF00DB"/>
                </a:solidFill>
              </a:rPr>
              <a:t>        if</a:t>
            </a:r>
            <a:r>
              <a:rPr lang="en-US" sz="1400">
                <a:solidFill>
                  <a:srgbClr val="000000"/>
                </a:solidFill>
              </a:rPr>
              <a:t> (</a:t>
            </a:r>
            <a:r>
              <a:rPr lang="en-US" sz="1400" err="1">
                <a:solidFill>
                  <a:srgbClr val="001080"/>
                </a:solidFill>
              </a:rPr>
              <a:t>jobStatus</a:t>
            </a:r>
            <a:r>
              <a:rPr lang="en-US" sz="1400">
                <a:solidFill>
                  <a:srgbClr val="000000"/>
                </a:solidFill>
              </a:rPr>
              <a:t> == </a:t>
            </a:r>
            <a:r>
              <a:rPr lang="en-US" sz="1400">
                <a:solidFill>
                  <a:srgbClr val="A31515"/>
                </a:solidFill>
              </a:rPr>
              <a:t>"Completed"</a:t>
            </a:r>
            <a:r>
              <a:rPr lang="en-US" sz="1400">
                <a:solidFill>
                  <a:srgbClr val="000000"/>
                </a:solidFill>
              </a:rPr>
              <a:t>)</a:t>
            </a:r>
          </a:p>
          <a:p>
            <a:r>
              <a:rPr lang="en-US" sz="1400">
                <a:solidFill>
                  <a:srgbClr val="000000"/>
                </a:solidFill>
              </a:rPr>
              <a:t>        {</a:t>
            </a:r>
          </a:p>
          <a:p>
            <a:r>
              <a:rPr lang="en-US" sz="1400">
                <a:solidFill>
                  <a:srgbClr val="008000"/>
                </a:solidFill>
              </a:rPr>
              <a:t>            // Perform an action when a condition is met.</a:t>
            </a:r>
            <a:endParaRPr lang="en-US" sz="1400">
              <a:solidFill>
                <a:srgbClr val="000000"/>
              </a:solidFill>
            </a:endParaRPr>
          </a:p>
          <a:p>
            <a:r>
              <a:rPr lang="en-US" sz="1400">
                <a:solidFill>
                  <a:srgbClr val="0000FF"/>
                </a:solidFill>
              </a:rPr>
              <a:t>            await</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795E26"/>
                </a:solidFill>
              </a:rPr>
              <a:t>CallActivityAsync</a:t>
            </a:r>
            <a:r>
              <a:rPr lang="en-US" sz="1400">
                <a:solidFill>
                  <a:srgbClr val="000000"/>
                </a:solidFill>
              </a:rPr>
              <a:t>(</a:t>
            </a:r>
            <a:r>
              <a:rPr lang="en-US" sz="1400">
                <a:solidFill>
                  <a:srgbClr val="A31515"/>
                </a:solidFill>
              </a:rPr>
              <a:t>"</a:t>
            </a:r>
            <a:r>
              <a:rPr lang="en-US" sz="1400" err="1">
                <a:solidFill>
                  <a:srgbClr val="A31515"/>
                </a:solidFill>
              </a:rPr>
              <a:t>SendAlert</a:t>
            </a:r>
            <a:r>
              <a:rPr lang="en-US" sz="1400">
                <a:solidFill>
                  <a:srgbClr val="A31515"/>
                </a:solidFill>
              </a:rPr>
              <a:t>"</a:t>
            </a:r>
            <a:r>
              <a:rPr lang="en-US" sz="1400">
                <a:solidFill>
                  <a:srgbClr val="000000"/>
                </a:solidFill>
              </a:rPr>
              <a:t>, </a:t>
            </a:r>
            <a:r>
              <a:rPr lang="en-US" sz="1400" err="1">
                <a:solidFill>
                  <a:srgbClr val="001080"/>
                </a:solidFill>
              </a:rPr>
              <a:t>machineId</a:t>
            </a:r>
            <a:r>
              <a:rPr lang="en-US" sz="1400">
                <a:solidFill>
                  <a:srgbClr val="000000"/>
                </a:solidFill>
              </a:rPr>
              <a:t>);</a:t>
            </a:r>
          </a:p>
          <a:p>
            <a:r>
              <a:rPr lang="en-US" sz="1400">
                <a:solidFill>
                  <a:srgbClr val="AF00DB"/>
                </a:solidFill>
              </a:rPr>
              <a:t>            break</a:t>
            </a:r>
            <a:r>
              <a:rPr lang="en-US" sz="1400">
                <a:solidFill>
                  <a:srgbClr val="000000"/>
                </a:solidFill>
              </a:rPr>
              <a:t>;</a:t>
            </a:r>
          </a:p>
          <a:p>
            <a:r>
              <a:rPr lang="en-US" sz="1400">
                <a:solidFill>
                  <a:srgbClr val="000000"/>
                </a:solidFill>
              </a:rPr>
              <a:t>        }</a:t>
            </a:r>
          </a:p>
          <a:p>
            <a:r>
              <a:rPr lang="en-US" sz="1400">
                <a:solidFill>
                  <a:srgbClr val="008000"/>
                </a:solidFill>
              </a:rPr>
              <a:t>        // Orchestration sleeps until this time.</a:t>
            </a:r>
            <a:endParaRPr lang="en-US" sz="1400">
              <a:solidFill>
                <a:srgbClr val="000000"/>
              </a:solidFill>
            </a:endParaRPr>
          </a:p>
          <a:p>
            <a:r>
              <a:rPr lang="en-US" sz="1400">
                <a:solidFill>
                  <a:srgbClr val="0000FF"/>
                </a:solidFill>
              </a:rPr>
              <a:t>        var</a:t>
            </a:r>
            <a:r>
              <a:rPr lang="en-US" sz="1400">
                <a:solidFill>
                  <a:srgbClr val="000000"/>
                </a:solidFill>
              </a:rPr>
              <a:t> </a:t>
            </a:r>
            <a:r>
              <a:rPr lang="en-US" sz="1400" err="1">
                <a:solidFill>
                  <a:srgbClr val="001080"/>
                </a:solidFill>
              </a:rPr>
              <a:t>nextCheck</a:t>
            </a:r>
            <a:r>
              <a:rPr lang="en-US" sz="1400">
                <a:solidFill>
                  <a:srgbClr val="000000"/>
                </a:solidFill>
              </a:rPr>
              <a:t> = </a:t>
            </a:r>
            <a:r>
              <a:rPr lang="en-US" sz="1400" err="1">
                <a:solidFill>
                  <a:srgbClr val="001080"/>
                </a:solidFill>
              </a:rPr>
              <a:t>context</a:t>
            </a:r>
            <a:r>
              <a:rPr lang="en-US" sz="1400" err="1">
                <a:solidFill>
                  <a:srgbClr val="000000"/>
                </a:solidFill>
              </a:rPr>
              <a:t>.</a:t>
            </a:r>
            <a:r>
              <a:rPr lang="en-US" sz="1400" err="1">
                <a:solidFill>
                  <a:srgbClr val="001080"/>
                </a:solidFill>
              </a:rPr>
              <a:t>CurrentUtcDateTime</a:t>
            </a:r>
            <a:r>
              <a:rPr lang="en-US" sz="1400" err="1">
                <a:solidFill>
                  <a:srgbClr val="000000"/>
                </a:solidFill>
              </a:rPr>
              <a:t>.</a:t>
            </a:r>
            <a:r>
              <a:rPr lang="en-US" sz="1400" err="1">
                <a:solidFill>
                  <a:srgbClr val="795E26"/>
                </a:solidFill>
              </a:rPr>
              <a:t>AddSeconds</a:t>
            </a:r>
            <a:r>
              <a:rPr lang="en-US" sz="1400">
                <a:solidFill>
                  <a:srgbClr val="000000"/>
                </a:solidFill>
              </a:rPr>
              <a:t>(</a:t>
            </a:r>
            <a:r>
              <a:rPr lang="en-US" sz="1400" err="1">
                <a:solidFill>
                  <a:srgbClr val="001080"/>
                </a:solidFill>
              </a:rPr>
              <a:t>pollingInterval</a:t>
            </a:r>
            <a:r>
              <a:rPr lang="en-US" sz="1400">
                <a:solidFill>
                  <a:srgbClr val="000000"/>
                </a:solidFill>
              </a:rPr>
              <a:t>);</a:t>
            </a:r>
          </a:p>
          <a:p>
            <a:r>
              <a:rPr lang="en-US" sz="1400">
                <a:solidFill>
                  <a:srgbClr val="0000FF"/>
                </a:solidFill>
              </a:rPr>
              <a:t>        await</a:t>
            </a:r>
            <a:r>
              <a:rPr lang="en-US" sz="1400">
                <a:solidFill>
                  <a:srgbClr val="000000"/>
                </a:solidFill>
              </a:rPr>
              <a:t> </a:t>
            </a:r>
            <a:r>
              <a:rPr lang="en-US" sz="1400" err="1">
                <a:solidFill>
                  <a:srgbClr val="001080"/>
                </a:solidFill>
              </a:rPr>
              <a:t>context</a:t>
            </a:r>
            <a:r>
              <a:rPr lang="en-US" sz="1400" err="1">
                <a:solidFill>
                  <a:srgbClr val="000000"/>
                </a:solidFill>
              </a:rPr>
              <a:t>.</a:t>
            </a:r>
            <a:r>
              <a:rPr lang="en-US" sz="1400" err="1">
                <a:solidFill>
                  <a:srgbClr val="795E26"/>
                </a:solidFill>
              </a:rPr>
              <a:t>CreateTimer</a:t>
            </a:r>
            <a:r>
              <a:rPr lang="en-US" sz="1400">
                <a:solidFill>
                  <a:srgbClr val="000000"/>
                </a:solidFill>
              </a:rPr>
              <a:t>(</a:t>
            </a:r>
            <a:r>
              <a:rPr lang="en-US" sz="1400" err="1">
                <a:solidFill>
                  <a:srgbClr val="001080"/>
                </a:solidFill>
              </a:rPr>
              <a:t>nextCheck</a:t>
            </a:r>
            <a:r>
              <a:rPr lang="en-US" sz="1400">
                <a:solidFill>
                  <a:srgbClr val="000000"/>
                </a:solidFill>
              </a:rPr>
              <a:t>, </a:t>
            </a:r>
            <a:r>
              <a:rPr lang="en-US" sz="1400" err="1">
                <a:solidFill>
                  <a:srgbClr val="001080"/>
                </a:solidFill>
              </a:rPr>
              <a:t>CancellationToken</a:t>
            </a:r>
            <a:r>
              <a:rPr lang="en-US" sz="1400" err="1">
                <a:solidFill>
                  <a:srgbClr val="000000"/>
                </a:solidFill>
              </a:rPr>
              <a:t>.</a:t>
            </a:r>
            <a:r>
              <a:rPr lang="en-US" sz="1400" err="1">
                <a:solidFill>
                  <a:srgbClr val="001080"/>
                </a:solidFill>
              </a:rPr>
              <a:t>None</a:t>
            </a:r>
            <a:r>
              <a:rPr lang="en-US" sz="1400">
                <a:solidFill>
                  <a:srgbClr val="000000"/>
                </a:solidFill>
              </a:rPr>
              <a:t>);</a:t>
            </a:r>
          </a:p>
          <a:p>
            <a:r>
              <a:rPr lang="en-US" sz="1400">
                <a:solidFill>
                  <a:srgbClr val="000000"/>
                </a:solidFill>
              </a:rPr>
              <a:t>    }</a:t>
            </a:r>
          </a:p>
          <a:p>
            <a:r>
              <a:rPr lang="en-US" sz="1400">
                <a:solidFill>
                  <a:srgbClr val="008000"/>
                </a:solidFill>
              </a:rPr>
              <a:t>    // Perform more work here, or let the orchestration end.</a:t>
            </a:r>
            <a:endParaRPr lang="en-US" sz="1400">
              <a:solidFill>
                <a:srgbClr val="000000"/>
              </a:solidFill>
            </a:endParaRPr>
          </a:p>
          <a:p>
            <a:r>
              <a:rPr lang="en-US" sz="1400">
                <a:solidFill>
                  <a:srgbClr val="000000"/>
                </a:solidFill>
              </a:rPr>
              <a:t>}</a:t>
            </a:r>
          </a:p>
          <a:p>
            <a:endParaRPr lang="en-US" sz="1400"/>
          </a:p>
        </p:txBody>
      </p:sp>
      <p:pic>
        <p:nvPicPr>
          <p:cNvPr id="5" name="Picture 4" descr="A close up of a sign&#10;&#10;Description automatically generated">
            <a:extLst>
              <a:ext uri="{FF2B5EF4-FFF2-40B4-BE49-F238E27FC236}">
                <a16:creationId xmlns:a16="http://schemas.microsoft.com/office/drawing/2014/main" id="{A222B38A-1249-4202-B94B-D3E7330195F4}"/>
              </a:ext>
            </a:extLst>
          </p:cNvPr>
          <p:cNvPicPr>
            <a:picLocks noChangeAspect="1"/>
          </p:cNvPicPr>
          <p:nvPr/>
        </p:nvPicPr>
        <p:blipFill>
          <a:blip r:embed="rId3"/>
          <a:stretch>
            <a:fillRect/>
          </a:stretch>
        </p:blipFill>
        <p:spPr>
          <a:xfrm>
            <a:off x="9307974" y="-36157"/>
            <a:ext cx="2295763" cy="1540712"/>
          </a:xfrm>
          <a:prstGeom prst="rect">
            <a:avLst/>
          </a:prstGeom>
        </p:spPr>
      </p:pic>
      <p:sp>
        <p:nvSpPr>
          <p:cNvPr id="6" name="Rectangle 5">
            <a:extLst>
              <a:ext uri="{FF2B5EF4-FFF2-40B4-BE49-F238E27FC236}">
                <a16:creationId xmlns:a16="http://schemas.microsoft.com/office/drawing/2014/main" id="{53044E26-3427-47AD-8E44-387CA669EB5D}"/>
              </a:ext>
            </a:extLst>
          </p:cNvPr>
          <p:cNvSpPr/>
          <p:nvPr/>
        </p:nvSpPr>
        <p:spPr>
          <a:xfrm>
            <a:off x="1299521" y="5698992"/>
            <a:ext cx="6090020"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D1D910B-640C-4C58-9AC3-CE0EF997A7FA}"/>
              </a:ext>
            </a:extLst>
          </p:cNvPr>
          <p:cNvSpPr/>
          <p:nvPr/>
        </p:nvSpPr>
        <p:spPr>
          <a:xfrm>
            <a:off x="920381" y="2866582"/>
            <a:ext cx="4751874"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909328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3BC-A6F1-4D44-AED5-ECCD34B8E642}"/>
              </a:ext>
            </a:extLst>
          </p:cNvPr>
          <p:cNvSpPr>
            <a:spLocks noGrp="1"/>
          </p:cNvSpPr>
          <p:nvPr>
            <p:ph type="title"/>
          </p:nvPr>
        </p:nvSpPr>
        <p:spPr/>
        <p:txBody>
          <a:bodyPr/>
          <a:lstStyle/>
          <a:p>
            <a:r>
              <a:rPr lang="en-US"/>
              <a:t>Pattern: Human interaction</a:t>
            </a:r>
          </a:p>
        </p:txBody>
      </p:sp>
      <p:sp>
        <p:nvSpPr>
          <p:cNvPr id="7" name="Text Placeholder 6">
            <a:extLst>
              <a:ext uri="{FF2B5EF4-FFF2-40B4-BE49-F238E27FC236}">
                <a16:creationId xmlns:a16="http://schemas.microsoft.com/office/drawing/2014/main" id="{8FE29677-95C4-4D79-8ABB-1F138CC4E560}"/>
              </a:ext>
            </a:extLst>
          </p:cNvPr>
          <p:cNvSpPr>
            <a:spLocks noGrp="1"/>
          </p:cNvSpPr>
          <p:nvPr>
            <p:ph type="body" sz="quarter" idx="10"/>
          </p:nvPr>
        </p:nvSpPr>
        <p:spPr/>
        <p:txBody>
          <a:bodyPr>
            <a:noAutofit/>
          </a:bodyPr>
          <a:lstStyle/>
          <a:p>
            <a:r>
              <a:rPr lang="en-US" sz="1200" dirty="0">
                <a:solidFill>
                  <a:srgbClr val="0000FF"/>
                </a:solidFill>
              </a:rPr>
              <a:t>public</a:t>
            </a:r>
            <a:r>
              <a:rPr lang="en-US" sz="1200" dirty="0">
                <a:solidFill>
                  <a:srgbClr val="000000"/>
                </a:solidFill>
              </a:rPr>
              <a:t> </a:t>
            </a:r>
            <a:r>
              <a:rPr lang="en-US" sz="1200" dirty="0">
                <a:solidFill>
                  <a:srgbClr val="0000FF"/>
                </a:solidFill>
              </a:rPr>
              <a:t>static</a:t>
            </a:r>
            <a:r>
              <a:rPr lang="en-US" sz="1200" dirty="0">
                <a:solidFill>
                  <a:srgbClr val="000000"/>
                </a:solidFill>
              </a:rPr>
              <a:t> </a:t>
            </a:r>
            <a:r>
              <a:rPr lang="en-US" sz="1200" dirty="0">
                <a:solidFill>
                  <a:srgbClr val="0000FF"/>
                </a:solidFill>
              </a:rPr>
              <a:t>async</a:t>
            </a:r>
            <a:r>
              <a:rPr lang="en-US" sz="1200" dirty="0">
                <a:solidFill>
                  <a:srgbClr val="000000"/>
                </a:solidFill>
              </a:rPr>
              <a:t> </a:t>
            </a:r>
            <a:r>
              <a:rPr lang="en-US" sz="1200" dirty="0">
                <a:solidFill>
                  <a:srgbClr val="267F99"/>
                </a:solidFill>
              </a:rPr>
              <a:t>Task</a:t>
            </a:r>
            <a:r>
              <a:rPr lang="en-US" sz="1200" dirty="0">
                <a:solidFill>
                  <a:srgbClr val="000000"/>
                </a:solidFill>
              </a:rPr>
              <a:t> </a:t>
            </a:r>
            <a:r>
              <a:rPr lang="en-US" sz="1200" dirty="0">
                <a:solidFill>
                  <a:srgbClr val="795E26"/>
                </a:solidFill>
              </a:rPr>
              <a:t>Run</a:t>
            </a:r>
            <a:r>
              <a:rPr lang="en-US" sz="1200" dirty="0">
                <a:solidFill>
                  <a:srgbClr val="000000"/>
                </a:solidFill>
              </a:rPr>
              <a:t>(</a:t>
            </a:r>
            <a:r>
              <a:rPr lang="en-US" sz="1200" dirty="0" err="1">
                <a:solidFill>
                  <a:srgbClr val="267F99"/>
                </a:solidFill>
              </a:rPr>
              <a:t>DurableOrchestrationContext</a:t>
            </a:r>
            <a:r>
              <a:rPr lang="en-US" sz="1200" dirty="0">
                <a:solidFill>
                  <a:srgbClr val="000000"/>
                </a:solidFill>
              </a:rPr>
              <a:t> </a:t>
            </a:r>
            <a:r>
              <a:rPr lang="en-US" sz="1200" dirty="0">
                <a:solidFill>
                  <a:srgbClr val="001080"/>
                </a:solidFill>
              </a:rPr>
              <a:t>context</a:t>
            </a:r>
            <a:r>
              <a:rPr lang="en-US" sz="1200" dirty="0">
                <a:solidFill>
                  <a:srgbClr val="000000"/>
                </a:solidFill>
              </a:rPr>
              <a:t>)</a:t>
            </a:r>
          </a:p>
          <a:p>
            <a:r>
              <a:rPr lang="en-US" sz="1200" dirty="0">
                <a:solidFill>
                  <a:srgbClr val="000000"/>
                </a:solidFill>
              </a:rPr>
              <a:t>{</a:t>
            </a:r>
          </a:p>
          <a:p>
            <a:r>
              <a:rPr lang="en-US" sz="1200" dirty="0">
                <a:solidFill>
                  <a:srgbClr val="0000FF"/>
                </a:solidFill>
              </a:rPr>
              <a:t>    await</a:t>
            </a:r>
            <a:r>
              <a:rPr lang="en-US" sz="1200" dirty="0">
                <a:solidFill>
                  <a:srgbClr val="000000"/>
                </a:solidFill>
              </a:rPr>
              <a:t> </a:t>
            </a:r>
            <a:r>
              <a:rPr lang="en-US" sz="1200" dirty="0" err="1">
                <a:solidFill>
                  <a:srgbClr val="001080"/>
                </a:solidFill>
              </a:rPr>
              <a:t>context</a:t>
            </a:r>
            <a:r>
              <a:rPr lang="en-US" sz="1200" dirty="0" err="1">
                <a:solidFill>
                  <a:srgbClr val="000000"/>
                </a:solidFill>
              </a:rPr>
              <a:t>.</a:t>
            </a:r>
            <a:r>
              <a:rPr lang="en-US" sz="1200" dirty="0" err="1">
                <a:solidFill>
                  <a:srgbClr val="795E26"/>
                </a:solidFill>
              </a:rPr>
              <a:t>CallActivityAsync</a:t>
            </a:r>
            <a:r>
              <a:rPr lang="en-US" sz="1200" dirty="0">
                <a:solidFill>
                  <a:srgbClr val="000000"/>
                </a:solidFill>
              </a:rPr>
              <a:t>(</a:t>
            </a:r>
            <a:r>
              <a:rPr lang="en-US" sz="1200" dirty="0">
                <a:solidFill>
                  <a:srgbClr val="A31515"/>
                </a:solidFill>
              </a:rPr>
              <a:t>"</a:t>
            </a:r>
            <a:r>
              <a:rPr lang="en-US" sz="1200" dirty="0" err="1">
                <a:solidFill>
                  <a:srgbClr val="A31515"/>
                </a:solidFill>
              </a:rPr>
              <a:t>RequestApproval</a:t>
            </a:r>
            <a:r>
              <a:rPr lang="en-US" sz="1200" dirty="0">
                <a:solidFill>
                  <a:srgbClr val="A31515"/>
                </a:solidFill>
              </a:rPr>
              <a:t>"</a:t>
            </a:r>
            <a:r>
              <a:rPr lang="en-US" sz="1200" dirty="0">
                <a:solidFill>
                  <a:srgbClr val="000000"/>
                </a:solidFill>
              </a:rPr>
              <a:t>);</a:t>
            </a:r>
          </a:p>
          <a:p>
            <a:r>
              <a:rPr lang="en-US" sz="1200" dirty="0">
                <a:solidFill>
                  <a:srgbClr val="0000FF"/>
                </a:solidFill>
              </a:rPr>
              <a:t>    using</a:t>
            </a:r>
            <a:r>
              <a:rPr lang="en-US" sz="1200" dirty="0">
                <a:solidFill>
                  <a:srgbClr val="000000"/>
                </a:solidFill>
              </a:rPr>
              <a:t> (</a:t>
            </a:r>
            <a:r>
              <a:rPr lang="en-US" sz="1200" dirty="0">
                <a:solidFill>
                  <a:srgbClr val="0000FF"/>
                </a:solidFill>
              </a:rPr>
              <a:t>var</a:t>
            </a:r>
            <a:r>
              <a:rPr lang="en-US" sz="1200" dirty="0">
                <a:solidFill>
                  <a:srgbClr val="000000"/>
                </a:solidFill>
              </a:rPr>
              <a:t> </a:t>
            </a:r>
            <a:r>
              <a:rPr lang="en-US" sz="1200" dirty="0" err="1">
                <a:solidFill>
                  <a:srgbClr val="001080"/>
                </a:solidFill>
              </a:rPr>
              <a:t>timeoutCts</a:t>
            </a:r>
            <a:r>
              <a:rPr lang="en-US" sz="1200" dirty="0">
                <a:solidFill>
                  <a:srgbClr val="000000"/>
                </a:solidFill>
              </a:rPr>
              <a:t> = </a:t>
            </a:r>
            <a:r>
              <a:rPr lang="en-US" sz="1200" dirty="0">
                <a:solidFill>
                  <a:srgbClr val="0000FF"/>
                </a:solidFill>
              </a:rPr>
              <a:t>new</a:t>
            </a:r>
            <a:r>
              <a:rPr lang="en-US" sz="1200" dirty="0">
                <a:solidFill>
                  <a:srgbClr val="000000"/>
                </a:solidFill>
              </a:rPr>
              <a:t> </a:t>
            </a:r>
            <a:r>
              <a:rPr lang="en-US" sz="1200" dirty="0" err="1">
                <a:solidFill>
                  <a:srgbClr val="267F99"/>
                </a:solidFill>
              </a:rPr>
              <a:t>CancellationTokenSource</a:t>
            </a:r>
            <a:r>
              <a:rPr lang="en-US" sz="1200" dirty="0">
                <a:solidFill>
                  <a:srgbClr val="000000"/>
                </a:solidFill>
              </a:rPr>
              <a:t>())</a:t>
            </a:r>
          </a:p>
          <a:p>
            <a:r>
              <a:rPr lang="en-US" sz="1200" dirty="0">
                <a:solidFill>
                  <a:srgbClr val="000000"/>
                </a:solidFill>
              </a:rPr>
              <a:t>    {</a:t>
            </a:r>
          </a:p>
          <a:p>
            <a:r>
              <a:rPr lang="en-US" sz="1200" dirty="0">
                <a:solidFill>
                  <a:srgbClr val="267F99"/>
                </a:solidFill>
              </a:rPr>
              <a:t>        </a:t>
            </a:r>
            <a:r>
              <a:rPr lang="en-US" sz="1200" dirty="0" err="1">
                <a:solidFill>
                  <a:srgbClr val="267F99"/>
                </a:solidFill>
              </a:rPr>
              <a:t>DateTime</a:t>
            </a:r>
            <a:r>
              <a:rPr lang="en-US" sz="1200" dirty="0">
                <a:solidFill>
                  <a:srgbClr val="000000"/>
                </a:solidFill>
              </a:rPr>
              <a:t> </a:t>
            </a:r>
            <a:r>
              <a:rPr lang="en-US" sz="1200" dirty="0" err="1">
                <a:solidFill>
                  <a:srgbClr val="001080"/>
                </a:solidFill>
              </a:rPr>
              <a:t>dueTime</a:t>
            </a:r>
            <a:r>
              <a:rPr lang="en-US" sz="1200" dirty="0">
                <a:solidFill>
                  <a:srgbClr val="000000"/>
                </a:solidFill>
              </a:rPr>
              <a:t> = </a:t>
            </a:r>
            <a:r>
              <a:rPr lang="en-US" sz="1200" dirty="0" err="1">
                <a:solidFill>
                  <a:srgbClr val="001080"/>
                </a:solidFill>
              </a:rPr>
              <a:t>context</a:t>
            </a:r>
            <a:r>
              <a:rPr lang="en-US" sz="1200" dirty="0" err="1">
                <a:solidFill>
                  <a:srgbClr val="000000"/>
                </a:solidFill>
              </a:rPr>
              <a:t>.</a:t>
            </a:r>
            <a:r>
              <a:rPr lang="en-US" sz="1200" dirty="0" err="1">
                <a:solidFill>
                  <a:srgbClr val="001080"/>
                </a:solidFill>
              </a:rPr>
              <a:t>CurrentUtcDateTime</a:t>
            </a:r>
            <a:r>
              <a:rPr lang="en-US" sz="1200" dirty="0" err="1">
                <a:solidFill>
                  <a:srgbClr val="000000"/>
                </a:solidFill>
              </a:rPr>
              <a:t>.</a:t>
            </a:r>
            <a:r>
              <a:rPr lang="en-US" sz="1200" dirty="0" err="1">
                <a:solidFill>
                  <a:srgbClr val="795E26"/>
                </a:solidFill>
              </a:rPr>
              <a:t>AddHours</a:t>
            </a:r>
            <a:r>
              <a:rPr lang="en-US" sz="1200" dirty="0">
                <a:solidFill>
                  <a:srgbClr val="000000"/>
                </a:solidFill>
              </a:rPr>
              <a:t>(</a:t>
            </a:r>
            <a:r>
              <a:rPr lang="en-US" sz="1200" dirty="0">
                <a:solidFill>
                  <a:srgbClr val="09885A"/>
                </a:solidFill>
              </a:rPr>
              <a:t>72</a:t>
            </a:r>
            <a:r>
              <a:rPr lang="en-US" sz="1200" dirty="0">
                <a:solidFill>
                  <a:srgbClr val="000000"/>
                </a:solidFill>
              </a:rPr>
              <a:t>);</a:t>
            </a:r>
          </a:p>
          <a:p>
            <a:r>
              <a:rPr lang="en-US" sz="1200" dirty="0">
                <a:solidFill>
                  <a:srgbClr val="267F99"/>
                </a:solidFill>
              </a:rPr>
              <a:t>        Task</a:t>
            </a:r>
            <a:r>
              <a:rPr lang="en-US" sz="1200" dirty="0">
                <a:solidFill>
                  <a:srgbClr val="000000"/>
                </a:solidFill>
              </a:rPr>
              <a:t> </a:t>
            </a:r>
            <a:r>
              <a:rPr lang="en-US" sz="1200" dirty="0" err="1">
                <a:solidFill>
                  <a:srgbClr val="001080"/>
                </a:solidFill>
              </a:rPr>
              <a:t>durableTimeout</a:t>
            </a:r>
            <a:r>
              <a:rPr lang="en-US" sz="1200" dirty="0">
                <a:solidFill>
                  <a:srgbClr val="000000"/>
                </a:solidFill>
              </a:rPr>
              <a:t> = </a:t>
            </a:r>
            <a:r>
              <a:rPr lang="en-US" sz="1200" dirty="0" err="1">
                <a:solidFill>
                  <a:srgbClr val="001080"/>
                </a:solidFill>
              </a:rPr>
              <a:t>context</a:t>
            </a:r>
            <a:r>
              <a:rPr lang="en-US" sz="1200" dirty="0" err="1">
                <a:solidFill>
                  <a:srgbClr val="000000"/>
                </a:solidFill>
              </a:rPr>
              <a:t>.</a:t>
            </a:r>
            <a:r>
              <a:rPr lang="en-US" sz="1200" dirty="0" err="1">
                <a:solidFill>
                  <a:srgbClr val="795E26"/>
                </a:solidFill>
              </a:rPr>
              <a:t>CreateTimer</a:t>
            </a:r>
            <a:r>
              <a:rPr lang="en-US" sz="1200" dirty="0">
                <a:solidFill>
                  <a:srgbClr val="000000"/>
                </a:solidFill>
              </a:rPr>
              <a:t>(</a:t>
            </a:r>
            <a:r>
              <a:rPr lang="en-US" sz="1200" dirty="0" err="1">
                <a:solidFill>
                  <a:srgbClr val="001080"/>
                </a:solidFill>
              </a:rPr>
              <a:t>dueTime</a:t>
            </a:r>
            <a:r>
              <a:rPr lang="en-US" sz="1200" dirty="0">
                <a:solidFill>
                  <a:srgbClr val="000000"/>
                </a:solidFill>
              </a:rPr>
              <a:t>, </a:t>
            </a:r>
            <a:r>
              <a:rPr lang="en-US" sz="1200" dirty="0" err="1">
                <a:solidFill>
                  <a:srgbClr val="001080"/>
                </a:solidFill>
              </a:rPr>
              <a:t>timeoutCts</a:t>
            </a:r>
            <a:r>
              <a:rPr lang="en-US" sz="1200" dirty="0" err="1">
                <a:solidFill>
                  <a:srgbClr val="000000"/>
                </a:solidFill>
              </a:rPr>
              <a:t>.</a:t>
            </a:r>
            <a:r>
              <a:rPr lang="en-US" sz="1200" dirty="0" err="1">
                <a:solidFill>
                  <a:srgbClr val="001080"/>
                </a:solidFill>
              </a:rPr>
              <a:t>Token</a:t>
            </a:r>
            <a:r>
              <a:rPr lang="en-US" sz="1200" dirty="0">
                <a:solidFill>
                  <a:srgbClr val="000000"/>
                </a:solidFill>
              </a:rPr>
              <a:t>);</a:t>
            </a:r>
          </a:p>
          <a:p>
            <a:br>
              <a:rPr lang="en-US" sz="1200" dirty="0">
                <a:solidFill>
                  <a:srgbClr val="000000"/>
                </a:solidFill>
              </a:rPr>
            </a:br>
            <a:r>
              <a:rPr lang="en-US" sz="1200" dirty="0">
                <a:solidFill>
                  <a:srgbClr val="000000"/>
                </a:solidFill>
              </a:rPr>
              <a:t>        </a:t>
            </a:r>
            <a:r>
              <a:rPr lang="en-US" sz="1200" dirty="0">
                <a:solidFill>
                  <a:srgbClr val="267F99"/>
                </a:solidFill>
              </a:rPr>
              <a:t>Task</a:t>
            </a:r>
            <a:r>
              <a:rPr lang="en-US" sz="1200" dirty="0">
                <a:solidFill>
                  <a:srgbClr val="000000"/>
                </a:solidFill>
              </a:rPr>
              <a:t>&lt;</a:t>
            </a:r>
            <a:r>
              <a:rPr lang="en-US" sz="1200" dirty="0">
                <a:solidFill>
                  <a:srgbClr val="0000FF"/>
                </a:solidFill>
              </a:rPr>
              <a:t>bool</a:t>
            </a:r>
            <a:r>
              <a:rPr lang="en-US" sz="1200" dirty="0">
                <a:solidFill>
                  <a:srgbClr val="000000"/>
                </a:solidFill>
              </a:rPr>
              <a:t>&gt; </a:t>
            </a:r>
            <a:r>
              <a:rPr lang="en-US" sz="1200" dirty="0" err="1">
                <a:solidFill>
                  <a:srgbClr val="001080"/>
                </a:solidFill>
              </a:rPr>
              <a:t>approvalEvent</a:t>
            </a:r>
            <a:r>
              <a:rPr lang="en-US" sz="1200" dirty="0">
                <a:solidFill>
                  <a:srgbClr val="000000"/>
                </a:solidFill>
              </a:rPr>
              <a:t> = </a:t>
            </a:r>
            <a:r>
              <a:rPr lang="en-US" sz="1200" dirty="0" err="1">
                <a:solidFill>
                  <a:srgbClr val="001080"/>
                </a:solidFill>
              </a:rPr>
              <a:t>context</a:t>
            </a:r>
            <a:r>
              <a:rPr lang="en-US" sz="1200" dirty="0" err="1">
                <a:solidFill>
                  <a:srgbClr val="000000"/>
                </a:solidFill>
              </a:rPr>
              <a:t>.</a:t>
            </a:r>
            <a:r>
              <a:rPr lang="en-US" sz="1200" dirty="0" err="1">
                <a:solidFill>
                  <a:srgbClr val="795E26"/>
                </a:solidFill>
              </a:rPr>
              <a:t>WaitForExternalEvent</a:t>
            </a:r>
            <a:r>
              <a:rPr lang="en-US" sz="1200" dirty="0">
                <a:solidFill>
                  <a:srgbClr val="000000"/>
                </a:solidFill>
              </a:rPr>
              <a:t>&lt;</a:t>
            </a:r>
            <a:r>
              <a:rPr lang="en-US" sz="1200" dirty="0">
                <a:solidFill>
                  <a:srgbClr val="0000FF"/>
                </a:solidFill>
              </a:rPr>
              <a:t>bool</a:t>
            </a:r>
            <a:r>
              <a:rPr lang="en-US" sz="1200" dirty="0">
                <a:solidFill>
                  <a:srgbClr val="000000"/>
                </a:solidFill>
              </a:rPr>
              <a:t>&gt;(</a:t>
            </a:r>
            <a:r>
              <a:rPr lang="en-US" sz="1200" dirty="0">
                <a:solidFill>
                  <a:srgbClr val="A31515"/>
                </a:solidFill>
              </a:rPr>
              <a:t>"</a:t>
            </a:r>
            <a:r>
              <a:rPr lang="en-US" sz="1200" dirty="0" err="1">
                <a:solidFill>
                  <a:srgbClr val="A31515"/>
                </a:solidFill>
              </a:rPr>
              <a:t>ApprovalEvent</a:t>
            </a:r>
            <a:r>
              <a:rPr lang="en-US" sz="1200" dirty="0">
                <a:solidFill>
                  <a:srgbClr val="A31515"/>
                </a:solidFill>
              </a:rPr>
              <a:t>"</a:t>
            </a:r>
            <a:r>
              <a:rPr lang="en-US" sz="1200" dirty="0">
                <a:solidFill>
                  <a:srgbClr val="000000"/>
                </a:solidFill>
              </a:rPr>
              <a:t>);</a:t>
            </a:r>
          </a:p>
          <a:p>
            <a:r>
              <a:rPr lang="en-US" sz="1200" dirty="0">
                <a:solidFill>
                  <a:srgbClr val="AF00DB"/>
                </a:solidFill>
              </a:rPr>
              <a:t>        if</a:t>
            </a:r>
            <a:r>
              <a:rPr lang="en-US" sz="1200" dirty="0">
                <a:solidFill>
                  <a:srgbClr val="000000"/>
                </a:solidFill>
              </a:rPr>
              <a:t> (</a:t>
            </a:r>
            <a:r>
              <a:rPr lang="en-US" sz="1200" dirty="0" err="1">
                <a:solidFill>
                  <a:srgbClr val="001080"/>
                </a:solidFill>
              </a:rPr>
              <a:t>approvalEvent</a:t>
            </a:r>
            <a:r>
              <a:rPr lang="en-US" sz="1200" dirty="0">
                <a:solidFill>
                  <a:srgbClr val="000000"/>
                </a:solidFill>
              </a:rPr>
              <a:t> == </a:t>
            </a:r>
            <a:r>
              <a:rPr lang="en-US" sz="1200" dirty="0">
                <a:solidFill>
                  <a:srgbClr val="0000FF"/>
                </a:solidFill>
              </a:rPr>
              <a:t>await</a:t>
            </a:r>
            <a:r>
              <a:rPr lang="en-US" sz="1200" dirty="0">
                <a:solidFill>
                  <a:srgbClr val="000000"/>
                </a:solidFill>
              </a:rPr>
              <a:t> </a:t>
            </a:r>
            <a:r>
              <a:rPr lang="en-US" sz="1200" dirty="0" err="1">
                <a:solidFill>
                  <a:srgbClr val="001080"/>
                </a:solidFill>
              </a:rPr>
              <a:t>Task</a:t>
            </a:r>
            <a:r>
              <a:rPr lang="en-US" sz="1200" dirty="0" err="1">
                <a:solidFill>
                  <a:srgbClr val="000000"/>
                </a:solidFill>
              </a:rPr>
              <a:t>.</a:t>
            </a:r>
            <a:r>
              <a:rPr lang="en-US" sz="1200" dirty="0" err="1">
                <a:solidFill>
                  <a:srgbClr val="795E26"/>
                </a:solidFill>
              </a:rPr>
              <a:t>WhenAny</a:t>
            </a:r>
            <a:r>
              <a:rPr lang="en-US" sz="1200" dirty="0">
                <a:solidFill>
                  <a:srgbClr val="000000"/>
                </a:solidFill>
              </a:rPr>
              <a:t>(</a:t>
            </a:r>
            <a:r>
              <a:rPr lang="en-US" sz="1200" dirty="0" err="1">
                <a:solidFill>
                  <a:srgbClr val="001080"/>
                </a:solidFill>
              </a:rPr>
              <a:t>approvalEvent</a:t>
            </a:r>
            <a:r>
              <a:rPr lang="en-US" sz="1200" dirty="0">
                <a:solidFill>
                  <a:srgbClr val="000000"/>
                </a:solidFill>
              </a:rPr>
              <a:t>, </a:t>
            </a:r>
            <a:r>
              <a:rPr lang="en-US" sz="1200" dirty="0" err="1">
                <a:solidFill>
                  <a:srgbClr val="001080"/>
                </a:solidFill>
              </a:rPr>
              <a:t>durableTimeout</a:t>
            </a:r>
            <a:r>
              <a:rPr lang="en-US" sz="1200" dirty="0">
                <a:solidFill>
                  <a:srgbClr val="000000"/>
                </a:solidFill>
              </a:rPr>
              <a:t>))</a:t>
            </a:r>
          </a:p>
          <a:p>
            <a:r>
              <a:rPr lang="en-US" sz="1200" dirty="0">
                <a:solidFill>
                  <a:srgbClr val="000000"/>
                </a:solidFill>
              </a:rPr>
              <a:t>        {</a:t>
            </a:r>
          </a:p>
          <a:p>
            <a:r>
              <a:rPr lang="en-US" sz="1200" dirty="0">
                <a:solidFill>
                  <a:srgbClr val="001080"/>
                </a:solidFill>
              </a:rPr>
              <a:t>            </a:t>
            </a:r>
            <a:r>
              <a:rPr lang="en-US" sz="1200" dirty="0" err="1">
                <a:solidFill>
                  <a:srgbClr val="001080"/>
                </a:solidFill>
              </a:rPr>
              <a:t>timeoutCts</a:t>
            </a:r>
            <a:r>
              <a:rPr lang="en-US" sz="1200" dirty="0" err="1">
                <a:solidFill>
                  <a:srgbClr val="000000"/>
                </a:solidFill>
              </a:rPr>
              <a:t>.</a:t>
            </a:r>
            <a:r>
              <a:rPr lang="en-US" sz="1200" dirty="0" err="1">
                <a:solidFill>
                  <a:srgbClr val="795E26"/>
                </a:solidFill>
              </a:rPr>
              <a:t>Cancel</a:t>
            </a:r>
            <a:r>
              <a:rPr lang="en-US" sz="1200" dirty="0">
                <a:solidFill>
                  <a:srgbClr val="000000"/>
                </a:solidFill>
              </a:rPr>
              <a:t>();</a:t>
            </a:r>
          </a:p>
          <a:p>
            <a:r>
              <a:rPr lang="en-US" sz="1200" dirty="0">
                <a:solidFill>
                  <a:srgbClr val="0000FF"/>
                </a:solidFill>
              </a:rPr>
              <a:t>            await</a:t>
            </a:r>
            <a:r>
              <a:rPr lang="en-US" sz="1200" dirty="0">
                <a:solidFill>
                  <a:srgbClr val="000000"/>
                </a:solidFill>
              </a:rPr>
              <a:t> </a:t>
            </a:r>
            <a:r>
              <a:rPr lang="en-US" sz="1200" dirty="0" err="1">
                <a:solidFill>
                  <a:srgbClr val="001080"/>
                </a:solidFill>
              </a:rPr>
              <a:t>context</a:t>
            </a:r>
            <a:r>
              <a:rPr lang="en-US" sz="1200" dirty="0" err="1">
                <a:solidFill>
                  <a:srgbClr val="000000"/>
                </a:solidFill>
              </a:rPr>
              <a:t>.</a:t>
            </a:r>
            <a:r>
              <a:rPr lang="en-US" sz="1200" dirty="0" err="1">
                <a:solidFill>
                  <a:srgbClr val="795E26"/>
                </a:solidFill>
              </a:rPr>
              <a:t>CallActivityAsync</a:t>
            </a:r>
            <a:r>
              <a:rPr lang="en-US" sz="1200" dirty="0">
                <a:solidFill>
                  <a:srgbClr val="000000"/>
                </a:solidFill>
              </a:rPr>
              <a:t>(</a:t>
            </a:r>
            <a:r>
              <a:rPr lang="en-US" sz="1200" dirty="0">
                <a:solidFill>
                  <a:srgbClr val="A31515"/>
                </a:solidFill>
              </a:rPr>
              <a:t>"</a:t>
            </a:r>
            <a:r>
              <a:rPr lang="en-US" sz="1200" dirty="0" err="1">
                <a:solidFill>
                  <a:srgbClr val="A31515"/>
                </a:solidFill>
              </a:rPr>
              <a:t>ProcessApproval</a:t>
            </a:r>
            <a:r>
              <a:rPr lang="en-US" sz="1200" dirty="0">
                <a:solidFill>
                  <a:srgbClr val="A31515"/>
                </a:solidFill>
              </a:rPr>
              <a:t>"</a:t>
            </a:r>
            <a:r>
              <a:rPr lang="en-US" sz="1200" dirty="0">
                <a:solidFill>
                  <a:srgbClr val="000000"/>
                </a:solidFill>
              </a:rPr>
              <a:t>, </a:t>
            </a:r>
            <a:r>
              <a:rPr lang="en-US" sz="1200" dirty="0" err="1">
                <a:solidFill>
                  <a:srgbClr val="001080"/>
                </a:solidFill>
              </a:rPr>
              <a:t>approvalEvent</a:t>
            </a:r>
            <a:r>
              <a:rPr lang="en-US" sz="1200" dirty="0" err="1">
                <a:solidFill>
                  <a:srgbClr val="000000"/>
                </a:solidFill>
              </a:rPr>
              <a:t>.</a:t>
            </a:r>
            <a:r>
              <a:rPr lang="en-US" sz="1200" dirty="0" err="1">
                <a:solidFill>
                  <a:srgbClr val="001080"/>
                </a:solidFill>
              </a:rPr>
              <a:t>Result</a:t>
            </a:r>
            <a:r>
              <a:rPr lang="en-US" sz="1200" dirty="0">
                <a:solidFill>
                  <a:srgbClr val="000000"/>
                </a:solidFill>
              </a:rPr>
              <a:t>);</a:t>
            </a:r>
          </a:p>
          <a:p>
            <a:r>
              <a:rPr lang="en-US" sz="1200" dirty="0">
                <a:solidFill>
                  <a:srgbClr val="000000"/>
                </a:solidFill>
              </a:rPr>
              <a:t>        }</a:t>
            </a:r>
          </a:p>
          <a:p>
            <a:r>
              <a:rPr lang="en-US" sz="1200" dirty="0">
                <a:solidFill>
                  <a:srgbClr val="AF00DB"/>
                </a:solidFill>
              </a:rPr>
              <a:t>        else</a:t>
            </a:r>
            <a:endParaRPr lang="en-US" sz="1200" dirty="0">
              <a:solidFill>
                <a:srgbClr val="000000"/>
              </a:solidFill>
            </a:endParaRPr>
          </a:p>
          <a:p>
            <a:r>
              <a:rPr lang="en-US" sz="1200" dirty="0">
                <a:solidFill>
                  <a:srgbClr val="000000"/>
                </a:solidFill>
              </a:rPr>
              <a:t>        {</a:t>
            </a:r>
          </a:p>
          <a:p>
            <a:r>
              <a:rPr lang="en-US" sz="1200" dirty="0">
                <a:solidFill>
                  <a:srgbClr val="0000FF"/>
                </a:solidFill>
              </a:rPr>
              <a:t>            await</a:t>
            </a:r>
            <a:r>
              <a:rPr lang="en-US" sz="1200" dirty="0">
                <a:solidFill>
                  <a:srgbClr val="000000"/>
                </a:solidFill>
              </a:rPr>
              <a:t> </a:t>
            </a:r>
            <a:r>
              <a:rPr lang="en-US" sz="1200" dirty="0" err="1">
                <a:solidFill>
                  <a:srgbClr val="001080"/>
                </a:solidFill>
              </a:rPr>
              <a:t>context</a:t>
            </a:r>
            <a:r>
              <a:rPr lang="en-US" sz="1200" dirty="0" err="1">
                <a:solidFill>
                  <a:srgbClr val="000000"/>
                </a:solidFill>
              </a:rPr>
              <a:t>.</a:t>
            </a:r>
            <a:r>
              <a:rPr lang="en-US" sz="1200" dirty="0" err="1">
                <a:solidFill>
                  <a:srgbClr val="795E26"/>
                </a:solidFill>
              </a:rPr>
              <a:t>CallActivityAsync</a:t>
            </a:r>
            <a:r>
              <a:rPr lang="en-US" sz="1200" dirty="0">
                <a:solidFill>
                  <a:srgbClr val="000000"/>
                </a:solidFill>
              </a:rPr>
              <a:t>(</a:t>
            </a:r>
            <a:r>
              <a:rPr lang="en-US" sz="1200" dirty="0">
                <a:solidFill>
                  <a:srgbClr val="A31515"/>
                </a:solidFill>
              </a:rPr>
              <a:t>"Escalate"</a:t>
            </a:r>
            <a:r>
              <a:rPr lang="en-US" sz="1200" dirty="0">
                <a:solidFill>
                  <a:srgbClr val="000000"/>
                </a:solidFill>
              </a:rPr>
              <a:t>);</a:t>
            </a:r>
          </a:p>
          <a:p>
            <a:r>
              <a:rPr lang="en-US" sz="1200" dirty="0">
                <a:solidFill>
                  <a:srgbClr val="000000"/>
                </a:solidFill>
              </a:rPr>
              <a:t>        }</a:t>
            </a:r>
          </a:p>
          <a:p>
            <a:r>
              <a:rPr lang="en-US" sz="1200" dirty="0">
                <a:solidFill>
                  <a:srgbClr val="000000"/>
                </a:solidFill>
              </a:rPr>
              <a:t>    }</a:t>
            </a:r>
          </a:p>
          <a:p>
            <a:r>
              <a:rPr lang="en-US" sz="1200" dirty="0">
                <a:solidFill>
                  <a:srgbClr val="000000"/>
                </a:solidFill>
              </a:rPr>
              <a:t>}</a:t>
            </a:r>
          </a:p>
        </p:txBody>
      </p:sp>
      <p:pic>
        <p:nvPicPr>
          <p:cNvPr id="5" name="Picture 4">
            <a:extLst>
              <a:ext uri="{FF2B5EF4-FFF2-40B4-BE49-F238E27FC236}">
                <a16:creationId xmlns:a16="http://schemas.microsoft.com/office/drawing/2014/main" id="{4D299F51-304C-4B1C-B59D-A88EFD5A3209}"/>
              </a:ext>
            </a:extLst>
          </p:cNvPr>
          <p:cNvPicPr>
            <a:picLocks noChangeAspect="1"/>
          </p:cNvPicPr>
          <p:nvPr/>
        </p:nvPicPr>
        <p:blipFill>
          <a:blip r:embed="rId3"/>
          <a:stretch>
            <a:fillRect/>
          </a:stretch>
        </p:blipFill>
        <p:spPr>
          <a:xfrm>
            <a:off x="8763875" y="137612"/>
            <a:ext cx="2839862" cy="1193174"/>
          </a:xfrm>
          <a:prstGeom prst="rect">
            <a:avLst/>
          </a:prstGeom>
        </p:spPr>
      </p:pic>
      <p:sp>
        <p:nvSpPr>
          <p:cNvPr id="6" name="Rectangle 5">
            <a:extLst>
              <a:ext uri="{FF2B5EF4-FFF2-40B4-BE49-F238E27FC236}">
                <a16:creationId xmlns:a16="http://schemas.microsoft.com/office/drawing/2014/main" id="{3C2CC7C2-02D2-4CE7-8B99-097CBA539BC1}"/>
              </a:ext>
            </a:extLst>
          </p:cNvPr>
          <p:cNvSpPr/>
          <p:nvPr/>
        </p:nvSpPr>
        <p:spPr>
          <a:xfrm>
            <a:off x="1299521" y="3513098"/>
            <a:ext cx="7926255" cy="456736"/>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2395392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F388-86D6-4472-825F-8841D2068299}"/>
              </a:ext>
            </a:extLst>
          </p:cNvPr>
          <p:cNvSpPr>
            <a:spLocks noGrp="1"/>
          </p:cNvSpPr>
          <p:nvPr>
            <p:ph type="title"/>
          </p:nvPr>
        </p:nvSpPr>
        <p:spPr/>
        <p:txBody>
          <a:bodyPr/>
          <a:lstStyle/>
          <a:p>
            <a:r>
              <a:rPr lang="en-US" u="sng" dirty="0"/>
              <a:t>New pattern</a:t>
            </a:r>
            <a:r>
              <a:rPr lang="en-US" dirty="0"/>
              <a:t>: External event aggregation</a:t>
            </a:r>
          </a:p>
        </p:txBody>
      </p:sp>
      <p:sp>
        <p:nvSpPr>
          <p:cNvPr id="7" name="Text Placeholder 6">
            <a:extLst>
              <a:ext uri="{FF2B5EF4-FFF2-40B4-BE49-F238E27FC236}">
                <a16:creationId xmlns:a16="http://schemas.microsoft.com/office/drawing/2014/main" id="{AFA49A84-94E3-492E-99E8-32B118152FAE}"/>
              </a:ext>
            </a:extLst>
          </p:cNvPr>
          <p:cNvSpPr>
            <a:spLocks noGrp="1"/>
          </p:cNvSpPr>
          <p:nvPr>
            <p:ph type="body" sz="quarter" idx="10"/>
          </p:nvPr>
        </p:nvSpPr>
        <p:spPr>
          <a:xfrm>
            <a:off x="588263" y="1436688"/>
            <a:ext cx="11018520" cy="4739759"/>
          </a:xfrm>
        </p:spPr>
        <p:txBody>
          <a:bodyPr/>
          <a:lstStyle/>
          <a:p>
            <a:pPr>
              <a:spcBef>
                <a:spcPts val="0"/>
              </a:spcBef>
            </a:pPr>
            <a:r>
              <a:rPr lang="en-US" sz="1400" dirty="0">
                <a:solidFill>
                  <a:srgbClr val="0000FF"/>
                </a:solidFill>
              </a:rPr>
              <a:t>public</a:t>
            </a:r>
            <a:r>
              <a:rPr lang="en-US" sz="1400" dirty="0">
                <a:solidFill>
                  <a:srgbClr val="000000"/>
                </a:solidFill>
              </a:rPr>
              <a:t> </a:t>
            </a:r>
            <a:r>
              <a:rPr lang="en-US" sz="1400" dirty="0">
                <a:solidFill>
                  <a:srgbClr val="0000FF"/>
                </a:solidFill>
              </a:rPr>
              <a:t>static</a:t>
            </a:r>
            <a:r>
              <a:rPr lang="en-US" sz="1400" dirty="0">
                <a:solidFill>
                  <a:srgbClr val="000000"/>
                </a:solidFill>
              </a:rPr>
              <a:t> </a:t>
            </a:r>
            <a:r>
              <a:rPr lang="en-US" sz="1400" dirty="0">
                <a:solidFill>
                  <a:srgbClr val="0000FF"/>
                </a:solidFill>
              </a:rPr>
              <a:t>async</a:t>
            </a:r>
            <a:r>
              <a:rPr lang="en-US" sz="1400" dirty="0">
                <a:solidFill>
                  <a:srgbClr val="000000"/>
                </a:solidFill>
              </a:rPr>
              <a:t> </a:t>
            </a:r>
            <a:r>
              <a:rPr lang="en-US" sz="1400" dirty="0">
                <a:solidFill>
                  <a:srgbClr val="267F99"/>
                </a:solidFill>
              </a:rPr>
              <a:t>Task</a:t>
            </a:r>
            <a:r>
              <a:rPr lang="en-US" sz="1400" dirty="0">
                <a:solidFill>
                  <a:srgbClr val="000000"/>
                </a:solidFill>
              </a:rPr>
              <a:t> </a:t>
            </a:r>
            <a:r>
              <a:rPr lang="en-US" sz="1400" dirty="0">
                <a:solidFill>
                  <a:srgbClr val="795E26"/>
                </a:solidFill>
              </a:rPr>
              <a:t>Counter</a:t>
            </a:r>
            <a:r>
              <a:rPr lang="en-US" sz="1400" dirty="0">
                <a:solidFill>
                  <a:srgbClr val="000000"/>
                </a:solidFill>
              </a:rPr>
              <a:t>([</a:t>
            </a:r>
            <a:r>
              <a:rPr lang="en-US" sz="1400" dirty="0" err="1">
                <a:solidFill>
                  <a:srgbClr val="267F99"/>
                </a:solidFill>
              </a:rPr>
              <a:t>EntityTrigger</a:t>
            </a:r>
            <a:r>
              <a:rPr lang="en-US" sz="1400" dirty="0">
                <a:solidFill>
                  <a:srgbClr val="000000"/>
                </a:solidFill>
              </a:rPr>
              <a:t>(</a:t>
            </a:r>
            <a:r>
              <a:rPr lang="en-US" sz="1400" dirty="0" err="1">
                <a:solidFill>
                  <a:srgbClr val="001080"/>
                </a:solidFill>
              </a:rPr>
              <a:t>EntityClassName</a:t>
            </a:r>
            <a:r>
              <a:rPr lang="en-US" sz="1400" dirty="0">
                <a:solidFill>
                  <a:srgbClr val="000000"/>
                </a:solidFill>
              </a:rPr>
              <a:t> = </a:t>
            </a:r>
            <a:r>
              <a:rPr lang="en-US" sz="1400" dirty="0">
                <a:solidFill>
                  <a:srgbClr val="A31515"/>
                </a:solidFill>
              </a:rPr>
              <a:t>"Counter"</a:t>
            </a:r>
            <a:r>
              <a:rPr lang="en-US" sz="1400" dirty="0">
                <a:solidFill>
                  <a:srgbClr val="000000"/>
                </a:solidFill>
              </a:rPr>
              <a:t>)] </a:t>
            </a:r>
            <a:r>
              <a:rPr lang="en-US" sz="1400" dirty="0" err="1">
                <a:solidFill>
                  <a:srgbClr val="267F99"/>
                </a:solidFill>
              </a:rPr>
              <a:t>IDurableEntityContext</a:t>
            </a:r>
            <a:r>
              <a:rPr lang="en-US" sz="1400" dirty="0">
                <a:solidFill>
                  <a:srgbClr val="000000"/>
                </a:solidFill>
              </a:rPr>
              <a:t> </a:t>
            </a:r>
            <a:r>
              <a:rPr lang="en-US" sz="1400" dirty="0" err="1">
                <a:solidFill>
                  <a:srgbClr val="001080"/>
                </a:solidFill>
              </a:rPr>
              <a:t>ctx</a:t>
            </a:r>
            <a:r>
              <a:rPr lang="en-US" sz="1400" dirty="0">
                <a:solidFill>
                  <a:srgbClr val="000000"/>
                </a:solidFill>
              </a:rPr>
              <a:t>)</a:t>
            </a:r>
          </a:p>
          <a:p>
            <a:pPr>
              <a:spcBef>
                <a:spcPts val="0"/>
              </a:spcBef>
            </a:pPr>
            <a:r>
              <a:rPr lang="en-US" sz="1400" dirty="0">
                <a:solidFill>
                  <a:srgbClr val="000000"/>
                </a:solidFill>
              </a:rPr>
              <a:t>{</a:t>
            </a:r>
          </a:p>
          <a:p>
            <a:pPr>
              <a:spcBef>
                <a:spcPts val="0"/>
              </a:spcBef>
            </a:pPr>
            <a:r>
              <a:rPr lang="en-US" sz="1400" dirty="0">
                <a:solidFill>
                  <a:srgbClr val="0000FF"/>
                </a:solidFill>
              </a:rPr>
              <a:t>    int</a:t>
            </a:r>
            <a:r>
              <a:rPr lang="en-US" sz="1400" dirty="0">
                <a:solidFill>
                  <a:srgbClr val="000000"/>
                </a:solidFill>
              </a:rPr>
              <a:t> </a:t>
            </a:r>
            <a:r>
              <a:rPr lang="en-US" sz="1400" dirty="0" err="1">
                <a:solidFill>
                  <a:srgbClr val="001080"/>
                </a:solidFill>
              </a:rPr>
              <a:t>currentValue</a:t>
            </a:r>
            <a:r>
              <a:rPr lang="en-US" sz="1400" dirty="0">
                <a:solidFill>
                  <a:srgbClr val="000000"/>
                </a:solidFill>
              </a:rPr>
              <a:t> = </a:t>
            </a:r>
            <a:r>
              <a:rPr lang="en-US" sz="1400" dirty="0" err="1">
                <a:solidFill>
                  <a:srgbClr val="001080"/>
                </a:solidFill>
              </a:rPr>
              <a:t>ctx</a:t>
            </a:r>
            <a:r>
              <a:rPr lang="en-US" sz="1400" dirty="0" err="1">
                <a:solidFill>
                  <a:srgbClr val="000000"/>
                </a:solidFill>
              </a:rPr>
              <a:t>.</a:t>
            </a:r>
            <a:r>
              <a:rPr lang="en-US" sz="1400" dirty="0" err="1">
                <a:solidFill>
                  <a:srgbClr val="795E26"/>
                </a:solidFill>
              </a:rPr>
              <a:t>GetState</a:t>
            </a:r>
            <a:r>
              <a:rPr lang="en-US" sz="1400" dirty="0">
                <a:solidFill>
                  <a:srgbClr val="000000"/>
                </a:solidFill>
              </a:rPr>
              <a:t>&lt;</a:t>
            </a:r>
            <a:r>
              <a:rPr lang="en-US" sz="1400" dirty="0">
                <a:solidFill>
                  <a:srgbClr val="0000FF"/>
                </a:solidFill>
              </a:rPr>
              <a:t>int</a:t>
            </a:r>
            <a:r>
              <a:rPr lang="en-US" sz="1400" dirty="0">
                <a:solidFill>
                  <a:srgbClr val="000000"/>
                </a:solidFill>
              </a:rPr>
              <a:t>&gt;();</a:t>
            </a:r>
          </a:p>
          <a:p>
            <a:pPr>
              <a:spcBef>
                <a:spcPts val="0"/>
              </a:spcBef>
            </a:pPr>
            <a:r>
              <a:rPr lang="en-US" sz="1400" dirty="0">
                <a:solidFill>
                  <a:srgbClr val="0000FF"/>
                </a:solidFill>
              </a:rPr>
              <a:t>    int</a:t>
            </a:r>
            <a:r>
              <a:rPr lang="en-US" sz="1400" dirty="0">
                <a:solidFill>
                  <a:srgbClr val="000000"/>
                </a:solidFill>
              </a:rPr>
              <a:t> </a:t>
            </a:r>
            <a:r>
              <a:rPr lang="en-US" sz="1400" dirty="0">
                <a:solidFill>
                  <a:srgbClr val="001080"/>
                </a:solidFill>
              </a:rPr>
              <a:t>operand</a:t>
            </a:r>
            <a:r>
              <a:rPr lang="en-US" sz="1400" dirty="0">
                <a:solidFill>
                  <a:srgbClr val="000000"/>
                </a:solidFill>
              </a:rPr>
              <a:t> = </a:t>
            </a:r>
            <a:r>
              <a:rPr lang="en-US" sz="1400" dirty="0" err="1">
                <a:solidFill>
                  <a:srgbClr val="001080"/>
                </a:solidFill>
              </a:rPr>
              <a:t>ctx</a:t>
            </a:r>
            <a:r>
              <a:rPr lang="en-US" sz="1400" dirty="0" err="1">
                <a:solidFill>
                  <a:srgbClr val="000000"/>
                </a:solidFill>
              </a:rPr>
              <a:t>.</a:t>
            </a:r>
            <a:r>
              <a:rPr lang="en-US" sz="1400" dirty="0" err="1">
                <a:solidFill>
                  <a:srgbClr val="795E26"/>
                </a:solidFill>
              </a:rPr>
              <a:t>GetInput</a:t>
            </a:r>
            <a:r>
              <a:rPr lang="en-US" sz="1400" dirty="0">
                <a:solidFill>
                  <a:srgbClr val="000000"/>
                </a:solidFill>
              </a:rPr>
              <a:t>&lt;</a:t>
            </a:r>
            <a:r>
              <a:rPr lang="en-US" sz="1400" dirty="0">
                <a:solidFill>
                  <a:srgbClr val="0000FF"/>
                </a:solidFill>
              </a:rPr>
              <a:t>int</a:t>
            </a:r>
            <a:r>
              <a:rPr lang="en-US" sz="1400" dirty="0">
                <a:solidFill>
                  <a:srgbClr val="000000"/>
                </a:solidFill>
              </a:rPr>
              <a:t>&gt;();</a:t>
            </a:r>
          </a:p>
          <a:p>
            <a:pPr>
              <a:spcBef>
                <a:spcPts val="0"/>
              </a:spcBef>
            </a:pPr>
            <a:br>
              <a:rPr lang="en-US" sz="1400" dirty="0">
                <a:solidFill>
                  <a:srgbClr val="000000"/>
                </a:solidFill>
              </a:rPr>
            </a:br>
            <a:r>
              <a:rPr lang="en-US" sz="1400" dirty="0">
                <a:solidFill>
                  <a:srgbClr val="000000"/>
                </a:solidFill>
              </a:rPr>
              <a:t>    </a:t>
            </a:r>
            <a:r>
              <a:rPr lang="en-US" sz="1400" dirty="0">
                <a:solidFill>
                  <a:srgbClr val="AF00DB"/>
                </a:solidFill>
              </a:rPr>
              <a:t>switch</a:t>
            </a:r>
            <a:r>
              <a:rPr lang="en-US" sz="1400" dirty="0">
                <a:solidFill>
                  <a:srgbClr val="000000"/>
                </a:solidFill>
              </a:rPr>
              <a:t> (</a:t>
            </a:r>
            <a:r>
              <a:rPr lang="en-US" sz="1400" dirty="0" err="1">
                <a:solidFill>
                  <a:srgbClr val="001080"/>
                </a:solidFill>
              </a:rPr>
              <a:t>ctx</a:t>
            </a:r>
            <a:r>
              <a:rPr lang="en-US" sz="1400" dirty="0" err="1">
                <a:solidFill>
                  <a:srgbClr val="000000"/>
                </a:solidFill>
              </a:rPr>
              <a:t>.</a:t>
            </a:r>
            <a:r>
              <a:rPr lang="en-US" sz="1400" dirty="0" err="1">
                <a:solidFill>
                  <a:srgbClr val="001080"/>
                </a:solidFill>
              </a:rPr>
              <a:t>OperationName</a:t>
            </a:r>
            <a:r>
              <a:rPr lang="en-US" sz="1400" dirty="0">
                <a:solidFill>
                  <a:srgbClr val="000000"/>
                </a:solidFill>
              </a:rPr>
              <a:t>)</a:t>
            </a:r>
          </a:p>
          <a:p>
            <a:pPr>
              <a:spcBef>
                <a:spcPts val="0"/>
              </a:spcBef>
            </a:pPr>
            <a:r>
              <a:rPr lang="en-US" sz="1400" dirty="0">
                <a:solidFill>
                  <a:srgbClr val="000000"/>
                </a:solidFill>
              </a:rPr>
              <a:t>    {</a:t>
            </a:r>
          </a:p>
          <a:p>
            <a:pPr>
              <a:spcBef>
                <a:spcPts val="0"/>
              </a:spcBef>
            </a:pPr>
            <a:r>
              <a:rPr lang="en-US" sz="1400" dirty="0">
                <a:solidFill>
                  <a:srgbClr val="AF00DB"/>
                </a:solidFill>
              </a:rPr>
              <a:t>        case</a:t>
            </a:r>
            <a:r>
              <a:rPr lang="en-US" sz="1400" dirty="0">
                <a:solidFill>
                  <a:srgbClr val="000000"/>
                </a:solidFill>
              </a:rPr>
              <a:t> </a:t>
            </a:r>
            <a:r>
              <a:rPr lang="en-US" sz="1400" dirty="0">
                <a:solidFill>
                  <a:srgbClr val="A31515"/>
                </a:solidFill>
              </a:rPr>
              <a:t>"add"</a:t>
            </a:r>
            <a:r>
              <a:rPr lang="en-US" sz="1400" dirty="0">
                <a:solidFill>
                  <a:srgbClr val="000000"/>
                </a:solidFill>
              </a:rPr>
              <a:t>:</a:t>
            </a:r>
          </a:p>
          <a:p>
            <a:pPr>
              <a:spcBef>
                <a:spcPts val="0"/>
              </a:spcBef>
            </a:pPr>
            <a:r>
              <a:rPr lang="en-US" sz="1400" dirty="0">
                <a:solidFill>
                  <a:srgbClr val="001080"/>
                </a:solidFill>
              </a:rPr>
              <a:t>            </a:t>
            </a:r>
            <a:r>
              <a:rPr lang="en-US" sz="1400" dirty="0" err="1">
                <a:solidFill>
                  <a:srgbClr val="001080"/>
                </a:solidFill>
              </a:rPr>
              <a:t>currentValue</a:t>
            </a:r>
            <a:r>
              <a:rPr lang="en-US" sz="1400" dirty="0">
                <a:solidFill>
                  <a:srgbClr val="000000"/>
                </a:solidFill>
              </a:rPr>
              <a:t> += </a:t>
            </a:r>
            <a:r>
              <a:rPr lang="en-US" sz="1400" dirty="0">
                <a:solidFill>
                  <a:srgbClr val="001080"/>
                </a:solidFill>
              </a:rPr>
              <a:t>operand</a:t>
            </a:r>
            <a:r>
              <a:rPr lang="en-US" sz="1400" dirty="0">
                <a:solidFill>
                  <a:srgbClr val="000000"/>
                </a:solidFill>
              </a:rPr>
              <a:t>;</a:t>
            </a:r>
          </a:p>
          <a:p>
            <a:pPr>
              <a:spcBef>
                <a:spcPts val="0"/>
              </a:spcBef>
            </a:pPr>
            <a:r>
              <a:rPr lang="en-US" sz="1400" dirty="0">
                <a:solidFill>
                  <a:srgbClr val="AF00DB"/>
                </a:solidFill>
              </a:rPr>
              <a:t>            break</a:t>
            </a:r>
            <a:r>
              <a:rPr lang="en-US" sz="1400" dirty="0">
                <a:solidFill>
                  <a:srgbClr val="000000"/>
                </a:solidFill>
              </a:rPr>
              <a:t>;</a:t>
            </a:r>
          </a:p>
          <a:p>
            <a:pPr>
              <a:spcBef>
                <a:spcPts val="0"/>
              </a:spcBef>
            </a:pPr>
            <a:r>
              <a:rPr lang="en-US" sz="1400" dirty="0">
                <a:solidFill>
                  <a:srgbClr val="AF00DB"/>
                </a:solidFill>
              </a:rPr>
              <a:t>        case</a:t>
            </a:r>
            <a:r>
              <a:rPr lang="en-US" sz="1400" dirty="0">
                <a:solidFill>
                  <a:srgbClr val="000000"/>
                </a:solidFill>
              </a:rPr>
              <a:t> </a:t>
            </a:r>
            <a:r>
              <a:rPr lang="en-US" sz="1400" dirty="0">
                <a:solidFill>
                  <a:srgbClr val="A31515"/>
                </a:solidFill>
              </a:rPr>
              <a:t>"subtract"</a:t>
            </a:r>
            <a:r>
              <a:rPr lang="en-US" sz="1400" dirty="0">
                <a:solidFill>
                  <a:srgbClr val="000000"/>
                </a:solidFill>
              </a:rPr>
              <a:t>:</a:t>
            </a:r>
          </a:p>
          <a:p>
            <a:pPr>
              <a:spcBef>
                <a:spcPts val="0"/>
              </a:spcBef>
            </a:pPr>
            <a:r>
              <a:rPr lang="en-US" sz="1400" dirty="0">
                <a:solidFill>
                  <a:srgbClr val="001080"/>
                </a:solidFill>
              </a:rPr>
              <a:t>            </a:t>
            </a:r>
            <a:r>
              <a:rPr lang="en-US" sz="1400" dirty="0" err="1">
                <a:solidFill>
                  <a:srgbClr val="001080"/>
                </a:solidFill>
              </a:rPr>
              <a:t>currentValue</a:t>
            </a:r>
            <a:r>
              <a:rPr lang="en-US" sz="1400" dirty="0">
                <a:solidFill>
                  <a:srgbClr val="000000"/>
                </a:solidFill>
              </a:rPr>
              <a:t> -= </a:t>
            </a:r>
            <a:r>
              <a:rPr lang="en-US" sz="1400" dirty="0">
                <a:solidFill>
                  <a:srgbClr val="001080"/>
                </a:solidFill>
              </a:rPr>
              <a:t>operand</a:t>
            </a:r>
            <a:r>
              <a:rPr lang="en-US" sz="1400" dirty="0">
                <a:solidFill>
                  <a:srgbClr val="000000"/>
                </a:solidFill>
              </a:rPr>
              <a:t>;</a:t>
            </a:r>
          </a:p>
          <a:p>
            <a:pPr>
              <a:spcBef>
                <a:spcPts val="0"/>
              </a:spcBef>
            </a:pPr>
            <a:r>
              <a:rPr lang="en-US" sz="1400" dirty="0">
                <a:solidFill>
                  <a:srgbClr val="AF00DB"/>
                </a:solidFill>
              </a:rPr>
              <a:t>            break</a:t>
            </a:r>
            <a:r>
              <a:rPr lang="en-US" sz="1400" dirty="0">
                <a:solidFill>
                  <a:srgbClr val="000000"/>
                </a:solidFill>
              </a:rPr>
              <a:t>;</a:t>
            </a:r>
          </a:p>
          <a:p>
            <a:pPr>
              <a:spcBef>
                <a:spcPts val="0"/>
              </a:spcBef>
            </a:pPr>
            <a:r>
              <a:rPr lang="en-US" sz="1400" dirty="0">
                <a:solidFill>
                  <a:srgbClr val="AF00DB"/>
                </a:solidFill>
              </a:rPr>
              <a:t>        case</a:t>
            </a:r>
            <a:r>
              <a:rPr lang="en-US" sz="1400" dirty="0">
                <a:solidFill>
                  <a:srgbClr val="000000"/>
                </a:solidFill>
              </a:rPr>
              <a:t> </a:t>
            </a:r>
            <a:r>
              <a:rPr lang="en-US" sz="1400" dirty="0">
                <a:solidFill>
                  <a:srgbClr val="A31515"/>
                </a:solidFill>
              </a:rPr>
              <a:t>"reset"</a:t>
            </a:r>
            <a:r>
              <a:rPr lang="en-US" sz="1400" dirty="0">
                <a:solidFill>
                  <a:srgbClr val="000000"/>
                </a:solidFill>
              </a:rPr>
              <a:t>:</a:t>
            </a:r>
          </a:p>
          <a:p>
            <a:pPr>
              <a:spcBef>
                <a:spcPts val="0"/>
              </a:spcBef>
            </a:pPr>
            <a:r>
              <a:rPr lang="en-US" sz="1400" dirty="0">
                <a:solidFill>
                  <a:srgbClr val="0000FF"/>
                </a:solidFill>
              </a:rPr>
              <a:t>            await</a:t>
            </a:r>
            <a:r>
              <a:rPr lang="en-US" sz="1400" dirty="0">
                <a:solidFill>
                  <a:srgbClr val="000000"/>
                </a:solidFill>
              </a:rPr>
              <a:t> </a:t>
            </a:r>
            <a:r>
              <a:rPr lang="en-US" sz="1400" dirty="0" err="1">
                <a:solidFill>
                  <a:srgbClr val="795E26"/>
                </a:solidFill>
              </a:rPr>
              <a:t>SendResetNotificationAsync</a:t>
            </a:r>
            <a:r>
              <a:rPr lang="en-US" sz="1400" dirty="0">
                <a:solidFill>
                  <a:srgbClr val="000000"/>
                </a:solidFill>
              </a:rPr>
              <a:t>();</a:t>
            </a:r>
          </a:p>
          <a:p>
            <a:pPr>
              <a:spcBef>
                <a:spcPts val="0"/>
              </a:spcBef>
            </a:pPr>
            <a:r>
              <a:rPr lang="en-US" sz="1400" dirty="0">
                <a:solidFill>
                  <a:srgbClr val="001080"/>
                </a:solidFill>
              </a:rPr>
              <a:t>            </a:t>
            </a:r>
            <a:r>
              <a:rPr lang="en-US" sz="1400" dirty="0" err="1">
                <a:solidFill>
                  <a:srgbClr val="001080"/>
                </a:solidFill>
              </a:rPr>
              <a:t>currentValue</a:t>
            </a:r>
            <a:r>
              <a:rPr lang="en-US" sz="1400" dirty="0">
                <a:solidFill>
                  <a:srgbClr val="000000"/>
                </a:solidFill>
              </a:rPr>
              <a:t> = </a:t>
            </a:r>
            <a:r>
              <a:rPr lang="en-US" sz="1400" dirty="0">
                <a:solidFill>
                  <a:srgbClr val="09885A"/>
                </a:solidFill>
              </a:rPr>
              <a:t>0</a:t>
            </a:r>
            <a:r>
              <a:rPr lang="en-US" sz="1400" dirty="0">
                <a:solidFill>
                  <a:srgbClr val="000000"/>
                </a:solidFill>
              </a:rPr>
              <a:t>;</a:t>
            </a:r>
          </a:p>
          <a:p>
            <a:pPr>
              <a:spcBef>
                <a:spcPts val="0"/>
              </a:spcBef>
            </a:pPr>
            <a:r>
              <a:rPr lang="en-US" sz="1400" dirty="0">
                <a:solidFill>
                  <a:srgbClr val="AF00DB"/>
                </a:solidFill>
              </a:rPr>
              <a:t>            break</a:t>
            </a:r>
            <a:r>
              <a:rPr lang="en-US" sz="1400" dirty="0">
                <a:solidFill>
                  <a:srgbClr val="000000"/>
                </a:solidFill>
              </a:rPr>
              <a:t>;</a:t>
            </a:r>
          </a:p>
          <a:p>
            <a:pPr>
              <a:spcBef>
                <a:spcPts val="0"/>
              </a:spcBef>
            </a:pPr>
            <a:r>
              <a:rPr lang="en-US" sz="1400" dirty="0">
                <a:solidFill>
                  <a:srgbClr val="000000"/>
                </a:solidFill>
              </a:rPr>
              <a:t>    }</a:t>
            </a:r>
          </a:p>
          <a:p>
            <a:pPr>
              <a:spcBef>
                <a:spcPts val="0"/>
              </a:spcBef>
            </a:pPr>
            <a:br>
              <a:rPr lang="en-US" sz="1400" dirty="0">
                <a:solidFill>
                  <a:srgbClr val="000000"/>
                </a:solidFill>
              </a:rPr>
            </a:br>
            <a:r>
              <a:rPr lang="en-US" sz="1400" dirty="0">
                <a:solidFill>
                  <a:srgbClr val="000000"/>
                </a:solidFill>
              </a:rPr>
              <a:t>    </a:t>
            </a:r>
            <a:r>
              <a:rPr lang="en-US" sz="1400" dirty="0" err="1">
                <a:solidFill>
                  <a:srgbClr val="001080"/>
                </a:solidFill>
              </a:rPr>
              <a:t>ctx</a:t>
            </a:r>
            <a:r>
              <a:rPr lang="en-US" sz="1400" dirty="0" err="1">
                <a:solidFill>
                  <a:srgbClr val="000000"/>
                </a:solidFill>
              </a:rPr>
              <a:t>.</a:t>
            </a:r>
            <a:r>
              <a:rPr lang="en-US" sz="1400" dirty="0" err="1">
                <a:solidFill>
                  <a:srgbClr val="795E26"/>
                </a:solidFill>
              </a:rPr>
              <a:t>SetState</a:t>
            </a:r>
            <a:r>
              <a:rPr lang="en-US" sz="1400" dirty="0">
                <a:solidFill>
                  <a:srgbClr val="000000"/>
                </a:solidFill>
              </a:rPr>
              <a:t>(</a:t>
            </a:r>
            <a:r>
              <a:rPr lang="en-US" sz="1400" dirty="0" err="1">
                <a:solidFill>
                  <a:srgbClr val="001080"/>
                </a:solidFill>
              </a:rPr>
              <a:t>currentValue</a:t>
            </a:r>
            <a:r>
              <a:rPr lang="en-US" sz="1400" dirty="0">
                <a:solidFill>
                  <a:srgbClr val="000000"/>
                </a:solidFill>
              </a:rPr>
              <a:t>);</a:t>
            </a:r>
          </a:p>
          <a:p>
            <a:pPr>
              <a:spcBef>
                <a:spcPts val="0"/>
              </a:spcBef>
            </a:pPr>
            <a:r>
              <a:rPr lang="en-US" sz="1400" dirty="0">
                <a:solidFill>
                  <a:srgbClr val="000000"/>
                </a:solidFill>
              </a:rPr>
              <a:t>}</a:t>
            </a:r>
          </a:p>
          <a:p>
            <a:pPr>
              <a:spcBef>
                <a:spcPts val="0"/>
              </a:spcBef>
            </a:pPr>
            <a:endParaRPr lang="en-US" sz="1400" dirty="0"/>
          </a:p>
        </p:txBody>
      </p:sp>
      <p:pic>
        <p:nvPicPr>
          <p:cNvPr id="11" name="Picture 10" descr="A close up of a sign&#10;&#10;Description automatically generated">
            <a:extLst>
              <a:ext uri="{FF2B5EF4-FFF2-40B4-BE49-F238E27FC236}">
                <a16:creationId xmlns:a16="http://schemas.microsoft.com/office/drawing/2014/main" id="{CD36F1AC-35E1-458D-A6B5-33145763B157}"/>
              </a:ext>
            </a:extLst>
          </p:cNvPr>
          <p:cNvPicPr>
            <a:picLocks noChangeAspect="1"/>
          </p:cNvPicPr>
          <p:nvPr/>
        </p:nvPicPr>
        <p:blipFill>
          <a:blip r:embed="rId3"/>
          <a:stretch>
            <a:fillRect/>
          </a:stretch>
        </p:blipFill>
        <p:spPr>
          <a:xfrm>
            <a:off x="10357080" y="0"/>
            <a:ext cx="1834920" cy="825526"/>
          </a:xfrm>
          <a:prstGeom prst="rect">
            <a:avLst/>
          </a:prstGeom>
        </p:spPr>
      </p:pic>
      <p:sp>
        <p:nvSpPr>
          <p:cNvPr id="5" name="Rectangle 4">
            <a:extLst>
              <a:ext uri="{FF2B5EF4-FFF2-40B4-BE49-F238E27FC236}">
                <a16:creationId xmlns:a16="http://schemas.microsoft.com/office/drawing/2014/main" id="{89394921-A1E2-4798-B4E4-ACE3CACA3D64}"/>
              </a:ext>
            </a:extLst>
          </p:cNvPr>
          <p:cNvSpPr/>
          <p:nvPr/>
        </p:nvSpPr>
        <p:spPr>
          <a:xfrm>
            <a:off x="3819696" y="1379753"/>
            <a:ext cx="7019289" cy="33383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spTree>
    <p:extLst>
      <p:ext uri="{BB962C8B-B14F-4D97-AF65-F5344CB8AC3E}">
        <p14:creationId xmlns:p14="http://schemas.microsoft.com/office/powerpoint/2010/main" val="1345188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Loan Processing Workflow</a:t>
            </a:r>
          </a:p>
        </p:txBody>
      </p:sp>
      <p:sp>
        <p:nvSpPr>
          <p:cNvPr id="5" name="Text Placeholder 4">
            <a:extLst>
              <a:ext uri="{FF2B5EF4-FFF2-40B4-BE49-F238E27FC236}">
                <a16:creationId xmlns:a16="http://schemas.microsoft.com/office/drawing/2014/main" id="{79150B4D-82CD-F944-87A2-4BBDED54E3A9}"/>
              </a:ext>
            </a:extLst>
          </p:cNvPr>
          <p:cNvSpPr>
            <a:spLocks noGrp="1"/>
          </p:cNvSpPr>
          <p:nvPr>
            <p:ph type="body" sz="quarter" idx="12"/>
          </p:nvPr>
        </p:nvSpPr>
        <p:spPr>
          <a:xfrm>
            <a:off x="585216" y="3977319"/>
            <a:ext cx="5510784" cy="304699"/>
          </a:xfrm>
        </p:spPr>
        <p:txBody>
          <a:bodyPr/>
          <a:lstStyle/>
          <a:p>
            <a:r>
              <a:rPr lang="en-US" dirty="0"/>
              <a:t>Running the loan-application process</a:t>
            </a:r>
          </a:p>
        </p:txBody>
      </p:sp>
    </p:spTree>
    <p:extLst>
      <p:ext uri="{BB962C8B-B14F-4D97-AF65-F5344CB8AC3E}">
        <p14:creationId xmlns:p14="http://schemas.microsoft.com/office/powerpoint/2010/main" val="41955471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40C1-B548-42F9-A3BA-282B95E721CF}"/>
              </a:ext>
            </a:extLst>
          </p:cNvPr>
          <p:cNvSpPr>
            <a:spLocks noGrp="1"/>
          </p:cNvSpPr>
          <p:nvPr>
            <p:ph type="title"/>
          </p:nvPr>
        </p:nvSpPr>
        <p:spPr>
          <a:xfrm>
            <a:off x="584200" y="1665760"/>
            <a:ext cx="3468956" cy="492443"/>
          </a:xfrm>
        </p:spPr>
        <p:txBody>
          <a:bodyPr>
            <a:normAutofit fontScale="90000"/>
          </a:bodyPr>
          <a:lstStyle/>
          <a:p>
            <a:r>
              <a:rPr lang="en-US" dirty="0"/>
              <a:t>Enterprise Serverless</a:t>
            </a:r>
          </a:p>
        </p:txBody>
      </p:sp>
      <p:sp>
        <p:nvSpPr>
          <p:cNvPr id="3" name="Text Placeholder 2">
            <a:extLst>
              <a:ext uri="{FF2B5EF4-FFF2-40B4-BE49-F238E27FC236}">
                <a16:creationId xmlns:a16="http://schemas.microsoft.com/office/drawing/2014/main" id="{02D9391E-D90A-4949-9540-B9685DDB60DA}"/>
              </a:ext>
            </a:extLst>
          </p:cNvPr>
          <p:cNvSpPr>
            <a:spLocks noGrp="1"/>
          </p:cNvSpPr>
          <p:nvPr>
            <p:ph type="body" sz="quarter" idx="10"/>
          </p:nvPr>
        </p:nvSpPr>
        <p:spPr>
          <a:xfrm>
            <a:off x="4646104" y="1665760"/>
            <a:ext cx="6961188" cy="5146024"/>
          </a:xfrm>
        </p:spPr>
        <p:txBody>
          <a:bodyPr/>
          <a:lstStyle/>
          <a:p>
            <a:r>
              <a:rPr lang="en-US" dirty="0"/>
              <a:t>Premium Functions Plan</a:t>
            </a:r>
          </a:p>
          <a:p>
            <a:pPr marL="342900" indent="-342900">
              <a:buFont typeface="Arial" panose="020B0604020202020204" pitchFamily="34" charset="0"/>
              <a:buChar char="•"/>
            </a:pPr>
            <a:r>
              <a:rPr lang="en-US" dirty="0" err="1"/>
              <a:t>VNet</a:t>
            </a:r>
            <a:r>
              <a:rPr lang="en-US" dirty="0"/>
              <a:t> Support</a:t>
            </a:r>
          </a:p>
          <a:p>
            <a:pPr marL="342900" indent="-342900">
              <a:buFont typeface="Arial" panose="020B0604020202020204" pitchFamily="34" charset="0"/>
              <a:buChar char="•"/>
            </a:pPr>
            <a:r>
              <a:rPr lang="en-US" dirty="0"/>
              <a:t>No cold start</a:t>
            </a:r>
          </a:p>
          <a:p>
            <a:pPr marL="342900" indent="-342900">
              <a:buFont typeface="Arial" panose="020B0604020202020204" pitchFamily="34" charset="0"/>
              <a:buChar char="•"/>
            </a:pPr>
            <a:r>
              <a:rPr lang="en-US" dirty="0"/>
              <a:t>Max/Min Instance Scaling Provisions</a:t>
            </a:r>
          </a:p>
          <a:p>
            <a:r>
              <a:rPr lang="en-US" dirty="0"/>
              <a:t>Crazy New Stuff</a:t>
            </a:r>
          </a:p>
          <a:p>
            <a:pPr marL="342900" indent="-342900">
              <a:buFont typeface="Arial" panose="020B0604020202020204" pitchFamily="34" charset="0"/>
              <a:buChar char="•"/>
            </a:pPr>
            <a:r>
              <a:rPr lang="en-US" dirty="0"/>
              <a:t>Logic Apps </a:t>
            </a:r>
            <a:r>
              <a:rPr lang="en-US" dirty="0" err="1"/>
              <a:t>VNet</a:t>
            </a:r>
            <a:r>
              <a:rPr lang="en-US" dirty="0"/>
              <a:t> Support</a:t>
            </a:r>
          </a:p>
          <a:p>
            <a:pPr marL="342900" indent="-342900">
              <a:buFont typeface="Arial" panose="020B0604020202020204" pitchFamily="34" charset="0"/>
              <a:buChar char="•"/>
            </a:pPr>
            <a:r>
              <a:rPr lang="en-US" dirty="0"/>
              <a:t>Custom Container Support</a:t>
            </a:r>
          </a:p>
          <a:p>
            <a:pPr marL="342900" indent="-342900">
              <a:buFont typeface="Arial" panose="020B0604020202020204" pitchFamily="34" charset="0"/>
              <a:buChar char="•"/>
            </a:pPr>
            <a:r>
              <a:rPr lang="en-US" dirty="0"/>
              <a:t>KEDA and Kubernetes Orchestration</a:t>
            </a:r>
          </a:p>
          <a:p>
            <a:pPr marL="0" indent="0">
              <a:buNone/>
            </a:pPr>
            <a:endParaRPr lang="en-US" dirty="0"/>
          </a:p>
        </p:txBody>
      </p:sp>
      <p:sp>
        <p:nvSpPr>
          <p:cNvPr id="5" name="Rectangle 4">
            <a:extLst>
              <a:ext uri="{FF2B5EF4-FFF2-40B4-BE49-F238E27FC236}">
                <a16:creationId xmlns:a16="http://schemas.microsoft.com/office/drawing/2014/main" id="{48C2A2BA-3E7A-E64D-8387-9301ADD8BC6A}"/>
              </a:ext>
            </a:extLst>
          </p:cNvPr>
          <p:cNvSpPr/>
          <p:nvPr/>
        </p:nvSpPr>
        <p:spPr bwMode="auto">
          <a:xfrm>
            <a:off x="472611" y="739739"/>
            <a:ext cx="1746607" cy="5753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11063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3E1C93-F34A-1345-842B-961F2041E5D1}"/>
              </a:ext>
            </a:extLst>
          </p:cNvPr>
          <p:cNvSpPr/>
          <p:nvPr/>
        </p:nvSpPr>
        <p:spPr>
          <a:xfrm>
            <a:off x="0" y="0"/>
            <a:ext cx="12192000" cy="6858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spTree>
    <p:extLst>
      <p:ext uri="{BB962C8B-B14F-4D97-AF65-F5344CB8AC3E}">
        <p14:creationId xmlns:p14="http://schemas.microsoft.com/office/powerpoint/2010/main" val="2382672638"/>
      </p:ext>
    </p:extLst>
  </p:cSld>
  <p:clrMapOvr>
    <a:masterClrMapping/>
  </p:clrMapOvr>
  <p:transition spd="slow">
    <p:push di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31EF-E6A9-9246-A508-8FA7CAC0F374}"/>
              </a:ext>
            </a:extLst>
          </p:cNvPr>
          <p:cNvSpPr>
            <a:spLocks noGrp="1"/>
          </p:cNvSpPr>
          <p:nvPr>
            <p:ph type="title"/>
          </p:nvPr>
        </p:nvSpPr>
        <p:spPr/>
        <p:txBody>
          <a:bodyPr/>
          <a:lstStyle/>
          <a:p>
            <a:r>
              <a:rPr lang="en-US" dirty="0">
                <a:solidFill>
                  <a:schemeClr val="bg1"/>
                </a:solidFill>
              </a:rPr>
              <a:t>Things you’ll use today</a:t>
            </a:r>
          </a:p>
        </p:txBody>
      </p:sp>
      <p:graphicFrame>
        <p:nvGraphicFramePr>
          <p:cNvPr id="5" name="Content Placeholder 4">
            <a:extLst>
              <a:ext uri="{FF2B5EF4-FFF2-40B4-BE49-F238E27FC236}">
                <a16:creationId xmlns:a16="http://schemas.microsoft.com/office/drawing/2014/main" id="{11D04183-6DD0-4247-9130-35A82156F485}"/>
              </a:ext>
            </a:extLst>
          </p:cNvPr>
          <p:cNvGraphicFramePr>
            <a:graphicFrameLocks noGrp="1"/>
          </p:cNvGraphicFramePr>
          <p:nvPr>
            <p:ph idx="1"/>
            <p:extLst>
              <p:ext uri="{D42A27DB-BD31-4B8C-83A1-F6EECF244321}">
                <p14:modId xmlns:p14="http://schemas.microsoft.com/office/powerpoint/2010/main" val="41971559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9A09D766-9B29-3A43-9F02-9A15FB4347BC}"/>
              </a:ext>
            </a:extLst>
          </p:cNvPr>
          <p:cNvSpPr/>
          <p:nvPr/>
        </p:nvSpPr>
        <p:spPr>
          <a:xfrm>
            <a:off x="7886168" y="6436102"/>
            <a:ext cx="4291752" cy="369332"/>
          </a:xfrm>
          <a:prstGeom prst="rect">
            <a:avLst/>
          </a:prstGeom>
        </p:spPr>
        <p:txBody>
          <a:bodyPr wrap="none">
            <a:spAutoFit/>
          </a:bodyPr>
          <a:lstStyle/>
          <a:p>
            <a:r>
              <a:rPr lang="en-US" dirty="0">
                <a:solidFill>
                  <a:schemeClr val="bg1"/>
                </a:solidFill>
              </a:rPr>
              <a:t>https://</a:t>
            </a:r>
            <a:r>
              <a:rPr lang="en-US" dirty="0" err="1">
                <a:solidFill>
                  <a:schemeClr val="bg1"/>
                </a:solidFill>
              </a:rPr>
              <a:t>aka.ms</a:t>
            </a:r>
            <a:r>
              <a:rPr lang="en-US" dirty="0">
                <a:solidFill>
                  <a:schemeClr val="bg1"/>
                </a:solidFill>
              </a:rPr>
              <a:t>/</a:t>
            </a:r>
            <a:r>
              <a:rPr lang="en-US" dirty="0" err="1">
                <a:solidFill>
                  <a:schemeClr val="bg1"/>
                </a:solidFill>
              </a:rPr>
              <a:t>cloudnativedotnetworkshop</a:t>
            </a:r>
            <a:endParaRPr lang="en-US" dirty="0">
              <a:solidFill>
                <a:schemeClr val="bg1"/>
              </a:solidFill>
            </a:endParaRPr>
          </a:p>
        </p:txBody>
      </p:sp>
    </p:spTree>
    <p:extLst>
      <p:ext uri="{BB962C8B-B14F-4D97-AF65-F5344CB8AC3E}">
        <p14:creationId xmlns:p14="http://schemas.microsoft.com/office/powerpoint/2010/main" val="963069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spTree>
    <p:extLst>
      <p:ext uri="{BB962C8B-B14F-4D97-AF65-F5344CB8AC3E}">
        <p14:creationId xmlns:p14="http://schemas.microsoft.com/office/powerpoint/2010/main" val="249266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0"/>
            <a:ext cx="12192000" cy="6858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Tree>
    <p:extLst>
      <p:ext uri="{BB962C8B-B14F-4D97-AF65-F5344CB8AC3E}">
        <p14:creationId xmlns:p14="http://schemas.microsoft.com/office/powerpoint/2010/main" val="247557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7785" y="658956"/>
            <a:ext cx="11562588" cy="420115"/>
          </a:xfrm>
        </p:spPr>
        <p:txBody>
          <a:bodyPr/>
          <a:lstStyle/>
          <a:p>
            <a:r>
              <a:rPr lang="en-US" sz="42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6" y="2025286"/>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09" indent="-268909" defTabSz="932719">
              <a:spcAft>
                <a:spcPts val="2353"/>
              </a:spcAft>
              <a:buFont typeface="Arial" panose="020B0604020202020204" pitchFamily="34" charset="0"/>
              <a:buChar char="•"/>
              <a:defRPr/>
            </a:pPr>
            <a:r>
              <a:rPr lang="en-US" sz="2000" b="0" spc="0">
                <a:solidFill>
                  <a:srgbClr val="505050"/>
                </a:solidFill>
                <a:latin typeface="Segoe UI"/>
              </a:rPr>
              <a:t>Independent deployments</a:t>
            </a:r>
          </a:p>
          <a:p>
            <a:pPr marL="268909" indent="-268909" defTabSz="932719">
              <a:spcAft>
                <a:spcPts val="2353"/>
              </a:spcAft>
              <a:buFont typeface="Arial" panose="020B0604020202020204" pitchFamily="34" charset="0"/>
              <a:buChar char="•"/>
              <a:defRPr/>
            </a:pPr>
            <a:r>
              <a:rPr lang="en-US" sz="2000" b="0" spc="0">
                <a:solidFill>
                  <a:srgbClr val="505050"/>
                </a:solidFill>
                <a:latin typeface="Segoe UI"/>
              </a:rPr>
              <a:t>Improved scale and resource utilization per service</a:t>
            </a:r>
          </a:p>
          <a:p>
            <a:pPr marL="268909" indent="-268909" defTabSz="932719">
              <a:spcAft>
                <a:spcPts val="2353"/>
              </a:spcAft>
              <a:buFont typeface="Arial" panose="020B0604020202020204" pitchFamily="34" charset="0"/>
              <a:buChar char="•"/>
              <a:defRPr/>
            </a:pPr>
            <a:r>
              <a:rPr lang="en-US" sz="2000" b="0" spc="0">
                <a:solidFill>
                  <a:srgbClr val="505050"/>
                </a:solidFill>
                <a:latin typeface="Segoe UI"/>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5" y="2095299"/>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2" y="2095299"/>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4" y="4026436"/>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4" y="460196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4" y="518174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4" y="3455152"/>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5" y="3426490"/>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6" y="397341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4" y="4236776"/>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4" y="4204718"/>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4" y="4330286"/>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4" y="426750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6" y="4631426"/>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4" y="4894792"/>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4" y="4862734"/>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4" y="498830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4" y="4925518"/>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90" y="4631426"/>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10" y="4894792"/>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90" y="4862734"/>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90" y="498830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90" y="4925518"/>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90" y="397341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10" y="4236776"/>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90" y="4204718"/>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90" y="4330286"/>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90" y="426750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46670" y="1594435"/>
            <a:ext cx="958916" cy="273280"/>
          </a:xfrm>
          <a:prstGeom prst="rect">
            <a:avLst/>
          </a:prstGeom>
        </p:spPr>
        <p:txBody>
          <a:bodyPr wrap="none">
            <a:spAutoFit/>
          </a:bodyPr>
          <a:lstStyle/>
          <a:p>
            <a:pPr marL="0" lvl="1" algn="ctr" defTabSz="896192">
              <a:defRPr/>
            </a:pPr>
            <a:r>
              <a:rPr lang="en-US" sz="1176" b="1">
                <a:solidFill>
                  <a:srgbClr val="000000"/>
                </a:solidFill>
                <a:latin typeface="Segoe UI" panose="020B0502040204020203" pitchFamily="34" charset="0"/>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9" y="2411030"/>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22386" y="2142337"/>
            <a:ext cx="407484" cy="243143"/>
          </a:xfrm>
          <a:prstGeom prst="rect">
            <a:avLst/>
          </a:prstGeom>
        </p:spPr>
        <p:txBody>
          <a:bodyPr wrap="none">
            <a:spAutoFit/>
          </a:bodyPr>
          <a:lstStyle/>
          <a:p>
            <a:pPr marL="0" lvl="1" algn="ctr" defTabSz="896192">
              <a:defRPr/>
            </a:pPr>
            <a:r>
              <a:rPr lang="en-US" sz="980" cap="all">
                <a:solidFill>
                  <a:srgbClr val="000000"/>
                </a:solidFill>
                <a:latin typeface="Segoe UI"/>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8" y="2411030"/>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9" y="2578512"/>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3" y="2781765"/>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3" y="2781765"/>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4" y="2411030"/>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6" y="2578512"/>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1" y="2781765"/>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5"/>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41374" y="2147082"/>
            <a:ext cx="407484" cy="243143"/>
          </a:xfrm>
          <a:prstGeom prst="rect">
            <a:avLst/>
          </a:prstGeom>
        </p:spPr>
        <p:txBody>
          <a:bodyPr wrap="none">
            <a:spAutoFit/>
          </a:bodyPr>
          <a:lstStyle/>
          <a:p>
            <a:pPr marL="0" lvl="1" algn="ctr" defTabSz="896192">
              <a:defRPr/>
            </a:pPr>
            <a:r>
              <a:rPr lang="en-US" sz="980" cap="all">
                <a:solidFill>
                  <a:sysClr val="windowText" lastClr="000000"/>
                </a:solidFill>
                <a:latin typeface="Segoe UI"/>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20871" y="2147082"/>
            <a:ext cx="407484" cy="243143"/>
          </a:xfrm>
          <a:prstGeom prst="rect">
            <a:avLst/>
          </a:prstGeom>
        </p:spPr>
        <p:txBody>
          <a:bodyPr wrap="none">
            <a:spAutoFit/>
          </a:bodyPr>
          <a:lstStyle/>
          <a:p>
            <a:pPr marL="0" lvl="1" algn="ctr" defTabSz="896192">
              <a:defRPr/>
            </a:pPr>
            <a:r>
              <a:rPr lang="en-US" sz="980" cap="all">
                <a:solidFill>
                  <a:sysClr val="windowText" lastClr="000000"/>
                </a:solidFill>
                <a:latin typeface="Segoe UI"/>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55275" y="1594435"/>
            <a:ext cx="1148071" cy="273280"/>
          </a:xfrm>
          <a:prstGeom prst="rect">
            <a:avLst/>
          </a:prstGeom>
        </p:spPr>
        <p:txBody>
          <a:bodyPr wrap="none">
            <a:spAutoFit/>
          </a:bodyPr>
          <a:lstStyle/>
          <a:p>
            <a:pPr marL="0" lvl="1" algn="ctr" defTabSz="896192">
              <a:defRPr/>
            </a:pPr>
            <a:r>
              <a:rPr lang="en-US" sz="1176" b="1">
                <a:solidFill>
                  <a:srgbClr val="000000"/>
                </a:solidFill>
                <a:latin typeface="Segoe UI" panose="020B0502040204020203" pitchFamily="34" charset="0"/>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77978" y="1789548"/>
            <a:ext cx="1696297" cy="273280"/>
          </a:xfrm>
          <a:prstGeom prst="rect">
            <a:avLst/>
          </a:prstGeom>
        </p:spPr>
        <p:txBody>
          <a:bodyPr wrap="none">
            <a:spAutoFit/>
          </a:bodyPr>
          <a:lstStyle/>
          <a:p>
            <a:pPr marL="0" lvl="1" algn="ctr" defTabSz="896192">
              <a:defRPr/>
            </a:pPr>
            <a:r>
              <a:rPr lang="en-US" sz="1176">
                <a:solidFill>
                  <a:srgbClr val="000000"/>
                </a:solidFill>
                <a:latin typeface="Segoe UI" panose="020B0502040204020203" pitchFamily="34" charset="0"/>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219258" y="1789548"/>
            <a:ext cx="2020105" cy="273280"/>
          </a:xfrm>
          <a:prstGeom prst="rect">
            <a:avLst/>
          </a:prstGeom>
        </p:spPr>
        <p:txBody>
          <a:bodyPr wrap="none">
            <a:spAutoFit/>
          </a:bodyPr>
          <a:lstStyle/>
          <a:p>
            <a:pPr marL="0" lvl="1" algn="ctr" defTabSz="896192">
              <a:defRPr/>
            </a:pPr>
            <a:r>
              <a:rPr lang="en-US" sz="1176">
                <a:solidFill>
                  <a:srgbClr val="000000"/>
                </a:solidFill>
                <a:latin typeface="Segoe UI" panose="020B0502040204020203" pitchFamily="34" charset="0"/>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3"/>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6"/>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30"/>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5"/>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8"/>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5"/>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5"/>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7"/>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1"/>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20" y="3341962"/>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8" y="3605330"/>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8" y="3573273"/>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8" y="3698839"/>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8" y="3636057"/>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4"/>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2"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2"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2" y="3428374"/>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20" y="5250953"/>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8" y="551431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8" y="5482262"/>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8" y="5607829"/>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8" y="5545046"/>
            <a:ext cx="335581" cy="17927"/>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2"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5" y="4710187"/>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8"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7"/>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6" y="4148187"/>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8" y="4148187"/>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9" y="4049855"/>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3"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6"/>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3"/>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8" y="4226724"/>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8"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5"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50" y="5335727"/>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50" y="5505815"/>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7"/>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5"/>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7"/>
            <a:ext cx="281479" cy="281479"/>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5"/>
            <a:ext cx="281479" cy="281479"/>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3"/>
            <a:ext cx="281479" cy="281479"/>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9" cy="281479"/>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896192">
                <a:defRPr/>
              </a:pPr>
              <a:endParaRPr lang="en-US" sz="1731">
                <a:solidFill>
                  <a:srgbClr val="000000"/>
                </a:solidFill>
                <a:latin typeface="Segoe UI"/>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192">
                    <a:defRPr/>
                  </a:pPr>
                  <a:endParaRPr lang="en-US" sz="1765">
                    <a:solidFill>
                      <a:srgbClr val="000000"/>
                    </a:solidFill>
                    <a:latin typeface="Segoe UI"/>
                  </a:endParaRPr>
                </a:p>
              </p:txBody>
            </p:sp>
          </p:grpSp>
        </p:grpSp>
      </p:grpSp>
    </p:spTree>
    <p:extLst>
      <p:ext uri="{BB962C8B-B14F-4D97-AF65-F5344CB8AC3E}">
        <p14:creationId xmlns:p14="http://schemas.microsoft.com/office/powerpoint/2010/main" val="38154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1"/>
            <a:ext cx="11018520" cy="553999"/>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1" y="1435100"/>
          <a:ext cx="11018839" cy="4833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26745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3B989-F53D-6343-B2DD-8EDA07ABD8DB}"/>
              </a:ext>
            </a:extLst>
          </p:cNvPr>
          <p:cNvSpPr>
            <a:spLocks noGrp="1"/>
          </p:cNvSpPr>
          <p:nvPr>
            <p:ph type="title"/>
          </p:nvPr>
        </p:nvSpPr>
        <p:spPr/>
        <p:txBody>
          <a:bodyPr/>
          <a:lstStyle/>
          <a:p>
            <a:r>
              <a:rPr lang="en-US" dirty="0">
                <a:solidFill>
                  <a:srgbClr val="E4D1E5"/>
                </a:solidFill>
              </a:rPr>
              <a:t>Why Containers?</a:t>
            </a:r>
          </a:p>
        </p:txBody>
      </p:sp>
      <p:sp>
        <p:nvSpPr>
          <p:cNvPr id="4" name="Text Placeholder 3">
            <a:extLst>
              <a:ext uri="{FF2B5EF4-FFF2-40B4-BE49-F238E27FC236}">
                <a16:creationId xmlns:a16="http://schemas.microsoft.com/office/drawing/2014/main" id="{18530AA1-DD09-A247-B541-3F88A2588EEA}"/>
              </a:ext>
            </a:extLst>
          </p:cNvPr>
          <p:cNvSpPr>
            <a:spLocks noGrp="1"/>
          </p:cNvSpPr>
          <p:nvPr>
            <p:ph type="body" idx="1"/>
          </p:nvPr>
        </p:nvSpPr>
        <p:spPr/>
        <p:txBody>
          <a:bodyPr/>
          <a:lstStyle/>
          <a:p>
            <a:r>
              <a:rPr lang="en-US" dirty="0">
                <a:solidFill>
                  <a:schemeClr val="bg2"/>
                </a:solidFill>
              </a:rPr>
              <a:t>What is this whole manifesto and why should I care? </a:t>
            </a:r>
          </a:p>
        </p:txBody>
      </p:sp>
      <p:pic>
        <p:nvPicPr>
          <p:cNvPr id="3" name="Picture 2" descr="A close up of a logo&#10;&#10;Description automatically generated">
            <a:extLst>
              <a:ext uri="{FF2B5EF4-FFF2-40B4-BE49-F238E27FC236}">
                <a16:creationId xmlns:a16="http://schemas.microsoft.com/office/drawing/2014/main" id="{66372B6A-C84D-AA46-AED2-0EE5197765ED}"/>
              </a:ext>
            </a:extLst>
          </p:cNvPr>
          <p:cNvPicPr>
            <a:picLocks noChangeAspect="1"/>
          </p:cNvPicPr>
          <p:nvPr/>
        </p:nvPicPr>
        <p:blipFill>
          <a:blip r:embed="rId2">
            <a:lum bright="70000" contrast="-70000"/>
          </a:blip>
          <a:stretch>
            <a:fillRect/>
          </a:stretch>
        </p:blipFill>
        <p:spPr>
          <a:xfrm>
            <a:off x="5788241" y="-1045580"/>
            <a:ext cx="7135230" cy="7135230"/>
          </a:xfrm>
          <a:prstGeom prst="rect">
            <a:avLst/>
          </a:prstGeom>
        </p:spPr>
      </p:pic>
    </p:spTree>
    <p:extLst>
      <p:ext uri="{BB962C8B-B14F-4D97-AF65-F5344CB8AC3E}">
        <p14:creationId xmlns:p14="http://schemas.microsoft.com/office/powerpoint/2010/main" val="304802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637870-2417-1C46-BF3D-18D61B2D4C08}"/>
              </a:ext>
            </a:extLst>
          </p:cNvPr>
          <p:cNvSpPr>
            <a:spLocks noGrp="1"/>
          </p:cNvSpPr>
          <p:nvPr>
            <p:ph type="title"/>
          </p:nvPr>
        </p:nvSpPr>
        <p:spPr>
          <a:xfrm>
            <a:off x="588263" y="457200"/>
            <a:ext cx="11018520" cy="553998"/>
          </a:xfrm>
        </p:spPr>
        <p:txBody>
          <a:bodyPr>
            <a:normAutofit fontScale="90000"/>
          </a:bodyPr>
          <a:lstStyle/>
          <a:p>
            <a:r>
              <a:rPr lang="en-US"/>
              <a:t>What are containers</a:t>
            </a:r>
          </a:p>
        </p:txBody>
      </p:sp>
      <p:sp>
        <p:nvSpPr>
          <p:cNvPr id="4" name="Text Placeholder 3">
            <a:extLst>
              <a:ext uri="{FF2B5EF4-FFF2-40B4-BE49-F238E27FC236}">
                <a16:creationId xmlns:a16="http://schemas.microsoft.com/office/drawing/2014/main" id="{42F63CCA-4C12-6844-BDA8-243E8A3DD7D3}"/>
              </a:ext>
            </a:extLst>
          </p:cNvPr>
          <p:cNvSpPr>
            <a:spLocks noGrp="1"/>
          </p:cNvSpPr>
          <p:nvPr>
            <p:ph type="body" sz="quarter" idx="10"/>
          </p:nvPr>
        </p:nvSpPr>
        <p:spPr>
          <a:xfrm>
            <a:off x="584200" y="1779318"/>
            <a:ext cx="11018520" cy="3323987"/>
          </a:xfrm>
        </p:spPr>
        <p:txBody>
          <a:bodyPr/>
          <a:lstStyle/>
          <a:p>
            <a:r>
              <a:rPr lang="en-US"/>
              <a:t>A container is a </a:t>
            </a:r>
            <a:r>
              <a:rPr lang="en-US" u="sng"/>
              <a:t>standard unit of software</a:t>
            </a:r>
            <a:r>
              <a:rPr lang="en-US"/>
              <a:t> that packages up code and all its dependencies so the application runs quickly and reliably from one computing environment to another.</a:t>
            </a:r>
          </a:p>
          <a:p>
            <a:r>
              <a:rPr lang="en-US"/>
              <a:t>It includes everything needed to run the application: code, runtime, system tools and libraries as well as settings.</a:t>
            </a:r>
          </a:p>
          <a:p>
            <a:r>
              <a:rPr lang="en-US"/>
              <a:t>Multiple containers are run by a single OS kernel, therefore are more lightweight than virtual machines.</a:t>
            </a:r>
          </a:p>
        </p:txBody>
      </p:sp>
    </p:spTree>
    <p:extLst>
      <p:ext uri="{BB962C8B-B14F-4D97-AF65-F5344CB8AC3E}">
        <p14:creationId xmlns:p14="http://schemas.microsoft.com/office/powerpoint/2010/main" val="36560912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8F775E6-0A48-7348-B5C1-067AE989CF99}"/>
              </a:ext>
            </a:extLst>
          </p:cNvPr>
          <p:cNvSpPr>
            <a:spLocks noGrp="1"/>
          </p:cNvSpPr>
          <p:nvPr>
            <p:ph type="body" sz="quarter" idx="13"/>
          </p:nvPr>
        </p:nvSpPr>
        <p:spPr>
          <a:xfrm>
            <a:off x="638355" y="2102816"/>
            <a:ext cx="7332453" cy="2777042"/>
          </a:xfrm>
        </p:spPr>
        <p:txBody>
          <a:bodyPr>
            <a:normAutofit fontScale="92500"/>
          </a:bodyPr>
          <a:lstStyle/>
          <a:p>
            <a:r>
              <a:rPr lang="en-US"/>
              <a:t>Works on my machine</a:t>
            </a:r>
          </a:p>
          <a:p>
            <a:r>
              <a:rPr lang="en-US"/>
              <a:t>Every environment looks the same</a:t>
            </a:r>
          </a:p>
          <a:p>
            <a:r>
              <a:rPr lang="en-US"/>
              <a:t>Increased velocity</a:t>
            </a:r>
          </a:p>
          <a:p>
            <a:r>
              <a:rPr lang="en-US"/>
              <a:t>Run anywhere</a:t>
            </a:r>
          </a:p>
        </p:txBody>
      </p:sp>
      <p:sp>
        <p:nvSpPr>
          <p:cNvPr id="3" name="Title 2">
            <a:extLst>
              <a:ext uri="{FF2B5EF4-FFF2-40B4-BE49-F238E27FC236}">
                <a16:creationId xmlns:a16="http://schemas.microsoft.com/office/drawing/2014/main" id="{0AEBD5D1-C008-1E41-98EA-0E4953F9A68A}"/>
              </a:ext>
            </a:extLst>
          </p:cNvPr>
          <p:cNvSpPr>
            <a:spLocks noGrp="1"/>
          </p:cNvSpPr>
          <p:nvPr>
            <p:ph type="title"/>
          </p:nvPr>
        </p:nvSpPr>
        <p:spPr/>
        <p:txBody>
          <a:bodyPr/>
          <a:lstStyle/>
          <a:p>
            <a:r>
              <a:rPr lang="en-US"/>
              <a:t>Why Containers</a:t>
            </a:r>
          </a:p>
        </p:txBody>
      </p:sp>
      <p:pic>
        <p:nvPicPr>
          <p:cNvPr id="17" name="Content Placeholder 16" descr="Question mark">
            <a:extLst>
              <a:ext uri="{FF2B5EF4-FFF2-40B4-BE49-F238E27FC236}">
                <a16:creationId xmlns:a16="http://schemas.microsoft.com/office/drawing/2014/main" id="{6879C7F4-F878-9645-A327-5C8C7298108B}"/>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8990474" y="2236124"/>
            <a:ext cx="2385752" cy="2385752"/>
          </a:xfrm>
        </p:spPr>
      </p:pic>
    </p:spTree>
    <p:extLst>
      <p:ext uri="{BB962C8B-B14F-4D97-AF65-F5344CB8AC3E}">
        <p14:creationId xmlns:p14="http://schemas.microsoft.com/office/powerpoint/2010/main" val="16039052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normAutofit fontScale="92500" lnSpcReduction="10000"/>
          </a:bodyPr>
          <a:lstStyle/>
          <a:p>
            <a:r>
              <a:rPr lang="en-US"/>
              <a:t>Linux</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Containers run everywhere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normAutofit fontScale="92500" lnSpcReduction="10000"/>
          </a:bodyPr>
          <a:lstStyle/>
          <a:p>
            <a:r>
              <a:rPr lang="en-US"/>
              <a:t>Windows</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normAutofit fontScale="92500" lnSpcReduction="10000"/>
          </a:bodyPr>
          <a:lstStyle/>
          <a:p>
            <a:r>
              <a:rPr lang="en-US"/>
              <a:t>Cloud</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normAutofit fontScale="92500" lnSpcReduction="10000"/>
          </a:bodyPr>
          <a:lstStyle/>
          <a:p>
            <a:r>
              <a:rPr lang="en-US"/>
              <a:t>Drones, Raspberry PI, IoT</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813344" y="1821261"/>
            <a:ext cx="344988" cy="608804"/>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3">
            <a:duotone>
              <a:schemeClr val="accent1">
                <a:shade val="45000"/>
                <a:satMod val="135000"/>
              </a:schemeClr>
              <a:prstClr val="white"/>
            </a:duotone>
          </a:blip>
          <a:srcRect/>
          <a:stretch/>
        </p:blipFill>
        <p:spPr>
          <a:xfrm>
            <a:off x="799282" y="2875761"/>
            <a:ext cx="344535" cy="608004"/>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4">
            <a:duotone>
              <a:schemeClr val="accent1">
                <a:shade val="45000"/>
                <a:satMod val="135000"/>
              </a:schemeClr>
              <a:prstClr val="white"/>
            </a:duotone>
          </a:blip>
          <a:srcRect/>
          <a:stretch/>
        </p:blipFill>
        <p:spPr>
          <a:xfrm>
            <a:off x="514350" y="3942343"/>
            <a:ext cx="914400"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5">
            <a:duotone>
              <a:schemeClr val="accent1">
                <a:shade val="45000"/>
                <a:satMod val="135000"/>
              </a:schemeClr>
              <a:prstClr val="white"/>
            </a:duotone>
          </a:blip>
          <a:srcRect/>
          <a:stretch/>
        </p:blipFill>
        <p:spPr>
          <a:xfrm>
            <a:off x="691969" y="4980786"/>
            <a:ext cx="587737" cy="608004"/>
          </a:xfrm>
          <a:noFill/>
        </p:spPr>
      </p:pic>
    </p:spTree>
    <p:extLst>
      <p:ext uri="{BB962C8B-B14F-4D97-AF65-F5344CB8AC3E}">
        <p14:creationId xmlns:p14="http://schemas.microsoft.com/office/powerpoint/2010/main" val="1411384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E4BE6-17FA-734A-8770-84505BFEB78C}"/>
              </a:ext>
            </a:extLst>
          </p:cNvPr>
          <p:cNvSpPr>
            <a:spLocks noGrp="1"/>
          </p:cNvSpPr>
          <p:nvPr>
            <p:ph type="title"/>
          </p:nvPr>
        </p:nvSpPr>
        <p:spPr/>
        <p:txBody>
          <a:bodyPr>
            <a:normAutofit fontScale="90000"/>
          </a:bodyPr>
          <a:lstStyle/>
          <a:p>
            <a:r>
              <a:rPr lang="en-US">
                <a:cs typeface="Segoe UI"/>
              </a:rPr>
              <a:t>Docker Containers</a:t>
            </a:r>
            <a:endParaRPr lang="en-US"/>
          </a:p>
        </p:txBody>
      </p:sp>
      <p:sp>
        <p:nvSpPr>
          <p:cNvPr id="6" name="Text Placeholder 5">
            <a:extLst>
              <a:ext uri="{FF2B5EF4-FFF2-40B4-BE49-F238E27FC236}">
                <a16:creationId xmlns:a16="http://schemas.microsoft.com/office/drawing/2014/main" id="{CE9A5841-E2D6-2946-8FD4-D5BE6A734D82}"/>
              </a:ext>
            </a:extLst>
          </p:cNvPr>
          <p:cNvSpPr>
            <a:spLocks noGrp="1"/>
          </p:cNvSpPr>
          <p:nvPr>
            <p:ph type="body" sz="quarter" idx="10"/>
          </p:nvPr>
        </p:nvSpPr>
        <p:spPr>
          <a:xfrm>
            <a:off x="584200" y="1993900"/>
            <a:ext cx="5212080" cy="1600438"/>
          </a:xfrm>
        </p:spPr>
        <p:txBody>
          <a:bodyPr/>
          <a:lstStyle/>
          <a:p>
            <a:r>
              <a:rPr lang="en-US"/>
              <a:t>Shared host OS kernel</a:t>
            </a:r>
          </a:p>
          <a:p>
            <a:r>
              <a:rPr lang="en-US"/>
              <a:t>Portability</a:t>
            </a:r>
          </a:p>
          <a:p>
            <a:r>
              <a:rPr lang="en-US"/>
              <a:t>Faster scalability</a:t>
            </a:r>
          </a:p>
        </p:txBody>
      </p:sp>
      <p:sp>
        <p:nvSpPr>
          <p:cNvPr id="7" name="Text Placeholder 6">
            <a:extLst>
              <a:ext uri="{FF2B5EF4-FFF2-40B4-BE49-F238E27FC236}">
                <a16:creationId xmlns:a16="http://schemas.microsoft.com/office/drawing/2014/main" id="{3BF7B20B-4436-DE48-9C62-FEB8D4126A78}"/>
              </a:ext>
            </a:extLst>
          </p:cNvPr>
          <p:cNvSpPr>
            <a:spLocks noGrp="1"/>
          </p:cNvSpPr>
          <p:nvPr>
            <p:ph type="body" sz="quarter" idx="12"/>
          </p:nvPr>
        </p:nvSpPr>
        <p:spPr>
          <a:xfrm>
            <a:off x="6397171" y="1993900"/>
            <a:ext cx="5212080" cy="1600438"/>
          </a:xfrm>
        </p:spPr>
        <p:txBody>
          <a:bodyPr/>
          <a:lstStyle/>
          <a:p>
            <a:r>
              <a:rPr lang="en-US"/>
              <a:t>Separate OS per instance</a:t>
            </a:r>
          </a:p>
          <a:p>
            <a:r>
              <a:rPr lang="en-US"/>
              <a:t>Large footprint </a:t>
            </a:r>
          </a:p>
          <a:p>
            <a:r>
              <a:rPr lang="en-US"/>
              <a:t>Slower startup </a:t>
            </a:r>
          </a:p>
        </p:txBody>
      </p:sp>
      <p:sp>
        <p:nvSpPr>
          <p:cNvPr id="14" name="Text Placeholder 13">
            <a:extLst>
              <a:ext uri="{FF2B5EF4-FFF2-40B4-BE49-F238E27FC236}">
                <a16:creationId xmlns:a16="http://schemas.microsoft.com/office/drawing/2014/main" id="{93D4AAA9-2247-BF43-B9A1-47630D97289D}"/>
              </a:ext>
            </a:extLst>
          </p:cNvPr>
          <p:cNvSpPr>
            <a:spLocks noGrp="1"/>
          </p:cNvSpPr>
          <p:nvPr>
            <p:ph type="body" sz="quarter" idx="14"/>
          </p:nvPr>
        </p:nvSpPr>
        <p:spPr/>
        <p:txBody>
          <a:bodyPr vert="horz" wrap="square" lIns="0" tIns="0" rIns="0" bIns="0" rtlCol="0" anchor="t">
            <a:spAutoFit/>
          </a:bodyPr>
          <a:lstStyle/>
          <a:p>
            <a:r>
              <a:rPr lang="en-US">
                <a:cs typeface="Segoe UI"/>
              </a:rPr>
              <a:t>Virtual Machines</a:t>
            </a:r>
            <a:endParaRPr lang="en-US"/>
          </a:p>
        </p:txBody>
      </p:sp>
      <p:sp>
        <p:nvSpPr>
          <p:cNvPr id="13" name="Title 3">
            <a:extLst>
              <a:ext uri="{FF2B5EF4-FFF2-40B4-BE49-F238E27FC236}">
                <a16:creationId xmlns:a16="http://schemas.microsoft.com/office/drawing/2014/main" id="{0C80CD84-F2B6-B240-A747-027BFD627225}"/>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r>
              <a:rPr lang="en-US">
                <a:solidFill>
                  <a:schemeClr val="tx1"/>
                </a:solidFill>
                <a:cs typeface="Segoe UI"/>
              </a:rPr>
              <a:t>Containers vs Virtual Machines</a:t>
            </a:r>
            <a:endParaRPr lang="en-US"/>
          </a:p>
        </p:txBody>
      </p:sp>
      <p:pic>
        <p:nvPicPr>
          <p:cNvPr id="2" name="Picture 1">
            <a:extLst>
              <a:ext uri="{FF2B5EF4-FFF2-40B4-BE49-F238E27FC236}">
                <a16:creationId xmlns:a16="http://schemas.microsoft.com/office/drawing/2014/main" id="{FA7BC246-E9B8-0C4D-90C8-FC84D0CFC431}"/>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r="52380" b="8144"/>
          <a:stretch/>
        </p:blipFill>
        <p:spPr>
          <a:xfrm>
            <a:off x="6699182" y="3781633"/>
            <a:ext cx="3041583" cy="2261035"/>
          </a:xfrm>
          <a:prstGeom prst="rect">
            <a:avLst/>
          </a:prstGeom>
        </p:spPr>
      </p:pic>
      <p:pic>
        <p:nvPicPr>
          <p:cNvPr id="8" name="Picture 7" descr="Container Layered stack showing the container runtime as a layer above the Host Operating System">
            <a:extLst>
              <a:ext uri="{FF2B5EF4-FFF2-40B4-BE49-F238E27FC236}">
                <a16:creationId xmlns:a16="http://schemas.microsoft.com/office/drawing/2014/main" id="{805FD347-7142-374D-9AED-2F72E7656092}"/>
              </a:ext>
            </a:extLst>
          </p:cNvPr>
          <p:cNvPicPr>
            <a:picLocks noChangeAspect="1"/>
          </p:cNvPicPr>
          <p:nvPr/>
        </p:nvPicPr>
        <p:blipFill rotWithShape="1">
          <a:blip r:embed="rId3">
            <a:extLst>
              <a:ext uri="{BEBA8EAE-BF5A-486C-A8C5-ECC9F3942E4B}">
                <a14:imgProps xmlns:a14="http://schemas.microsoft.com/office/drawing/2010/main">
                  <a14:imgLayer r:embed="rId5">
                    <a14:imgEffect>
                      <a14:colorTemperature colorTemp="4700"/>
                    </a14:imgEffect>
                  </a14:imgLayer>
                </a14:imgProps>
              </a:ext>
            </a:extLst>
          </a:blip>
          <a:srcRect l="51414" r="-1746" b="8144"/>
          <a:stretch/>
        </p:blipFill>
        <p:spPr>
          <a:xfrm>
            <a:off x="510139" y="3429000"/>
            <a:ext cx="3716226" cy="2613667"/>
          </a:xfrm>
          <a:prstGeom prst="rect">
            <a:avLst/>
          </a:prstGeom>
        </p:spPr>
      </p:pic>
    </p:spTree>
    <p:extLst>
      <p:ext uri="{BB962C8B-B14F-4D97-AF65-F5344CB8AC3E}">
        <p14:creationId xmlns:p14="http://schemas.microsoft.com/office/powerpoint/2010/main" val="6183413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E47A1ED-AC8E-4F15-8C1E-A37C185995B1}"/>
              </a:ext>
            </a:extLst>
          </p:cNvPr>
          <p:cNvSpPr>
            <a:spLocks noGrp="1"/>
          </p:cNvSpPr>
          <p:nvPr>
            <p:ph type="body" sz="quarter" idx="11"/>
          </p:nvPr>
        </p:nvSpPr>
        <p:spPr>
          <a:xfrm>
            <a:off x="588263" y="498393"/>
            <a:ext cx="11018520" cy="3016210"/>
          </a:xfrm>
        </p:spPr>
        <p:txBody>
          <a:bodyPr>
            <a:normAutofit lnSpcReduction="10000"/>
          </a:bodyPr>
          <a:lstStyle/>
          <a:p>
            <a:r>
              <a:rPr lang="en-US"/>
              <a:t>FROM mcr.microsoft.com/dotnet/core/sdk:3.0</a:t>
            </a:r>
          </a:p>
          <a:p>
            <a:r>
              <a:rPr lang="en-US"/>
              <a:t>ENV ASPNETCORE_ENVIRONMENT=Development</a:t>
            </a:r>
          </a:p>
          <a:p>
            <a:r>
              <a:rPr lang="en-US"/>
              <a:t>WORKDIR /app</a:t>
            </a:r>
          </a:p>
          <a:p>
            <a:r>
              <a:rPr lang="en-US"/>
              <a:t>COPY . .</a:t>
            </a:r>
          </a:p>
          <a:p>
            <a:r>
              <a:rPr lang="en-US"/>
              <a:t>RUN dotnet restore</a:t>
            </a:r>
          </a:p>
          <a:p>
            <a:r>
              <a:rPr lang="en-US"/>
              <a:t>ENTRYPOINT[“</a:t>
            </a:r>
            <a:r>
              <a:rPr lang="en-US" err="1"/>
              <a:t>dotnet”,”run</a:t>
            </a:r>
            <a:r>
              <a:rPr lang="en-US"/>
              <a:t>”]</a:t>
            </a:r>
          </a:p>
        </p:txBody>
      </p:sp>
      <p:sp>
        <p:nvSpPr>
          <p:cNvPr id="12" name="Title 11">
            <a:extLst>
              <a:ext uri="{FF2B5EF4-FFF2-40B4-BE49-F238E27FC236}">
                <a16:creationId xmlns:a16="http://schemas.microsoft.com/office/drawing/2014/main" id="{E4DD3A4F-502C-4149-8DC7-3B1FD5C6FC41}"/>
              </a:ext>
            </a:extLst>
          </p:cNvPr>
          <p:cNvSpPr>
            <a:spLocks noGrp="1"/>
          </p:cNvSpPr>
          <p:nvPr>
            <p:ph type="title"/>
          </p:nvPr>
        </p:nvSpPr>
        <p:spPr/>
        <p:txBody>
          <a:bodyPr>
            <a:normAutofit fontScale="90000"/>
          </a:bodyPr>
          <a:lstStyle/>
          <a:p>
            <a:r>
              <a:rPr lang="en-US" err="1"/>
              <a:t>Dockerfile</a:t>
            </a:r>
            <a:r>
              <a:rPr lang="en-US"/>
              <a:t> Example</a:t>
            </a:r>
          </a:p>
        </p:txBody>
      </p:sp>
      <p:sp>
        <p:nvSpPr>
          <p:cNvPr id="13" name="Text Placeholder 12">
            <a:extLst>
              <a:ext uri="{FF2B5EF4-FFF2-40B4-BE49-F238E27FC236}">
                <a16:creationId xmlns:a16="http://schemas.microsoft.com/office/drawing/2014/main" id="{016C41B5-3EE5-4E68-8A12-B3EA76FDA446}"/>
              </a:ext>
            </a:extLst>
          </p:cNvPr>
          <p:cNvSpPr>
            <a:spLocks noGrp="1"/>
          </p:cNvSpPr>
          <p:nvPr>
            <p:ph type="body" sz="quarter" idx="10"/>
          </p:nvPr>
        </p:nvSpPr>
        <p:spPr>
          <a:xfrm>
            <a:off x="586390" y="4555074"/>
            <a:ext cx="11018520" cy="947952"/>
          </a:xfrm>
        </p:spPr>
        <p:txBody>
          <a:bodyPr/>
          <a:lstStyle/>
          <a:p>
            <a:r>
              <a:rPr lang="en-US" dirty="0"/>
              <a:t>Run: </a:t>
            </a:r>
            <a:r>
              <a:rPr lang="en-US" dirty="0">
                <a:highlight>
                  <a:srgbClr val="C0C0C0"/>
                </a:highlight>
              </a:rPr>
              <a:t>docker build –t </a:t>
            </a:r>
            <a:r>
              <a:rPr lang="en-US" dirty="0" err="1">
                <a:highlight>
                  <a:srgbClr val="C0C0C0"/>
                </a:highlight>
              </a:rPr>
              <a:t>spboyer</a:t>
            </a:r>
            <a:r>
              <a:rPr lang="en-US" dirty="0">
                <a:highlight>
                  <a:srgbClr val="C0C0C0"/>
                </a:highlight>
              </a:rPr>
              <a:t>/ignite-afun60 .</a:t>
            </a:r>
          </a:p>
          <a:p>
            <a:r>
              <a:rPr lang="en-US" dirty="0"/>
              <a:t>to build the docker image</a:t>
            </a:r>
          </a:p>
        </p:txBody>
      </p:sp>
      <p:sp>
        <p:nvSpPr>
          <p:cNvPr id="14" name="Text Placeholder 13">
            <a:extLst>
              <a:ext uri="{FF2B5EF4-FFF2-40B4-BE49-F238E27FC236}">
                <a16:creationId xmlns:a16="http://schemas.microsoft.com/office/drawing/2014/main" id="{5136C6B8-A329-4BBC-8074-6B9A24341DB3}"/>
              </a:ext>
            </a:extLst>
          </p:cNvPr>
          <p:cNvSpPr>
            <a:spLocks noGrp="1"/>
          </p:cNvSpPr>
          <p:nvPr>
            <p:ph type="body" sz="quarter" idx="13"/>
          </p:nvPr>
        </p:nvSpPr>
        <p:spPr/>
        <p:txBody>
          <a:bodyPr>
            <a:normAutofit fontScale="92500" lnSpcReduction="20000"/>
          </a:bodyPr>
          <a:lstStyle/>
          <a:p>
            <a:r>
              <a:rPr lang="en-US" err="1"/>
              <a:t>Dockerfile</a:t>
            </a:r>
            <a:endParaRPr lang="en-US"/>
          </a:p>
        </p:txBody>
      </p:sp>
    </p:spTree>
    <p:extLst>
      <p:ext uri="{BB962C8B-B14F-4D97-AF65-F5344CB8AC3E}">
        <p14:creationId xmlns:p14="http://schemas.microsoft.com/office/powerpoint/2010/main" val="32027809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06792-F531-9D4B-B542-71B1EE0A5596}"/>
              </a:ext>
            </a:extLst>
          </p:cNvPr>
          <p:cNvSpPr>
            <a:spLocks noGrp="1"/>
          </p:cNvSpPr>
          <p:nvPr>
            <p:ph type="title"/>
          </p:nvPr>
        </p:nvSpPr>
        <p:spPr/>
        <p:txBody>
          <a:bodyPr/>
          <a:lstStyle/>
          <a:p>
            <a:r>
              <a:rPr lang="en-US" dirty="0">
                <a:solidFill>
                  <a:schemeClr val="bg1"/>
                </a:solidFill>
              </a:rPr>
              <a:t>Cloud-based Loan Processing</a:t>
            </a:r>
          </a:p>
        </p:txBody>
      </p:sp>
      <p:sp>
        <p:nvSpPr>
          <p:cNvPr id="3" name="Text Placeholder 2">
            <a:extLst>
              <a:ext uri="{FF2B5EF4-FFF2-40B4-BE49-F238E27FC236}">
                <a16:creationId xmlns:a16="http://schemas.microsoft.com/office/drawing/2014/main" id="{717FB5C2-ACE7-0348-8A57-FC79F9B27EB2}"/>
              </a:ext>
            </a:extLst>
          </p:cNvPr>
          <p:cNvSpPr>
            <a:spLocks noGrp="1"/>
          </p:cNvSpPr>
          <p:nvPr>
            <p:ph type="body" idx="1"/>
          </p:nvPr>
        </p:nvSpPr>
        <p:spPr/>
        <p:txBody>
          <a:bodyPr/>
          <a:lstStyle/>
          <a:p>
            <a:r>
              <a:rPr lang="en-US" dirty="0">
                <a:solidFill>
                  <a:schemeClr val="bg1"/>
                </a:solidFill>
              </a:rPr>
              <a:t>An overview of the solution</a:t>
            </a:r>
          </a:p>
        </p:txBody>
      </p:sp>
      <p:sp>
        <p:nvSpPr>
          <p:cNvPr id="4" name="Rectangle 3">
            <a:extLst>
              <a:ext uri="{FF2B5EF4-FFF2-40B4-BE49-F238E27FC236}">
                <a16:creationId xmlns:a16="http://schemas.microsoft.com/office/drawing/2014/main" id="{EECA1BD9-0272-6A4B-93F4-3C629333005B}"/>
              </a:ext>
            </a:extLst>
          </p:cNvPr>
          <p:cNvSpPr/>
          <p:nvPr/>
        </p:nvSpPr>
        <p:spPr>
          <a:xfrm>
            <a:off x="7886168" y="6436102"/>
            <a:ext cx="4291752" cy="369332"/>
          </a:xfrm>
          <a:prstGeom prst="rect">
            <a:avLst/>
          </a:prstGeom>
        </p:spPr>
        <p:txBody>
          <a:bodyPr wrap="none">
            <a:spAutoFit/>
          </a:bodyPr>
          <a:lstStyle/>
          <a:p>
            <a:r>
              <a:rPr lang="en-US" dirty="0">
                <a:solidFill>
                  <a:schemeClr val="bg1"/>
                </a:solidFill>
              </a:rPr>
              <a:t>https://</a:t>
            </a:r>
            <a:r>
              <a:rPr lang="en-US" dirty="0" err="1">
                <a:solidFill>
                  <a:schemeClr val="bg1"/>
                </a:solidFill>
              </a:rPr>
              <a:t>aka.ms</a:t>
            </a:r>
            <a:r>
              <a:rPr lang="en-US" dirty="0">
                <a:solidFill>
                  <a:schemeClr val="bg1"/>
                </a:solidFill>
              </a:rPr>
              <a:t>/</a:t>
            </a:r>
            <a:r>
              <a:rPr lang="en-US" dirty="0" err="1">
                <a:solidFill>
                  <a:schemeClr val="bg1"/>
                </a:solidFill>
              </a:rPr>
              <a:t>cloudnativedotnetworkshop</a:t>
            </a:r>
            <a:endParaRPr lang="en-US" dirty="0">
              <a:solidFill>
                <a:schemeClr val="bg1"/>
              </a:solidFill>
            </a:endParaRPr>
          </a:p>
        </p:txBody>
      </p:sp>
    </p:spTree>
    <p:extLst>
      <p:ext uri="{BB962C8B-B14F-4D97-AF65-F5344CB8AC3E}">
        <p14:creationId xmlns:p14="http://schemas.microsoft.com/office/powerpoint/2010/main" val="2380448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3F6C9-5172-5242-9031-18393320AE20}"/>
              </a:ext>
            </a:extLst>
          </p:cNvPr>
          <p:cNvSpPr>
            <a:spLocks noGrp="1"/>
          </p:cNvSpPr>
          <p:nvPr>
            <p:ph type="title"/>
          </p:nvPr>
        </p:nvSpPr>
        <p:spPr>
          <a:xfrm>
            <a:off x="588263" y="457200"/>
            <a:ext cx="11018520" cy="553998"/>
          </a:xfrm>
        </p:spPr>
        <p:txBody>
          <a:bodyPr>
            <a:normAutofit fontScale="90000"/>
          </a:bodyPr>
          <a:lstStyle/>
          <a:p>
            <a:r>
              <a:rPr lang="en-US">
                <a:cs typeface="Segoe UI"/>
              </a:rPr>
              <a:t>       Microsoft Learn – Explore Containers in Azure </a:t>
            </a:r>
          </a:p>
        </p:txBody>
      </p:sp>
      <p:sp>
        <p:nvSpPr>
          <p:cNvPr id="9" name="Text Placeholder 8">
            <a:extLst>
              <a:ext uri="{FF2B5EF4-FFF2-40B4-BE49-F238E27FC236}">
                <a16:creationId xmlns:a16="http://schemas.microsoft.com/office/drawing/2014/main" id="{90534D09-D628-A747-8A38-BC9629378C04}"/>
              </a:ext>
            </a:extLst>
          </p:cNvPr>
          <p:cNvSpPr>
            <a:spLocks noGrp="1"/>
          </p:cNvSpPr>
          <p:nvPr>
            <p:ph type="body" sz="quarter" idx="13"/>
          </p:nvPr>
        </p:nvSpPr>
        <p:spPr>
          <a:xfrm>
            <a:off x="7381188" y="2121408"/>
            <a:ext cx="4228200" cy="2708434"/>
          </a:xfrm>
        </p:spPr>
        <p:txBody>
          <a:bodyPr/>
          <a:lstStyle/>
          <a:p>
            <a:pPr marL="342900" indent="-342900">
              <a:buFont typeface="Arial" panose="020B0604020202020204" pitchFamily="34" charset="0"/>
              <a:buChar char="•"/>
            </a:pPr>
            <a:r>
              <a:rPr lang="en-US"/>
              <a:t>Containers are lightweight, scalable and immutable</a:t>
            </a:r>
          </a:p>
          <a:p>
            <a:pPr marL="342900" indent="-342900">
              <a:buFont typeface="Arial" panose="020B0604020202020204" pitchFamily="34" charset="0"/>
              <a:buChar char="•"/>
            </a:pPr>
            <a:r>
              <a:rPr lang="en-US"/>
              <a:t>Containers run multiple isolated apps on a single host</a:t>
            </a:r>
          </a:p>
          <a:p>
            <a:pPr marL="342900" indent="-342900">
              <a:buFont typeface="Arial" panose="020B0604020202020204" pitchFamily="34" charset="0"/>
              <a:buChar char="•"/>
            </a:pPr>
            <a:r>
              <a:rPr lang="en-US"/>
              <a:t>Virtual Machines run a single OS</a:t>
            </a:r>
          </a:p>
          <a:p>
            <a:pPr marL="342900" indent="-342900">
              <a:buFont typeface="Arial" panose="020B0604020202020204" pitchFamily="34" charset="0"/>
              <a:buChar char="•"/>
            </a:pPr>
            <a:r>
              <a:rPr lang="en-US"/>
              <a:t>VMs startup times longer vs Containers</a:t>
            </a:r>
          </a:p>
          <a:p>
            <a:endParaRPr lang="en-US"/>
          </a:p>
        </p:txBody>
      </p:sp>
      <p:pic>
        <p:nvPicPr>
          <p:cNvPr id="12" name="Picture Placeholder 11">
            <a:extLst>
              <a:ext uri="{FF2B5EF4-FFF2-40B4-BE49-F238E27FC236}">
                <a16:creationId xmlns:a16="http://schemas.microsoft.com/office/drawing/2014/main" id="{375E5744-76F0-E541-8489-A0497D85FED8}"/>
              </a:ext>
            </a:extLst>
          </p:cNvPr>
          <p:cNvPicPr>
            <a:picLocks noGrp="1" noChangeAspect="1"/>
          </p:cNvPicPr>
          <p:nvPr>
            <p:ph type="pic" sz="quarter" idx="12"/>
          </p:nvPr>
        </p:nvPicPr>
        <p:blipFill>
          <a:blip r:embed="rId3"/>
          <a:srcRect/>
          <a:stretch/>
        </p:blipFill>
        <p:spPr>
          <a:xfrm>
            <a:off x="1594923" y="1436688"/>
            <a:ext cx="5228665" cy="4832350"/>
          </a:xfrm>
          <a:ln>
            <a:solidFill>
              <a:schemeClr val="tx1"/>
            </a:solidFill>
          </a:ln>
        </p:spPr>
      </p:pic>
      <p:pic>
        <p:nvPicPr>
          <p:cNvPr id="10" name="Picture 9">
            <a:extLst>
              <a:ext uri="{FF2B5EF4-FFF2-40B4-BE49-F238E27FC236}">
                <a16:creationId xmlns:a16="http://schemas.microsoft.com/office/drawing/2014/main" id="{2D9FB03D-A0A8-7A45-9226-43B071189F0F}"/>
              </a:ext>
            </a:extLst>
          </p:cNvPr>
          <p:cNvPicPr>
            <a:picLocks noChangeAspect="1"/>
          </p:cNvPicPr>
          <p:nvPr/>
        </p:nvPicPr>
        <p:blipFill>
          <a:blip r:embed="rId4"/>
          <a:srcRect/>
          <a:stretch/>
        </p:blipFill>
        <p:spPr>
          <a:xfrm>
            <a:off x="452487" y="392420"/>
            <a:ext cx="735291" cy="605533"/>
          </a:xfrm>
          <a:prstGeom prst="rect">
            <a:avLst/>
          </a:prstGeom>
        </p:spPr>
      </p:pic>
      <p:sp>
        <p:nvSpPr>
          <p:cNvPr id="8" name="camera" title="Icon of a camera">
            <a:extLst>
              <a:ext uri="{FF2B5EF4-FFF2-40B4-BE49-F238E27FC236}">
                <a16:creationId xmlns:a16="http://schemas.microsoft.com/office/drawing/2014/main" id="{7BBFD75A-6404-5147-A8ED-DF2A65DF899F}"/>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TextBox 10">
            <a:extLst>
              <a:ext uri="{FF2B5EF4-FFF2-40B4-BE49-F238E27FC236}">
                <a16:creationId xmlns:a16="http://schemas.microsoft.com/office/drawing/2014/main" id="{807608BE-7450-7D4F-850D-C0414A77F90A}"/>
              </a:ext>
            </a:extLst>
          </p:cNvPr>
          <p:cNvSpPr txBox="1"/>
          <p:nvPr/>
        </p:nvSpPr>
        <p:spPr>
          <a:xfrm>
            <a:off x="7581908" y="1575126"/>
            <a:ext cx="4047070" cy="307777"/>
          </a:xfrm>
          <a:prstGeom prst="rect">
            <a:avLst/>
          </a:prstGeom>
          <a:noFill/>
        </p:spPr>
        <p:txBody>
          <a:bodyPr wrap="none" lIns="0" tIns="0" rIns="0" bIns="0" rtlCol="0" anchor="t">
            <a:spAutoFit/>
          </a:bodyPr>
          <a:lstStyle/>
          <a:p>
            <a:pPr algn="l"/>
            <a:r>
              <a:rPr lang="en-US" sz="2000">
                <a:solidFill>
                  <a:schemeClr val="accent3"/>
                </a:solidFill>
              </a:rPr>
              <a:t>aka.ms/AFUN60MSLearnCollection</a:t>
            </a:r>
          </a:p>
        </p:txBody>
      </p:sp>
    </p:spTree>
    <p:extLst>
      <p:ext uri="{BB962C8B-B14F-4D97-AF65-F5344CB8AC3E}">
        <p14:creationId xmlns:p14="http://schemas.microsoft.com/office/powerpoint/2010/main" val="2519822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6" y="2537210"/>
            <a:ext cx="5510784" cy="997196"/>
          </a:xfrm>
        </p:spPr>
        <p:txBody>
          <a:bodyPr/>
          <a:lstStyle/>
          <a:p>
            <a:r>
              <a:rPr lang="en-US"/>
              <a:t>Azure Container Instances</a:t>
            </a:r>
            <a:br>
              <a:rPr lang="en-US"/>
            </a:br>
            <a:r>
              <a:rPr lang="en-US"/>
              <a:t>(ACI)</a:t>
            </a:r>
          </a:p>
        </p:txBody>
      </p:sp>
    </p:spTree>
    <p:extLst>
      <p:ext uri="{BB962C8B-B14F-4D97-AF65-F5344CB8AC3E}">
        <p14:creationId xmlns:p14="http://schemas.microsoft.com/office/powerpoint/2010/main" val="2776833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4869FA4-F82B-244E-8382-F310784D3708}"/>
              </a:ext>
            </a:extLst>
          </p:cNvPr>
          <p:cNvSpPr>
            <a:spLocks noGrp="1"/>
          </p:cNvSpPr>
          <p:nvPr>
            <p:ph type="body" sz="quarter" idx="13"/>
          </p:nvPr>
        </p:nvSpPr>
        <p:spPr/>
        <p:txBody>
          <a:bodyPr>
            <a:normAutofit fontScale="92500" lnSpcReduction="10000"/>
          </a:bodyPr>
          <a:lstStyle/>
          <a:p>
            <a:r>
              <a:rPr lang="en-US"/>
              <a:t>Run Containers with a single command</a:t>
            </a:r>
          </a:p>
        </p:txBody>
      </p:sp>
      <p:sp>
        <p:nvSpPr>
          <p:cNvPr id="3" name="Title 2">
            <a:extLst>
              <a:ext uri="{FF2B5EF4-FFF2-40B4-BE49-F238E27FC236}">
                <a16:creationId xmlns:a16="http://schemas.microsoft.com/office/drawing/2014/main" id="{6A57E477-247E-2748-BD90-3697983427D0}"/>
              </a:ext>
            </a:extLst>
          </p:cNvPr>
          <p:cNvSpPr>
            <a:spLocks noGrp="1"/>
          </p:cNvSpPr>
          <p:nvPr>
            <p:ph type="title"/>
          </p:nvPr>
        </p:nvSpPr>
        <p:spPr/>
        <p:txBody>
          <a:bodyPr/>
          <a:lstStyle/>
          <a:p>
            <a:r>
              <a:rPr lang="en-US">
                <a:cs typeface="Segoe UI"/>
              </a:rPr>
              <a:t>What is Azure Container Instances (ACI)? </a:t>
            </a:r>
            <a:endParaRPr lang="en-US"/>
          </a:p>
        </p:txBody>
      </p:sp>
      <p:sp>
        <p:nvSpPr>
          <p:cNvPr id="5" name="Text Placeholder 4">
            <a:extLst>
              <a:ext uri="{FF2B5EF4-FFF2-40B4-BE49-F238E27FC236}">
                <a16:creationId xmlns:a16="http://schemas.microsoft.com/office/drawing/2014/main" id="{F1100CF6-58A8-1D49-9EEE-CFE3D9373409}"/>
              </a:ext>
            </a:extLst>
          </p:cNvPr>
          <p:cNvSpPr>
            <a:spLocks noGrp="1"/>
          </p:cNvSpPr>
          <p:nvPr>
            <p:ph type="body" sz="quarter" idx="15"/>
          </p:nvPr>
        </p:nvSpPr>
        <p:spPr/>
        <p:txBody>
          <a:bodyPr>
            <a:normAutofit fontScale="92500" lnSpcReduction="10000"/>
          </a:bodyPr>
          <a:lstStyle/>
          <a:p>
            <a:r>
              <a:rPr lang="en-US"/>
              <a:t>Per-second Billing</a:t>
            </a:r>
          </a:p>
        </p:txBody>
      </p:sp>
      <p:sp>
        <p:nvSpPr>
          <p:cNvPr id="6" name="Text Placeholder 5">
            <a:extLst>
              <a:ext uri="{FF2B5EF4-FFF2-40B4-BE49-F238E27FC236}">
                <a16:creationId xmlns:a16="http://schemas.microsoft.com/office/drawing/2014/main" id="{218A17C0-3327-A643-856A-291287E84A67}"/>
              </a:ext>
            </a:extLst>
          </p:cNvPr>
          <p:cNvSpPr>
            <a:spLocks noGrp="1"/>
          </p:cNvSpPr>
          <p:nvPr>
            <p:ph type="body" sz="quarter" idx="17"/>
          </p:nvPr>
        </p:nvSpPr>
        <p:spPr/>
        <p:txBody>
          <a:bodyPr>
            <a:normAutofit fontScale="92500" lnSpcReduction="10000"/>
          </a:bodyPr>
          <a:lstStyle/>
          <a:p>
            <a:r>
              <a:rPr lang="en-US"/>
              <a:t>No virtual machine management</a:t>
            </a:r>
          </a:p>
        </p:txBody>
      </p:sp>
      <p:pic>
        <p:nvPicPr>
          <p:cNvPr id="13" name="Content Placeholder 12">
            <a:extLst>
              <a:ext uri="{FF2B5EF4-FFF2-40B4-BE49-F238E27FC236}">
                <a16:creationId xmlns:a16="http://schemas.microsoft.com/office/drawing/2014/main" id="{C30655FB-C380-0646-86E2-0ABFF57B182F}"/>
              </a:ext>
            </a:extLst>
          </p:cNvPr>
          <p:cNvPicPr>
            <a:picLocks noGrp="1" noChangeAspect="1"/>
          </p:cNvPicPr>
          <p:nvPr>
            <p:ph sz="quarter" idx="34"/>
          </p:nvPr>
        </p:nvPicPr>
        <p:blipFill>
          <a:blip r:embed="rId3">
            <a:duotone>
              <a:schemeClr val="accent1">
                <a:shade val="45000"/>
                <a:satMod val="135000"/>
              </a:schemeClr>
              <a:prstClr val="white"/>
            </a:duotone>
          </a:blip>
          <a:srcRect/>
          <a:stretch/>
        </p:blipFill>
        <p:spPr>
          <a:xfrm>
            <a:off x="811898" y="3306064"/>
            <a:ext cx="471195" cy="837680"/>
          </a:xfrm>
        </p:spPr>
      </p:pic>
      <p:pic>
        <p:nvPicPr>
          <p:cNvPr id="15" name="Content Placeholder 14">
            <a:extLst>
              <a:ext uri="{FF2B5EF4-FFF2-40B4-BE49-F238E27FC236}">
                <a16:creationId xmlns:a16="http://schemas.microsoft.com/office/drawing/2014/main" id="{CC21DCA4-A030-A244-9725-6B490DDEBD73}"/>
              </a:ext>
            </a:extLst>
          </p:cNvPr>
          <p:cNvPicPr>
            <a:picLocks noGrp="1" noChangeAspect="1"/>
          </p:cNvPicPr>
          <p:nvPr>
            <p:ph sz="quarter" idx="35"/>
          </p:nvPr>
        </p:nvPicPr>
        <p:blipFill>
          <a:blip r:embed="rId4">
            <a:duotone>
              <a:schemeClr val="accent1">
                <a:shade val="45000"/>
                <a:satMod val="135000"/>
              </a:schemeClr>
              <a:prstClr val="white"/>
            </a:duotone>
          </a:blip>
          <a:srcRect/>
          <a:stretch/>
        </p:blipFill>
        <p:spPr>
          <a:xfrm>
            <a:off x="769302" y="4706392"/>
            <a:ext cx="588731" cy="630783"/>
          </a:xfrm>
        </p:spPr>
      </p:pic>
      <p:pic>
        <p:nvPicPr>
          <p:cNvPr id="17" name="Content Placeholder 16">
            <a:extLst>
              <a:ext uri="{FF2B5EF4-FFF2-40B4-BE49-F238E27FC236}">
                <a16:creationId xmlns:a16="http://schemas.microsoft.com/office/drawing/2014/main" id="{48358DEC-E26E-9541-B06E-A520887F38D8}"/>
              </a:ext>
            </a:extLst>
          </p:cNvPr>
          <p:cNvPicPr>
            <a:picLocks noGrp="1" noChangeAspect="1"/>
          </p:cNvPicPr>
          <p:nvPr>
            <p:ph sz="quarter" idx="36"/>
          </p:nvPr>
        </p:nvPicPr>
        <p:blipFill>
          <a:blip r:embed="rId5">
            <a:duotone>
              <a:schemeClr val="accent1">
                <a:shade val="45000"/>
                <a:satMod val="135000"/>
              </a:schemeClr>
              <a:prstClr val="white"/>
            </a:duotone>
          </a:blip>
          <a:srcRect/>
          <a:stretch/>
        </p:blipFill>
        <p:spPr>
          <a:xfrm>
            <a:off x="721405" y="2107655"/>
            <a:ext cx="720895" cy="630783"/>
          </a:xfrm>
        </p:spPr>
      </p:pic>
    </p:spTree>
    <p:extLst>
      <p:ext uri="{BB962C8B-B14F-4D97-AF65-F5344CB8AC3E}">
        <p14:creationId xmlns:p14="http://schemas.microsoft.com/office/powerpoint/2010/main" val="13798020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C23537F-840C-054B-9AD3-636C14327E18}"/>
              </a:ext>
            </a:extLst>
          </p:cNvPr>
          <p:cNvSpPr>
            <a:spLocks noGrp="1"/>
          </p:cNvSpPr>
          <p:nvPr>
            <p:ph type="body" sz="quarter" idx="11"/>
          </p:nvPr>
        </p:nvSpPr>
        <p:spPr>
          <a:xfrm>
            <a:off x="588263" y="498393"/>
            <a:ext cx="11485368" cy="1625060"/>
          </a:xfrm>
        </p:spPr>
        <p:txBody>
          <a:bodyPr>
            <a:normAutofit lnSpcReduction="10000"/>
          </a:bodyPr>
          <a:lstStyle/>
          <a:p>
            <a:r>
              <a:rPr lang="en-US" sz="2400" dirty="0"/>
              <a:t>$ </a:t>
            </a:r>
            <a:r>
              <a:rPr lang="en-US" sz="2400" dirty="0" err="1">
                <a:solidFill>
                  <a:schemeClr val="accent1"/>
                </a:solidFill>
              </a:rPr>
              <a:t>az</a:t>
            </a:r>
            <a:r>
              <a:rPr lang="en-US" sz="2400" dirty="0">
                <a:solidFill>
                  <a:schemeClr val="accent1"/>
                </a:solidFill>
              </a:rPr>
              <a:t> group create </a:t>
            </a:r>
            <a:r>
              <a:rPr lang="en-US" sz="2400" dirty="0"/>
              <a:t>--name </a:t>
            </a:r>
            <a:r>
              <a:rPr lang="en-US" sz="2400" dirty="0" err="1"/>
              <a:t>myResourceGroup</a:t>
            </a:r>
            <a:r>
              <a:rPr lang="en-US" sz="2400" dirty="0"/>
              <a:t> --location </a:t>
            </a:r>
            <a:r>
              <a:rPr lang="en-US" sz="2400" dirty="0" err="1"/>
              <a:t>eastus</a:t>
            </a:r>
            <a:endParaRPr lang="en-US" sz="2400" dirty="0"/>
          </a:p>
          <a:p>
            <a:endParaRPr lang="en-US" sz="2400" dirty="0"/>
          </a:p>
          <a:p>
            <a:r>
              <a:rPr lang="en-US" sz="2400" dirty="0"/>
              <a:t>$ </a:t>
            </a:r>
            <a:r>
              <a:rPr lang="en-US" sz="2400" dirty="0" err="1">
                <a:solidFill>
                  <a:schemeClr val="accent1"/>
                </a:solidFill>
              </a:rPr>
              <a:t>az</a:t>
            </a:r>
            <a:r>
              <a:rPr lang="en-US" sz="2400" dirty="0">
                <a:solidFill>
                  <a:schemeClr val="accent1"/>
                </a:solidFill>
              </a:rPr>
              <a:t> container create </a:t>
            </a:r>
            <a:r>
              <a:rPr lang="en-US" sz="2400" dirty="0"/>
              <a:t>-n </a:t>
            </a:r>
            <a:r>
              <a:rPr lang="en-US" sz="2400" dirty="0" err="1"/>
              <a:t>mycontainer</a:t>
            </a:r>
            <a:r>
              <a:rPr lang="en-US" sz="2400" dirty="0"/>
              <a:t> --image </a:t>
            </a:r>
            <a:r>
              <a:rPr lang="en-US" sz="2400" dirty="0" err="1"/>
              <a:t>spboyer</a:t>
            </a:r>
            <a:r>
              <a:rPr lang="en-US" sz="2400" dirty="0"/>
              <a:t>/ignite-afun60 </a:t>
            </a:r>
            <a:br>
              <a:rPr lang="en-US" sz="2400" dirty="0"/>
            </a:br>
            <a:r>
              <a:rPr lang="en-US" sz="2400" dirty="0"/>
              <a:t>-g </a:t>
            </a:r>
            <a:r>
              <a:rPr lang="en-US" sz="2400" dirty="0" err="1"/>
              <a:t>myResourceGroup</a:t>
            </a:r>
            <a:r>
              <a:rPr lang="en-US" sz="2400" dirty="0"/>
              <a:t> --</a:t>
            </a:r>
            <a:r>
              <a:rPr lang="en-US" sz="2400" dirty="0" err="1"/>
              <a:t>ip</a:t>
            </a:r>
            <a:r>
              <a:rPr lang="en-US" sz="2400" dirty="0"/>
              <a:t>-address public</a:t>
            </a:r>
          </a:p>
        </p:txBody>
      </p:sp>
      <p:sp>
        <p:nvSpPr>
          <p:cNvPr id="9" name="Title 8">
            <a:extLst>
              <a:ext uri="{FF2B5EF4-FFF2-40B4-BE49-F238E27FC236}">
                <a16:creationId xmlns:a16="http://schemas.microsoft.com/office/drawing/2014/main" id="{449F3DCA-0689-7241-B2DD-BA0B79D2CACD}"/>
              </a:ext>
            </a:extLst>
          </p:cNvPr>
          <p:cNvSpPr>
            <a:spLocks noGrp="1"/>
          </p:cNvSpPr>
          <p:nvPr>
            <p:ph type="title"/>
          </p:nvPr>
        </p:nvSpPr>
        <p:spPr>
          <a:xfrm>
            <a:off x="588263" y="3811793"/>
            <a:ext cx="11018520" cy="553998"/>
          </a:xfrm>
        </p:spPr>
        <p:txBody>
          <a:bodyPr>
            <a:normAutofit fontScale="90000"/>
          </a:bodyPr>
          <a:lstStyle/>
          <a:p>
            <a:r>
              <a:rPr lang="en-US">
                <a:solidFill>
                  <a:schemeClr val="accent1"/>
                </a:solidFill>
              </a:rPr>
              <a:t>Create an instance using the Azure CLI</a:t>
            </a:r>
          </a:p>
        </p:txBody>
      </p:sp>
      <p:sp>
        <p:nvSpPr>
          <p:cNvPr id="10" name="Text Placeholder 9">
            <a:extLst>
              <a:ext uri="{FF2B5EF4-FFF2-40B4-BE49-F238E27FC236}">
                <a16:creationId xmlns:a16="http://schemas.microsoft.com/office/drawing/2014/main" id="{CD09DF81-CFCA-C34D-9AF9-666D36A7AAD5}"/>
              </a:ext>
            </a:extLst>
          </p:cNvPr>
          <p:cNvSpPr>
            <a:spLocks noGrp="1"/>
          </p:cNvSpPr>
          <p:nvPr>
            <p:ph type="body" sz="quarter" idx="10"/>
          </p:nvPr>
        </p:nvSpPr>
        <p:spPr>
          <a:xfrm>
            <a:off x="586390" y="4555074"/>
            <a:ext cx="11018520" cy="947952"/>
          </a:xfrm>
        </p:spPr>
        <p:txBody>
          <a:bodyPr/>
          <a:lstStyle/>
          <a:p>
            <a:r>
              <a:rPr lang="en-US"/>
              <a:t>Create a resource group</a:t>
            </a:r>
          </a:p>
          <a:p>
            <a:r>
              <a:rPr lang="en-US" err="1"/>
              <a:t>az</a:t>
            </a:r>
            <a:r>
              <a:rPr lang="en-US"/>
              <a:t> container create : creates instance of container</a:t>
            </a:r>
          </a:p>
        </p:txBody>
      </p:sp>
      <p:sp>
        <p:nvSpPr>
          <p:cNvPr id="12" name="Text Placeholder 11">
            <a:extLst>
              <a:ext uri="{FF2B5EF4-FFF2-40B4-BE49-F238E27FC236}">
                <a16:creationId xmlns:a16="http://schemas.microsoft.com/office/drawing/2014/main" id="{CE7016D5-E526-5441-90BB-AA8DAAFA4764}"/>
              </a:ext>
            </a:extLst>
          </p:cNvPr>
          <p:cNvSpPr>
            <a:spLocks noGrp="1"/>
          </p:cNvSpPr>
          <p:nvPr>
            <p:ph type="body" sz="quarter" idx="13"/>
          </p:nvPr>
        </p:nvSpPr>
        <p:spPr/>
        <p:txBody>
          <a:bodyPr>
            <a:normAutofit fontScale="92500" lnSpcReduction="20000"/>
          </a:bodyPr>
          <a:lstStyle/>
          <a:p>
            <a:r>
              <a:rPr lang="en-US"/>
              <a:t>Azure CLI</a:t>
            </a:r>
          </a:p>
        </p:txBody>
      </p:sp>
    </p:spTree>
    <p:extLst>
      <p:ext uri="{BB962C8B-B14F-4D97-AF65-F5344CB8AC3E}">
        <p14:creationId xmlns:p14="http://schemas.microsoft.com/office/powerpoint/2010/main" val="476305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0CF204-74C4-D941-A02F-B9E2AF1DFA7C}"/>
              </a:ext>
            </a:extLst>
          </p:cNvPr>
          <p:cNvSpPr>
            <a:spLocks noGrp="1"/>
          </p:cNvSpPr>
          <p:nvPr>
            <p:ph type="body" sz="quarter" idx="11"/>
          </p:nvPr>
        </p:nvSpPr>
        <p:spPr>
          <a:xfrm>
            <a:off x="285227" y="1058550"/>
            <a:ext cx="5561895" cy="4739759"/>
          </a:xfrm>
        </p:spPr>
        <p:txBody>
          <a:bodyPr>
            <a:normAutofit fontScale="92500" lnSpcReduction="10000"/>
          </a:bodyPr>
          <a:lstStyle/>
          <a:p>
            <a:r>
              <a:rPr lang="en-US" sz="2000"/>
              <a:t>"</a:t>
            </a:r>
            <a:r>
              <a:rPr lang="en-US" sz="2000" err="1"/>
              <a:t>ipAddress</a:t>
            </a:r>
            <a:r>
              <a:rPr lang="en-US" sz="2000"/>
              <a:t>": {</a:t>
            </a:r>
          </a:p>
          <a:p>
            <a:r>
              <a:rPr lang="en-US" sz="2000"/>
              <a:t>    "</a:t>
            </a:r>
            <a:r>
              <a:rPr lang="en-US" sz="2000" err="1"/>
              <a:t>ip</a:t>
            </a:r>
            <a:r>
              <a:rPr lang="en-US" sz="2000"/>
              <a:t>": "52.151.224.173",</a:t>
            </a:r>
          </a:p>
          <a:p>
            <a:r>
              <a:rPr lang="en-US" sz="2000"/>
              <a:t>    "ports": [</a:t>
            </a:r>
          </a:p>
          <a:p>
            <a:r>
              <a:rPr lang="en-US" sz="2000"/>
              <a:t>      {</a:t>
            </a:r>
          </a:p>
          <a:p>
            <a:r>
              <a:rPr lang="en-US" sz="2000"/>
              <a:t>        "port": 80,</a:t>
            </a:r>
          </a:p>
          <a:p>
            <a:r>
              <a:rPr lang="en-US" sz="2000"/>
              <a:t>        "protocol": "TCP"</a:t>
            </a:r>
          </a:p>
          <a:p>
            <a:r>
              <a:rPr lang="en-US" sz="2000"/>
              <a:t>      }</a:t>
            </a:r>
          </a:p>
          <a:p>
            <a:r>
              <a:rPr lang="en-US" sz="2000"/>
              <a:t>    ]</a:t>
            </a:r>
          </a:p>
          <a:p>
            <a:r>
              <a:rPr lang="en-US" sz="2000"/>
              <a:t>  },</a:t>
            </a:r>
          </a:p>
          <a:p>
            <a:r>
              <a:rPr lang="en-US" sz="2000"/>
              <a:t>  "location": "</a:t>
            </a:r>
            <a:r>
              <a:rPr lang="en-US" sz="2000" err="1"/>
              <a:t>eastus</a:t>
            </a:r>
            <a:r>
              <a:rPr lang="en-US" sz="2000"/>
              <a:t>",</a:t>
            </a:r>
          </a:p>
          <a:p>
            <a:r>
              <a:rPr lang="en-US" sz="2000"/>
              <a:t>  "name": "</a:t>
            </a:r>
            <a:r>
              <a:rPr lang="en-US" sz="2000" err="1"/>
              <a:t>mycontainer</a:t>
            </a:r>
            <a:r>
              <a:rPr lang="en-US" sz="2000"/>
              <a:t>",</a:t>
            </a:r>
          </a:p>
          <a:p>
            <a:r>
              <a:rPr lang="en-US" sz="2000"/>
              <a:t>  "</a:t>
            </a:r>
            <a:r>
              <a:rPr lang="en-US" sz="2000" err="1"/>
              <a:t>osType</a:t>
            </a:r>
            <a:r>
              <a:rPr lang="en-US" sz="2000"/>
              <a:t>": "Linux",</a:t>
            </a:r>
          </a:p>
          <a:p>
            <a:r>
              <a:rPr lang="en-US" sz="2000"/>
              <a:t>  "</a:t>
            </a:r>
            <a:r>
              <a:rPr lang="en-US" sz="2000" err="1"/>
              <a:t>provisioningState</a:t>
            </a:r>
            <a:r>
              <a:rPr lang="en-US" sz="2000"/>
              <a:t>": "Succeeded",</a:t>
            </a:r>
          </a:p>
        </p:txBody>
      </p:sp>
      <p:sp>
        <p:nvSpPr>
          <p:cNvPr id="8" name="Title 7">
            <a:extLst>
              <a:ext uri="{FF2B5EF4-FFF2-40B4-BE49-F238E27FC236}">
                <a16:creationId xmlns:a16="http://schemas.microsoft.com/office/drawing/2014/main" id="{BB9AA1E1-26E9-D94B-B354-F25411918654}"/>
              </a:ext>
            </a:extLst>
          </p:cNvPr>
          <p:cNvSpPr>
            <a:spLocks noGrp="1"/>
          </p:cNvSpPr>
          <p:nvPr>
            <p:ph type="title"/>
          </p:nvPr>
        </p:nvSpPr>
        <p:spPr/>
        <p:txBody>
          <a:bodyPr>
            <a:normAutofit fontScale="90000"/>
          </a:bodyPr>
          <a:lstStyle/>
          <a:p>
            <a:r>
              <a:rPr lang="en-US">
                <a:solidFill>
                  <a:schemeClr val="accent1"/>
                </a:solidFill>
              </a:rPr>
              <a:t>Running Container Image</a:t>
            </a:r>
          </a:p>
        </p:txBody>
      </p:sp>
      <p:sp>
        <p:nvSpPr>
          <p:cNvPr id="6" name="Text Placeholder 5">
            <a:extLst>
              <a:ext uri="{FF2B5EF4-FFF2-40B4-BE49-F238E27FC236}">
                <a16:creationId xmlns:a16="http://schemas.microsoft.com/office/drawing/2014/main" id="{8B70ACED-16B4-A14B-B824-69D3AD366FF5}"/>
              </a:ext>
            </a:extLst>
          </p:cNvPr>
          <p:cNvSpPr>
            <a:spLocks noGrp="1"/>
          </p:cNvSpPr>
          <p:nvPr>
            <p:ph type="body" sz="quarter" idx="10"/>
          </p:nvPr>
        </p:nvSpPr>
        <p:spPr>
          <a:xfrm>
            <a:off x="6742876" y="1280387"/>
            <a:ext cx="4862033" cy="430887"/>
          </a:xfrm>
        </p:spPr>
        <p:txBody>
          <a:bodyPr/>
          <a:lstStyle/>
          <a:p>
            <a:r>
              <a:rPr lang="en-US"/>
              <a:t> </a:t>
            </a:r>
            <a:endParaRPr lang="en-US" sz="2000"/>
          </a:p>
        </p:txBody>
      </p:sp>
      <p:sp>
        <p:nvSpPr>
          <p:cNvPr id="9" name="Text Placeholder 8">
            <a:extLst>
              <a:ext uri="{FF2B5EF4-FFF2-40B4-BE49-F238E27FC236}">
                <a16:creationId xmlns:a16="http://schemas.microsoft.com/office/drawing/2014/main" id="{D7EC331D-9EE5-8844-99EE-E72834CF86B3}"/>
              </a:ext>
            </a:extLst>
          </p:cNvPr>
          <p:cNvSpPr>
            <a:spLocks noGrp="1"/>
          </p:cNvSpPr>
          <p:nvPr>
            <p:ph type="body" sz="quarter" idx="13"/>
          </p:nvPr>
        </p:nvSpPr>
        <p:spPr/>
        <p:txBody>
          <a:bodyPr>
            <a:normAutofit fontScale="92500" lnSpcReduction="20000"/>
          </a:bodyPr>
          <a:lstStyle/>
          <a:p>
            <a:r>
              <a:rPr lang="en-US" err="1"/>
              <a:t>az</a:t>
            </a:r>
            <a:r>
              <a:rPr lang="en-US"/>
              <a:t> container create </a:t>
            </a:r>
          </a:p>
        </p:txBody>
      </p:sp>
      <p:pic>
        <p:nvPicPr>
          <p:cNvPr id="10" name="Picture 9">
            <a:extLst>
              <a:ext uri="{FF2B5EF4-FFF2-40B4-BE49-F238E27FC236}">
                <a16:creationId xmlns:a16="http://schemas.microsoft.com/office/drawing/2014/main" id="{E6CDA8E5-52C0-3041-AECE-CE0298C217BB}"/>
              </a:ext>
            </a:extLst>
          </p:cNvPr>
          <p:cNvPicPr>
            <a:picLocks noChangeAspect="1"/>
          </p:cNvPicPr>
          <p:nvPr/>
        </p:nvPicPr>
        <p:blipFill rotWithShape="1">
          <a:blip r:embed="rId3"/>
          <a:srcRect/>
          <a:stretch/>
        </p:blipFill>
        <p:spPr>
          <a:xfrm>
            <a:off x="6974484" y="1711274"/>
            <a:ext cx="4402704" cy="3538883"/>
          </a:xfrm>
          <a:prstGeom prst="rect">
            <a:avLst/>
          </a:prstGeom>
          <a:ln>
            <a:noFill/>
          </a:ln>
          <a:effectLst>
            <a:outerShdw blurRad="292100" dist="139700" dir="2700000" algn="tl" rotWithShape="0">
              <a:srgbClr val="333333">
                <a:alpha val="65000"/>
              </a:srgbClr>
            </a:outerShdw>
          </a:effectLst>
        </p:spPr>
      </p:pic>
      <p:sp>
        <p:nvSpPr>
          <p:cNvPr id="12" name="Content Placeholder 5">
            <a:extLst>
              <a:ext uri="{FF2B5EF4-FFF2-40B4-BE49-F238E27FC236}">
                <a16:creationId xmlns:a16="http://schemas.microsoft.com/office/drawing/2014/main" id="{C8769F15-4020-B742-A23E-EDA2968F0F98}"/>
              </a:ext>
            </a:extLst>
          </p:cNvPr>
          <p:cNvSpPr txBox="1">
            <a:spLocks/>
          </p:cNvSpPr>
          <p:nvPr/>
        </p:nvSpPr>
        <p:spPr>
          <a:xfrm>
            <a:off x="4483030" y="1355744"/>
            <a:ext cx="168458" cy="457200"/>
          </a:xfrm>
          <a:prstGeom prst="rect">
            <a:avLst/>
          </a:prstGeom>
          <a:solidFill>
            <a:schemeClr val="accent3"/>
          </a:solidFill>
          <a:ln w="28575">
            <a:no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E8C45F3F-DB22-D943-ABB9-68C1B35A56C3}"/>
              </a:ext>
            </a:extLst>
          </p:cNvPr>
          <p:cNvSpPr txBox="1">
            <a:spLocks/>
          </p:cNvSpPr>
          <p:nvPr/>
        </p:nvSpPr>
        <p:spPr>
          <a:xfrm flipH="1">
            <a:off x="0" y="1348123"/>
            <a:ext cx="4651488" cy="464821"/>
          </a:xfrm>
          <a:prstGeom prst="rect">
            <a:avLst/>
          </a:prstGeom>
          <a:noFill/>
          <a:ln w="28575">
            <a:solidFill>
              <a:schemeClr val="accent3"/>
            </a:solidFill>
          </a:ln>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600" b="1">
              <a:latin typeface="+mj-lt"/>
            </a:endParaRPr>
          </a:p>
        </p:txBody>
      </p:sp>
    </p:spTree>
    <p:extLst>
      <p:ext uri="{BB962C8B-B14F-4D97-AF65-F5344CB8AC3E}">
        <p14:creationId xmlns:p14="http://schemas.microsoft.com/office/powerpoint/2010/main" val="4100114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5C5D59-5BE8-BE49-B0B2-795DE58C2DE5}"/>
              </a:ext>
            </a:extLst>
          </p:cNvPr>
          <p:cNvSpPr>
            <a:spLocks noGrp="1"/>
          </p:cNvSpPr>
          <p:nvPr>
            <p:ph type="title"/>
          </p:nvPr>
        </p:nvSpPr>
        <p:spPr/>
        <p:txBody>
          <a:bodyPr/>
          <a:lstStyle/>
          <a:p>
            <a:pPr algn="ctr"/>
            <a:r>
              <a:rPr lang="en-US"/>
              <a:t>What are the use cases for ACI?</a:t>
            </a:r>
          </a:p>
        </p:txBody>
      </p:sp>
      <p:sp>
        <p:nvSpPr>
          <p:cNvPr id="9" name="Text Placeholder 8">
            <a:extLst>
              <a:ext uri="{FF2B5EF4-FFF2-40B4-BE49-F238E27FC236}">
                <a16:creationId xmlns:a16="http://schemas.microsoft.com/office/drawing/2014/main" id="{EC17D69C-D83C-7A48-A5E1-C158CF8F9C7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3430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02E2E2-1B1F-864A-B06C-11088D00D3A5}"/>
              </a:ext>
            </a:extLst>
          </p:cNvPr>
          <p:cNvSpPr>
            <a:spLocks noGrp="1"/>
          </p:cNvSpPr>
          <p:nvPr>
            <p:ph type="body" sz="quarter" idx="13"/>
          </p:nvPr>
        </p:nvSpPr>
        <p:spPr/>
        <p:txBody>
          <a:bodyPr>
            <a:normAutofit fontScale="92500" lnSpcReduction="10000"/>
          </a:bodyPr>
          <a:lstStyle/>
          <a:p>
            <a:r>
              <a:rPr lang="en-US"/>
              <a:t>Data processing jobs</a:t>
            </a:r>
          </a:p>
        </p:txBody>
      </p:sp>
      <p:sp>
        <p:nvSpPr>
          <p:cNvPr id="3" name="Title 2">
            <a:extLst>
              <a:ext uri="{FF2B5EF4-FFF2-40B4-BE49-F238E27FC236}">
                <a16:creationId xmlns:a16="http://schemas.microsoft.com/office/drawing/2014/main" id="{BB84A2C7-3214-DA44-B3F2-717FFC085F40}"/>
              </a:ext>
            </a:extLst>
          </p:cNvPr>
          <p:cNvSpPr>
            <a:spLocks noGrp="1"/>
          </p:cNvSpPr>
          <p:nvPr>
            <p:ph type="title"/>
          </p:nvPr>
        </p:nvSpPr>
        <p:spPr/>
        <p:txBody>
          <a:bodyPr/>
          <a:lstStyle/>
          <a:p>
            <a:r>
              <a:rPr lang="en-US"/>
              <a:t>What can you build with Azure Container Instances?</a:t>
            </a:r>
          </a:p>
        </p:txBody>
      </p:sp>
      <p:sp>
        <p:nvSpPr>
          <p:cNvPr id="5" name="Text Placeholder 4">
            <a:extLst>
              <a:ext uri="{FF2B5EF4-FFF2-40B4-BE49-F238E27FC236}">
                <a16:creationId xmlns:a16="http://schemas.microsoft.com/office/drawing/2014/main" id="{6E1FC49A-7FA5-9A4E-B79C-B83B0B07788E}"/>
              </a:ext>
            </a:extLst>
          </p:cNvPr>
          <p:cNvSpPr>
            <a:spLocks noGrp="1"/>
          </p:cNvSpPr>
          <p:nvPr>
            <p:ph type="body" sz="quarter" idx="15"/>
          </p:nvPr>
        </p:nvSpPr>
        <p:spPr/>
        <p:txBody>
          <a:bodyPr>
            <a:normAutofit fontScale="92500" lnSpcReduction="10000"/>
          </a:bodyPr>
          <a:lstStyle/>
          <a:p>
            <a:r>
              <a:rPr lang="en-US"/>
              <a:t>Event-driven applications with Azure Logic Apps</a:t>
            </a:r>
          </a:p>
        </p:txBody>
      </p:sp>
      <p:sp>
        <p:nvSpPr>
          <p:cNvPr id="6" name="Text Placeholder 5">
            <a:extLst>
              <a:ext uri="{FF2B5EF4-FFF2-40B4-BE49-F238E27FC236}">
                <a16:creationId xmlns:a16="http://schemas.microsoft.com/office/drawing/2014/main" id="{7F2EC50B-58BD-4B48-9776-55307D52DCD7}"/>
              </a:ext>
            </a:extLst>
          </p:cNvPr>
          <p:cNvSpPr>
            <a:spLocks noGrp="1"/>
          </p:cNvSpPr>
          <p:nvPr>
            <p:ph type="body" sz="quarter" idx="17"/>
          </p:nvPr>
        </p:nvSpPr>
        <p:spPr/>
        <p:txBody>
          <a:bodyPr>
            <a:normAutofit fontScale="92500" lnSpcReduction="10000"/>
          </a:bodyPr>
          <a:lstStyle/>
          <a:p>
            <a:r>
              <a:rPr lang="en-US"/>
              <a:t>Virtual nodes, elasticity for Kubernetes on AKS</a:t>
            </a:r>
          </a:p>
        </p:txBody>
      </p:sp>
      <p:pic>
        <p:nvPicPr>
          <p:cNvPr id="13" name="Content Placeholder 12">
            <a:extLst>
              <a:ext uri="{FF2B5EF4-FFF2-40B4-BE49-F238E27FC236}">
                <a16:creationId xmlns:a16="http://schemas.microsoft.com/office/drawing/2014/main" id="{EDA866FA-C69A-E74C-B174-29DF3AF97194}"/>
              </a:ext>
            </a:extLst>
          </p:cNvPr>
          <p:cNvPicPr>
            <a:picLocks noGrp="1" noChangeAspect="1"/>
          </p:cNvPicPr>
          <p:nvPr>
            <p:ph sz="quarter" idx="34"/>
          </p:nvPr>
        </p:nvPicPr>
        <p:blipFill>
          <a:blip r:embed="rId3"/>
          <a:srcRect/>
          <a:stretch/>
        </p:blipFill>
        <p:spPr>
          <a:xfrm>
            <a:off x="397830" y="3429000"/>
            <a:ext cx="1223580" cy="848727"/>
          </a:xfrm>
        </p:spPr>
      </p:pic>
      <p:pic>
        <p:nvPicPr>
          <p:cNvPr id="15" name="Content Placeholder 14">
            <a:extLst>
              <a:ext uri="{FF2B5EF4-FFF2-40B4-BE49-F238E27FC236}">
                <a16:creationId xmlns:a16="http://schemas.microsoft.com/office/drawing/2014/main" id="{A14007AE-A4DF-7C49-A2AE-3447F14A93BA}"/>
              </a:ext>
            </a:extLst>
          </p:cNvPr>
          <p:cNvPicPr>
            <a:picLocks noGrp="1" noChangeAspect="1"/>
          </p:cNvPicPr>
          <p:nvPr>
            <p:ph sz="quarter" idx="35"/>
          </p:nvPr>
        </p:nvPicPr>
        <p:blipFill>
          <a:blip r:embed="rId4"/>
          <a:srcRect/>
          <a:stretch/>
        </p:blipFill>
        <p:spPr>
          <a:xfrm>
            <a:off x="397830" y="4697371"/>
            <a:ext cx="1223580" cy="848727"/>
          </a:xfrm>
        </p:spPr>
      </p:pic>
      <p:pic>
        <p:nvPicPr>
          <p:cNvPr id="11" name="Content Placeholder 10">
            <a:extLst>
              <a:ext uri="{FF2B5EF4-FFF2-40B4-BE49-F238E27FC236}">
                <a16:creationId xmlns:a16="http://schemas.microsoft.com/office/drawing/2014/main" id="{DA2E9FFE-E982-ED45-95E2-E6F18E100929}"/>
              </a:ext>
            </a:extLst>
          </p:cNvPr>
          <p:cNvPicPr>
            <a:picLocks noGrp="1" noChangeAspect="1"/>
          </p:cNvPicPr>
          <p:nvPr>
            <p:ph sz="quarter" idx="36"/>
          </p:nvPr>
        </p:nvPicPr>
        <p:blipFill>
          <a:blip r:embed="rId5"/>
          <a:srcRect/>
          <a:stretch/>
        </p:blipFill>
        <p:spPr>
          <a:xfrm>
            <a:off x="397828" y="2092386"/>
            <a:ext cx="1223582" cy="848727"/>
          </a:xfrm>
        </p:spPr>
      </p:pic>
    </p:spTree>
    <p:extLst>
      <p:ext uri="{BB962C8B-B14F-4D97-AF65-F5344CB8AC3E}">
        <p14:creationId xmlns:p14="http://schemas.microsoft.com/office/powerpoint/2010/main" val="6696534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968924C-9556-A948-A587-BB8F77363129}"/>
              </a:ext>
            </a:extLst>
          </p:cNvPr>
          <p:cNvSpPr>
            <a:spLocks noGrp="1"/>
          </p:cNvSpPr>
          <p:nvPr>
            <p:ph type="body" sz="quarter" idx="13"/>
          </p:nvPr>
        </p:nvSpPr>
        <p:spPr>
          <a:xfrm>
            <a:off x="638355" y="2406733"/>
            <a:ext cx="7332453" cy="2044534"/>
          </a:xfrm>
        </p:spPr>
        <p:txBody>
          <a:bodyPr>
            <a:normAutofit fontScale="92500" lnSpcReduction="10000"/>
          </a:bodyPr>
          <a:lstStyle/>
          <a:p>
            <a:r>
              <a:rPr lang="en-US"/>
              <a:t>Container groups</a:t>
            </a:r>
          </a:p>
          <a:p>
            <a:r>
              <a:rPr lang="en-US"/>
              <a:t>Manage state with Azure file shares</a:t>
            </a:r>
          </a:p>
          <a:p>
            <a:r>
              <a:rPr lang="en-US"/>
              <a:t>Deploy from Azure Container Registry portal</a:t>
            </a:r>
          </a:p>
        </p:txBody>
      </p:sp>
      <p:sp>
        <p:nvSpPr>
          <p:cNvPr id="9" name="Title 8">
            <a:extLst>
              <a:ext uri="{FF2B5EF4-FFF2-40B4-BE49-F238E27FC236}">
                <a16:creationId xmlns:a16="http://schemas.microsoft.com/office/drawing/2014/main" id="{C7AFDE18-A4A0-474D-A47A-A9951AB4C5ED}"/>
              </a:ext>
            </a:extLst>
          </p:cNvPr>
          <p:cNvSpPr>
            <a:spLocks noGrp="1"/>
          </p:cNvSpPr>
          <p:nvPr>
            <p:ph type="title"/>
          </p:nvPr>
        </p:nvSpPr>
        <p:spPr/>
        <p:txBody>
          <a:bodyPr/>
          <a:lstStyle/>
          <a:p>
            <a:r>
              <a:rPr lang="en-US"/>
              <a:t>Advanced Features of Azure Container Instances</a:t>
            </a:r>
          </a:p>
        </p:txBody>
      </p:sp>
      <p:pic>
        <p:nvPicPr>
          <p:cNvPr id="13" name="Content Placeholder 12" descr="Azure Container Instances Icon">
            <a:extLst>
              <a:ext uri="{FF2B5EF4-FFF2-40B4-BE49-F238E27FC236}">
                <a16:creationId xmlns:a16="http://schemas.microsoft.com/office/drawing/2014/main" id="{1F472DC3-3E1D-7345-A6BD-E5CAA3721AF5}"/>
              </a:ext>
            </a:extLst>
          </p:cNvPr>
          <p:cNvPicPr>
            <a:picLocks noGrp="1" noChangeAspect="1"/>
          </p:cNvPicPr>
          <p:nvPr>
            <p:ph sz="quarter" idx="36"/>
          </p:nvPr>
        </p:nvPicPr>
        <p:blipFill>
          <a:blip r:embed="rId3"/>
          <a:srcRect/>
          <a:stretch/>
        </p:blipFill>
        <p:spPr>
          <a:xfrm>
            <a:off x="8977555" y="2637216"/>
            <a:ext cx="2496366" cy="1731584"/>
          </a:xfrm>
        </p:spPr>
      </p:pic>
    </p:spTree>
    <p:extLst>
      <p:ext uri="{BB962C8B-B14F-4D97-AF65-F5344CB8AC3E}">
        <p14:creationId xmlns:p14="http://schemas.microsoft.com/office/powerpoint/2010/main" val="33585137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B60AD14-E32A-534F-8835-6C3FA12C37C4}"/>
              </a:ext>
            </a:extLst>
          </p:cNvPr>
          <p:cNvSpPr>
            <a:spLocks noGrp="1"/>
          </p:cNvSpPr>
          <p:nvPr>
            <p:ph type="body" sz="quarter" idx="13"/>
          </p:nvPr>
        </p:nvSpPr>
        <p:spPr>
          <a:xfrm>
            <a:off x="4071668" y="2069103"/>
            <a:ext cx="7535115" cy="3509550"/>
          </a:xfrm>
        </p:spPr>
        <p:txBody>
          <a:bodyPr>
            <a:normAutofit fontScale="92500"/>
          </a:bodyPr>
          <a:lstStyle/>
          <a:p>
            <a:r>
              <a:rPr lang="en-US"/>
              <a:t>Zero-downtime upgrades</a:t>
            </a:r>
          </a:p>
          <a:p>
            <a:r>
              <a:rPr lang="en-US"/>
              <a:t>Batch workflows</a:t>
            </a:r>
          </a:p>
          <a:p>
            <a:r>
              <a:rPr lang="en-US"/>
              <a:t>Service discovery</a:t>
            </a:r>
          </a:p>
          <a:p>
            <a:r>
              <a:rPr lang="en-US"/>
              <a:t>Integrated load balancing</a:t>
            </a:r>
          </a:p>
          <a:p>
            <a:r>
              <a:rPr lang="en-US"/>
              <a:t>Auto-scaling</a:t>
            </a:r>
          </a:p>
        </p:txBody>
      </p:sp>
      <p:sp>
        <p:nvSpPr>
          <p:cNvPr id="5" name="Title 4">
            <a:extLst>
              <a:ext uri="{FF2B5EF4-FFF2-40B4-BE49-F238E27FC236}">
                <a16:creationId xmlns:a16="http://schemas.microsoft.com/office/drawing/2014/main" id="{FC7B0332-AF93-1B43-BE73-1AFC3006A011}"/>
              </a:ext>
            </a:extLst>
          </p:cNvPr>
          <p:cNvSpPr>
            <a:spLocks noGrp="1"/>
          </p:cNvSpPr>
          <p:nvPr>
            <p:ph type="title"/>
          </p:nvPr>
        </p:nvSpPr>
        <p:spPr/>
        <p:txBody>
          <a:bodyPr/>
          <a:lstStyle/>
          <a:p>
            <a:r>
              <a:rPr lang="en-US"/>
              <a:t>Limitations of Azure Container Instances</a:t>
            </a:r>
          </a:p>
        </p:txBody>
      </p:sp>
      <p:pic>
        <p:nvPicPr>
          <p:cNvPr id="9" name="Content Placeholder 8" descr="No sign">
            <a:extLst>
              <a:ext uri="{FF2B5EF4-FFF2-40B4-BE49-F238E27FC236}">
                <a16:creationId xmlns:a16="http://schemas.microsoft.com/office/drawing/2014/main" id="{D3B09D2F-997D-6848-8011-D7F2F3367EDD}"/>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585217" y="2058921"/>
            <a:ext cx="2740157" cy="2740157"/>
          </a:xfrm>
        </p:spPr>
      </p:pic>
    </p:spTree>
    <p:extLst>
      <p:ext uri="{BB962C8B-B14F-4D97-AF65-F5344CB8AC3E}">
        <p14:creationId xmlns:p14="http://schemas.microsoft.com/office/powerpoint/2010/main" val="35647119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66B33-1995-1248-8278-2D6C24E9DCD5}"/>
              </a:ext>
            </a:extLst>
          </p:cNvPr>
          <p:cNvSpPr>
            <a:spLocks noGrp="1"/>
          </p:cNvSpPr>
          <p:nvPr>
            <p:ph type="title"/>
          </p:nvPr>
        </p:nvSpPr>
        <p:spPr>
          <a:xfrm>
            <a:off x="585216" y="2534625"/>
            <a:ext cx="5510784" cy="997196"/>
          </a:xfrm>
        </p:spPr>
        <p:txBody>
          <a:bodyPr/>
          <a:lstStyle/>
          <a:p>
            <a:r>
              <a:rPr lang="en-US"/>
              <a:t>Azure Container Instances (ACI)</a:t>
            </a:r>
          </a:p>
        </p:txBody>
      </p:sp>
      <p:sp>
        <p:nvSpPr>
          <p:cNvPr id="4" name="Text Placeholder 3">
            <a:extLst>
              <a:ext uri="{FF2B5EF4-FFF2-40B4-BE49-F238E27FC236}">
                <a16:creationId xmlns:a16="http://schemas.microsoft.com/office/drawing/2014/main" id="{1EEF36F0-3A40-9743-9999-AC8DE43D2D55}"/>
              </a:ext>
            </a:extLst>
          </p:cNvPr>
          <p:cNvSpPr>
            <a:spLocks noGrp="1"/>
          </p:cNvSpPr>
          <p:nvPr>
            <p:ph type="body" sz="quarter" idx="12"/>
          </p:nvPr>
        </p:nvSpPr>
        <p:spPr/>
        <p:txBody>
          <a:bodyPr/>
          <a:lstStyle/>
          <a:p>
            <a:r>
              <a:rPr lang="en-US"/>
              <a:t>Demo</a:t>
            </a:r>
          </a:p>
        </p:txBody>
      </p:sp>
    </p:spTree>
    <p:extLst>
      <p:ext uri="{BB962C8B-B14F-4D97-AF65-F5344CB8AC3E}">
        <p14:creationId xmlns:p14="http://schemas.microsoft.com/office/powerpoint/2010/main" val="80321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spTree>
    <p:extLst>
      <p:ext uri="{BB962C8B-B14F-4D97-AF65-F5344CB8AC3E}">
        <p14:creationId xmlns:p14="http://schemas.microsoft.com/office/powerpoint/2010/main" val="19164879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3F6C9-5172-5242-9031-18393320AE20}"/>
              </a:ext>
            </a:extLst>
          </p:cNvPr>
          <p:cNvSpPr>
            <a:spLocks noGrp="1"/>
          </p:cNvSpPr>
          <p:nvPr>
            <p:ph type="title"/>
          </p:nvPr>
        </p:nvSpPr>
        <p:spPr>
          <a:xfrm>
            <a:off x="838200" y="365125"/>
            <a:ext cx="10515600" cy="697707"/>
          </a:xfrm>
        </p:spPr>
        <p:txBody>
          <a:bodyPr>
            <a:normAutofit/>
          </a:bodyPr>
          <a:lstStyle/>
          <a:p>
            <a:r>
              <a:rPr lang="en-US" sz="3600" dirty="0"/>
              <a:t>       Microsoft Learn – Azure Container Instances</a:t>
            </a:r>
          </a:p>
        </p:txBody>
      </p:sp>
      <p:sp>
        <p:nvSpPr>
          <p:cNvPr id="9" name="Text Placeholder 8">
            <a:extLst>
              <a:ext uri="{FF2B5EF4-FFF2-40B4-BE49-F238E27FC236}">
                <a16:creationId xmlns:a16="http://schemas.microsoft.com/office/drawing/2014/main" id="{90534D09-D628-A747-8A38-BC9629378C04}"/>
              </a:ext>
            </a:extLst>
          </p:cNvPr>
          <p:cNvSpPr>
            <a:spLocks noGrp="1"/>
          </p:cNvSpPr>
          <p:nvPr>
            <p:ph type="body" sz="quarter" idx="13"/>
          </p:nvPr>
        </p:nvSpPr>
        <p:spPr>
          <a:xfrm>
            <a:off x="7381188" y="2017713"/>
            <a:ext cx="4228200" cy="4308872"/>
          </a:xfrm>
        </p:spPr>
        <p:txBody>
          <a:bodyPr/>
          <a:lstStyle/>
          <a:p>
            <a:pPr marL="342900" indent="-342900">
              <a:buFont typeface="Arial" panose="020B0604020202020204" pitchFamily="34" charset="0"/>
              <a:buChar char="•"/>
            </a:pPr>
            <a:r>
              <a:rPr lang="en-US"/>
              <a:t>Run containers in ACI</a:t>
            </a:r>
          </a:p>
          <a:p>
            <a:pPr marL="342900" indent="-342900">
              <a:buFont typeface="Arial" panose="020B0604020202020204" pitchFamily="34" charset="0"/>
              <a:buChar char="•"/>
            </a:pPr>
            <a:r>
              <a:rPr lang="en-US"/>
              <a:t>Control what happens when your container exits</a:t>
            </a:r>
          </a:p>
          <a:p>
            <a:pPr marL="342900" indent="-342900">
              <a:buFont typeface="Arial" panose="020B0604020202020204" pitchFamily="34" charset="0"/>
              <a:buChar char="•"/>
            </a:pPr>
            <a:r>
              <a:rPr lang="en-US"/>
              <a:t>Use environment variables to configure your container when it starts</a:t>
            </a:r>
          </a:p>
          <a:p>
            <a:pPr marL="342900" indent="-342900">
              <a:buFont typeface="Arial" panose="020B0604020202020204" pitchFamily="34" charset="0"/>
              <a:buChar char="•"/>
            </a:pPr>
            <a:r>
              <a:rPr lang="en-US"/>
              <a:t>Attach a data volume to persist data when your container exits</a:t>
            </a:r>
          </a:p>
          <a:p>
            <a:pPr marL="342900" indent="-342900">
              <a:buFont typeface="Arial" panose="020B0604020202020204" pitchFamily="34" charset="0"/>
              <a:buChar char="•"/>
            </a:pPr>
            <a:r>
              <a:rPr lang="en-US"/>
              <a:t>Learn some basic ways to troubleshoot issues on your Azure containers</a:t>
            </a:r>
          </a:p>
          <a:p>
            <a:endParaRPr lang="en-US"/>
          </a:p>
        </p:txBody>
      </p:sp>
      <p:pic>
        <p:nvPicPr>
          <p:cNvPr id="12" name="Picture Placeholder 11" descr="Microsoft Learn - Run Docker containers with Azure Container Instances">
            <a:extLst>
              <a:ext uri="{FF2B5EF4-FFF2-40B4-BE49-F238E27FC236}">
                <a16:creationId xmlns:a16="http://schemas.microsoft.com/office/drawing/2014/main" id="{375E5744-76F0-E541-8489-A0497D85FED8}"/>
              </a:ext>
            </a:extLst>
          </p:cNvPr>
          <p:cNvPicPr>
            <a:picLocks noGrp="1" noChangeAspect="1"/>
          </p:cNvPicPr>
          <p:nvPr>
            <p:ph type="pic" sz="quarter" idx="12"/>
          </p:nvPr>
        </p:nvPicPr>
        <p:blipFill>
          <a:blip r:embed="rId3"/>
          <a:srcRect/>
          <a:stretch/>
        </p:blipFill>
        <p:spPr>
          <a:xfrm>
            <a:off x="1207970" y="1140857"/>
            <a:ext cx="5675186" cy="5128181"/>
          </a:xfrm>
        </p:spPr>
      </p:pic>
      <p:pic>
        <p:nvPicPr>
          <p:cNvPr id="10" name="Picture 9">
            <a:extLst>
              <a:ext uri="{FF2B5EF4-FFF2-40B4-BE49-F238E27FC236}">
                <a16:creationId xmlns:a16="http://schemas.microsoft.com/office/drawing/2014/main" id="{2D9FB03D-A0A8-7A45-9226-43B071189F0F}"/>
              </a:ext>
            </a:extLst>
          </p:cNvPr>
          <p:cNvPicPr>
            <a:picLocks noChangeAspect="1"/>
          </p:cNvPicPr>
          <p:nvPr/>
        </p:nvPicPr>
        <p:blipFill>
          <a:blip r:embed="rId4"/>
          <a:stretch>
            <a:fillRect/>
          </a:stretch>
        </p:blipFill>
        <p:spPr>
          <a:xfrm>
            <a:off x="452487" y="327541"/>
            <a:ext cx="735291" cy="735291"/>
          </a:xfrm>
          <a:prstGeom prst="rect">
            <a:avLst/>
          </a:prstGeom>
        </p:spPr>
      </p:pic>
      <p:sp>
        <p:nvSpPr>
          <p:cNvPr id="8" name="camera" title="Icon of a camera">
            <a:extLst>
              <a:ext uri="{FF2B5EF4-FFF2-40B4-BE49-F238E27FC236}">
                <a16:creationId xmlns:a16="http://schemas.microsoft.com/office/drawing/2014/main" id="{968D2108-7F19-7F43-828D-0C8089AB6AFF}"/>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21009136-2D2C-43D8-93A8-0BA1E0584FA5}"/>
              </a:ext>
            </a:extLst>
          </p:cNvPr>
          <p:cNvSpPr txBox="1"/>
          <p:nvPr/>
        </p:nvSpPr>
        <p:spPr>
          <a:xfrm>
            <a:off x="7285587" y="1500923"/>
            <a:ext cx="4047070" cy="307777"/>
          </a:xfrm>
          <a:prstGeom prst="rect">
            <a:avLst/>
          </a:prstGeom>
          <a:noFill/>
        </p:spPr>
        <p:txBody>
          <a:bodyPr wrap="none" lIns="0" tIns="0" rIns="0" bIns="0" rtlCol="0" anchor="t">
            <a:spAutoFit/>
          </a:bodyPr>
          <a:lstStyle/>
          <a:p>
            <a:pPr algn="l"/>
            <a:r>
              <a:rPr lang="en-US" sz="2000" dirty="0" err="1">
                <a:solidFill>
                  <a:schemeClr val="accent3"/>
                </a:solidFill>
              </a:rPr>
              <a:t>aka.ms</a:t>
            </a:r>
            <a:r>
              <a:rPr lang="en-US" sz="2000" dirty="0">
                <a:solidFill>
                  <a:schemeClr val="accent3"/>
                </a:solidFill>
              </a:rPr>
              <a:t>/AFUN60MSLearnCollection</a:t>
            </a:r>
          </a:p>
        </p:txBody>
      </p:sp>
    </p:spTree>
    <p:extLst>
      <p:ext uri="{BB962C8B-B14F-4D97-AF65-F5344CB8AC3E}">
        <p14:creationId xmlns:p14="http://schemas.microsoft.com/office/powerpoint/2010/main" val="259183941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76D44B-E034-7942-AA26-4BCD3469DAF3}"/>
              </a:ext>
            </a:extLst>
          </p:cNvPr>
          <p:cNvSpPr>
            <a:spLocks noGrp="1"/>
          </p:cNvSpPr>
          <p:nvPr>
            <p:ph type="title"/>
          </p:nvPr>
        </p:nvSpPr>
        <p:spPr>
          <a:xfrm>
            <a:off x="585215" y="3035808"/>
            <a:ext cx="6008531" cy="498598"/>
          </a:xfrm>
        </p:spPr>
        <p:txBody>
          <a:bodyPr/>
          <a:lstStyle/>
          <a:p>
            <a:r>
              <a:rPr lang="en-US" dirty="0"/>
              <a:t>Azure </a:t>
            </a:r>
            <a:r>
              <a:rPr lang="en-US"/>
              <a:t>Container Registry (</a:t>
            </a:r>
            <a:r>
              <a:rPr lang="en-US" dirty="0"/>
              <a:t>ACR)</a:t>
            </a:r>
          </a:p>
        </p:txBody>
      </p:sp>
    </p:spTree>
    <p:extLst>
      <p:ext uri="{BB962C8B-B14F-4D97-AF65-F5344CB8AC3E}">
        <p14:creationId xmlns:p14="http://schemas.microsoft.com/office/powerpoint/2010/main" val="198054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D3219B-0197-5141-A313-09AF1970B750}"/>
              </a:ext>
            </a:extLst>
          </p:cNvPr>
          <p:cNvSpPr>
            <a:spLocks noGrp="1"/>
          </p:cNvSpPr>
          <p:nvPr>
            <p:ph type="body" sz="quarter" idx="13"/>
          </p:nvPr>
        </p:nvSpPr>
        <p:spPr>
          <a:xfrm>
            <a:off x="367645" y="2406733"/>
            <a:ext cx="7603163" cy="2044534"/>
          </a:xfrm>
        </p:spPr>
        <p:txBody>
          <a:bodyPr>
            <a:normAutofit fontScale="92500" lnSpcReduction="10000"/>
          </a:bodyPr>
          <a:lstStyle/>
          <a:p>
            <a:r>
              <a:rPr lang="en-US"/>
              <a:t>A repository for storing container images</a:t>
            </a:r>
          </a:p>
          <a:p>
            <a:r>
              <a:rPr lang="en-US"/>
              <a:t>Public registries i.e. Docker Hub – free &amp; easy</a:t>
            </a:r>
          </a:p>
          <a:p>
            <a:r>
              <a:rPr lang="en-US"/>
              <a:t>Private registries allow for efficient/secure storage</a:t>
            </a:r>
          </a:p>
        </p:txBody>
      </p:sp>
      <p:sp>
        <p:nvSpPr>
          <p:cNvPr id="3" name="Title 2">
            <a:extLst>
              <a:ext uri="{FF2B5EF4-FFF2-40B4-BE49-F238E27FC236}">
                <a16:creationId xmlns:a16="http://schemas.microsoft.com/office/drawing/2014/main" id="{1C1F999D-D155-B14F-B4A8-A09A85BE75D6}"/>
              </a:ext>
            </a:extLst>
          </p:cNvPr>
          <p:cNvSpPr>
            <a:spLocks noGrp="1"/>
          </p:cNvSpPr>
          <p:nvPr>
            <p:ph type="title"/>
          </p:nvPr>
        </p:nvSpPr>
        <p:spPr/>
        <p:txBody>
          <a:bodyPr/>
          <a:lstStyle/>
          <a:p>
            <a:r>
              <a:rPr lang="en-US"/>
              <a:t>What is a container registry?</a:t>
            </a:r>
          </a:p>
        </p:txBody>
      </p:sp>
      <p:pic>
        <p:nvPicPr>
          <p:cNvPr id="9" name="Content Placeholder 8">
            <a:extLst>
              <a:ext uri="{FF2B5EF4-FFF2-40B4-BE49-F238E27FC236}">
                <a16:creationId xmlns:a16="http://schemas.microsoft.com/office/drawing/2014/main" id="{FA9A8C5A-E120-6B40-BF4A-554EF276FD22}"/>
              </a:ext>
            </a:extLst>
          </p:cNvPr>
          <p:cNvPicPr>
            <a:picLocks noGrp="1" noChangeAspect="1"/>
          </p:cNvPicPr>
          <p:nvPr>
            <p:ph sz="quarter" idx="36"/>
          </p:nvPr>
        </p:nvPicPr>
        <p:blipFill>
          <a:blip r:embed="rId3">
            <a:duotone>
              <a:schemeClr val="accent1">
                <a:shade val="45000"/>
                <a:satMod val="135000"/>
              </a:schemeClr>
              <a:prstClr val="white"/>
            </a:duotone>
          </a:blip>
          <a:srcRect/>
          <a:stretch/>
        </p:blipFill>
        <p:spPr>
          <a:xfrm>
            <a:off x="9059932" y="2590642"/>
            <a:ext cx="2298055" cy="1821101"/>
          </a:xfrm>
        </p:spPr>
      </p:pic>
    </p:spTree>
    <p:extLst>
      <p:ext uri="{BB962C8B-B14F-4D97-AF65-F5344CB8AC3E}">
        <p14:creationId xmlns:p14="http://schemas.microsoft.com/office/powerpoint/2010/main" val="33470972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0"/>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a:off x="8394192" y="1801368"/>
            <a:ext cx="146304" cy="4025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672227EC-F762-E34B-9059-B528484FE09F}"/>
              </a:ext>
            </a:extLst>
          </p:cNvPr>
          <p:cNvSpPr txBox="1"/>
          <p:nvPr/>
        </p:nvSpPr>
        <p:spPr>
          <a:xfrm>
            <a:off x="1702052" y="2759230"/>
            <a:ext cx="5404919" cy="1054760"/>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22268042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0EBF0A62-5BAB-6141-974F-00D25FAE28DD}"/>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55360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016A688B-04E8-DA46-AB27-FC39B13F342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83891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45736"/>
          </a:xfrm>
        </p:spPr>
        <p:txBody>
          <a:bodyPr/>
          <a:lstStyle/>
          <a:p>
            <a:r>
              <a:rPr lang="en-US" sz="3600"/>
              <a:t>Azure Container Registry (ACR)</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Use familiar, open-source Docker CLI tools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Azure Container Registry geo-replication</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Manage images for all types of containers</a:t>
            </a:r>
          </a:p>
        </p:txBody>
      </p:sp>
      <p:grpSp>
        <p:nvGrpSpPr>
          <p:cNvPr id="8" name="Group 7">
            <a:extLst>
              <a:ext uri="{FF2B5EF4-FFF2-40B4-BE49-F238E27FC236}">
                <a16:creationId xmlns:a16="http://schemas.microsoft.com/office/drawing/2014/main" id="{B018AFDA-20FD-3049-B25F-D436D3B51EED}"/>
              </a:ext>
            </a:extLst>
          </p:cNvPr>
          <p:cNvGrpSpPr/>
          <p:nvPr/>
        </p:nvGrpSpPr>
        <p:grpSpPr>
          <a:xfrm>
            <a:off x="1780496" y="1871296"/>
            <a:ext cx="2041333" cy="1898959"/>
            <a:chOff x="2968916" y="2459064"/>
            <a:chExt cx="2041623" cy="1899229"/>
          </a:xfrm>
        </p:grpSpPr>
        <p:pic>
          <p:nvPicPr>
            <p:cNvPr id="9" name="Graphic 8">
              <a:extLst>
                <a:ext uri="{FF2B5EF4-FFF2-40B4-BE49-F238E27FC236}">
                  <a16:creationId xmlns:a16="http://schemas.microsoft.com/office/drawing/2014/main" id="{7A2FE190-F530-C444-A4E8-32B6E089C28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10" name="Freeform 1">
              <a:extLst>
                <a:ext uri="{FF2B5EF4-FFF2-40B4-BE49-F238E27FC236}">
                  <a16:creationId xmlns:a16="http://schemas.microsoft.com/office/drawing/2014/main" id="{FAB55C4A-0717-3148-A086-D17A897AFA14}"/>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2">
              <a:extLst>
                <a:ext uri="{FF2B5EF4-FFF2-40B4-BE49-F238E27FC236}">
                  <a16:creationId xmlns:a16="http://schemas.microsoft.com/office/drawing/2014/main" id="{8DC18BC2-3491-D740-9FC3-5D302459FAC7}"/>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
              <a:extLst>
                <a:ext uri="{FF2B5EF4-FFF2-40B4-BE49-F238E27FC236}">
                  <a16:creationId xmlns:a16="http://schemas.microsoft.com/office/drawing/2014/main" id="{E08750D2-430B-3643-B516-75248C0DA455}"/>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539DF1CD-6E7A-724E-B21E-FD32C6595E8A}"/>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7">
              <a:extLst>
                <a:ext uri="{FF2B5EF4-FFF2-40B4-BE49-F238E27FC236}">
                  <a16:creationId xmlns:a16="http://schemas.microsoft.com/office/drawing/2014/main" id="{6B061D3B-5D43-AA48-9705-BA8B7FE37DE5}"/>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C0E155E-7A0A-4D4A-8632-0E02624498CE}"/>
              </a:ext>
            </a:extLst>
          </p:cNvPr>
          <p:cNvGrpSpPr/>
          <p:nvPr/>
        </p:nvGrpSpPr>
        <p:grpSpPr>
          <a:xfrm>
            <a:off x="5242938" y="2095107"/>
            <a:ext cx="2154161" cy="1321170"/>
            <a:chOff x="6431850" y="2682910"/>
            <a:chExt cx="2154466" cy="1321358"/>
          </a:xfrm>
        </p:grpSpPr>
        <p:pic>
          <p:nvPicPr>
            <p:cNvPr id="17" name="Graphic 16">
              <a:extLst>
                <a:ext uri="{FF2B5EF4-FFF2-40B4-BE49-F238E27FC236}">
                  <a16:creationId xmlns:a16="http://schemas.microsoft.com/office/drawing/2014/main" id="{D255E487-42C9-7F49-A39B-A02CED7CA8C0}"/>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8" name="Freeform 9">
              <a:extLst>
                <a:ext uri="{FF2B5EF4-FFF2-40B4-BE49-F238E27FC236}">
                  <a16:creationId xmlns:a16="http://schemas.microsoft.com/office/drawing/2014/main" id="{02E643C2-3587-5C4A-BD5E-B1DA2180E199}"/>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0">
              <a:extLst>
                <a:ext uri="{FF2B5EF4-FFF2-40B4-BE49-F238E27FC236}">
                  <a16:creationId xmlns:a16="http://schemas.microsoft.com/office/drawing/2014/main" id="{9BFC9464-0C1A-3347-9F80-3F4598018CE5}"/>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1">
              <a:extLst>
                <a:ext uri="{FF2B5EF4-FFF2-40B4-BE49-F238E27FC236}">
                  <a16:creationId xmlns:a16="http://schemas.microsoft.com/office/drawing/2014/main" id="{5FA6F1D9-1C5E-CF42-B365-FE6411350C66}"/>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2">
              <a:extLst>
                <a:ext uri="{FF2B5EF4-FFF2-40B4-BE49-F238E27FC236}">
                  <a16:creationId xmlns:a16="http://schemas.microsoft.com/office/drawing/2014/main" id="{2C4DB96E-66BF-9445-BAE9-54DE0929EDE7}"/>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E5892D-DC3D-7A46-B4CC-4BFB8B676BB2}"/>
              </a:ext>
            </a:extLst>
          </p:cNvPr>
          <p:cNvGrpSpPr/>
          <p:nvPr/>
        </p:nvGrpSpPr>
        <p:grpSpPr>
          <a:xfrm>
            <a:off x="8294992" y="2335785"/>
            <a:ext cx="2123732" cy="1126207"/>
            <a:chOff x="9484337" y="2923620"/>
            <a:chExt cx="2124033" cy="1126367"/>
          </a:xfrm>
        </p:grpSpPr>
        <p:pic>
          <p:nvPicPr>
            <p:cNvPr id="23" name="Graphic 22">
              <a:extLst>
                <a:ext uri="{FF2B5EF4-FFF2-40B4-BE49-F238E27FC236}">
                  <a16:creationId xmlns:a16="http://schemas.microsoft.com/office/drawing/2014/main" id="{CF75900E-D211-B044-A6EE-F597E8BD60A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24" name="Freeform 14">
              <a:extLst>
                <a:ext uri="{FF2B5EF4-FFF2-40B4-BE49-F238E27FC236}">
                  <a16:creationId xmlns:a16="http://schemas.microsoft.com/office/drawing/2014/main" id="{CB750C28-2A1D-EE45-B569-B234FA94CDF8}"/>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15">
              <a:extLst>
                <a:ext uri="{FF2B5EF4-FFF2-40B4-BE49-F238E27FC236}">
                  <a16:creationId xmlns:a16="http://schemas.microsoft.com/office/drawing/2014/main" id="{470F8326-3556-DB40-A8EF-0F3FD80967E5}"/>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16">
              <a:extLst>
                <a:ext uri="{FF2B5EF4-FFF2-40B4-BE49-F238E27FC236}">
                  <a16:creationId xmlns:a16="http://schemas.microsoft.com/office/drawing/2014/main" id="{A342DFDC-3B48-FA43-83CD-F66199EE6A5C}"/>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17">
              <a:extLst>
                <a:ext uri="{FF2B5EF4-FFF2-40B4-BE49-F238E27FC236}">
                  <a16:creationId xmlns:a16="http://schemas.microsoft.com/office/drawing/2014/main" id="{7181986A-E1C7-5B4A-A7C0-22348143B347}"/>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19">
              <a:extLst>
                <a:ext uri="{FF2B5EF4-FFF2-40B4-BE49-F238E27FC236}">
                  <a16:creationId xmlns:a16="http://schemas.microsoft.com/office/drawing/2014/main" id="{61D00148-99EB-2949-8769-1AB5E5C52657}"/>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0396B85-923C-B64A-AA48-AA2C0AB8BCE3}"/>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7D3D3F86-BDF3-7D4A-9C24-5052E192033B}"/>
              </a:ext>
            </a:extLst>
          </p:cNvPr>
          <p:cNvSpPr txBox="1"/>
          <p:nvPr/>
        </p:nvSpPr>
        <p:spPr>
          <a:xfrm>
            <a:off x="1245" y="1103013"/>
            <a:ext cx="9794416" cy="678055"/>
          </a:xfrm>
          <a:prstGeom prst="rect">
            <a:avLst/>
          </a:prstGeom>
          <a:noFill/>
        </p:spPr>
        <p:txBody>
          <a:bodyPr wrap="square" lIns="149217" tIns="149217" rIns="149217" bIns="149217" rtlCol="0">
            <a:spAutoFit/>
          </a:bodyPr>
          <a:lstStyle/>
          <a:p>
            <a:pPr algn="ctr" defTabSz="932597">
              <a:spcAft>
                <a:spcPts val="612"/>
              </a:spcAft>
              <a:defRPr/>
            </a:pPr>
            <a:r>
              <a:rPr lang="en-US" sz="2448">
                <a:solidFill>
                  <a:srgbClr val="0078D4"/>
                </a:solidFill>
                <a:latin typeface="Segoe UI"/>
                <a:cs typeface="Segoe UI Semibold" panose="020B0702040204020203" pitchFamily="34" charset="0"/>
              </a:rPr>
              <a:t>Manage a Docker private registry as a first-class Azure resource</a:t>
            </a:r>
          </a:p>
        </p:txBody>
      </p:sp>
    </p:spTree>
    <p:extLst>
      <p:ext uri="{BB962C8B-B14F-4D97-AF65-F5344CB8AC3E}">
        <p14:creationId xmlns:p14="http://schemas.microsoft.com/office/powerpoint/2010/main" val="610259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5E2C89-770D-2640-9B62-69F822E62394}"/>
              </a:ext>
            </a:extLst>
          </p:cNvPr>
          <p:cNvSpPr>
            <a:spLocks noGrp="1"/>
          </p:cNvSpPr>
          <p:nvPr>
            <p:ph type="title"/>
          </p:nvPr>
        </p:nvSpPr>
        <p:spPr/>
        <p:txBody>
          <a:bodyPr/>
          <a:lstStyle/>
          <a:p>
            <a:r>
              <a:rPr lang="en-US"/>
              <a:t>Azure Container Registry (ACR)</a:t>
            </a:r>
          </a:p>
        </p:txBody>
      </p:sp>
      <p:sp>
        <p:nvSpPr>
          <p:cNvPr id="5" name="Text Placeholder 4">
            <a:extLst>
              <a:ext uri="{FF2B5EF4-FFF2-40B4-BE49-F238E27FC236}">
                <a16:creationId xmlns:a16="http://schemas.microsoft.com/office/drawing/2014/main" id="{DE3DA059-1F07-0E42-91CC-4F1273833F14}"/>
              </a:ext>
            </a:extLst>
          </p:cNvPr>
          <p:cNvSpPr>
            <a:spLocks noGrp="1"/>
          </p:cNvSpPr>
          <p:nvPr>
            <p:ph type="body" sz="quarter" idx="13"/>
          </p:nvPr>
        </p:nvSpPr>
        <p:spPr>
          <a:xfrm>
            <a:off x="8115300" y="2017713"/>
            <a:ext cx="3494088" cy="615553"/>
          </a:xfrm>
        </p:spPr>
        <p:txBody>
          <a:bodyPr>
            <a:normAutofit lnSpcReduction="10000"/>
          </a:bodyPr>
          <a:lstStyle/>
          <a:p>
            <a:r>
              <a:rPr lang="en-US"/>
              <a:t>Create a container registry in the portal quickly</a:t>
            </a:r>
          </a:p>
        </p:txBody>
      </p:sp>
      <p:pic>
        <p:nvPicPr>
          <p:cNvPr id="7" name="Picture Placeholder 6">
            <a:extLst>
              <a:ext uri="{FF2B5EF4-FFF2-40B4-BE49-F238E27FC236}">
                <a16:creationId xmlns:a16="http://schemas.microsoft.com/office/drawing/2014/main" id="{8C7B4B72-A246-D34B-BD88-4DEF9C1D8904}"/>
              </a:ext>
            </a:extLst>
          </p:cNvPr>
          <p:cNvPicPr>
            <a:picLocks noGrp="1" noChangeAspect="1"/>
          </p:cNvPicPr>
          <p:nvPr>
            <p:ph type="pic" sz="quarter" idx="12"/>
          </p:nvPr>
        </p:nvPicPr>
        <p:blipFill>
          <a:blip r:embed="rId2"/>
          <a:srcRect/>
          <a:stretch/>
        </p:blipFill>
        <p:spPr>
          <a:xfrm>
            <a:off x="582612" y="1921452"/>
            <a:ext cx="7253288" cy="3862821"/>
          </a:xfrm>
        </p:spPr>
      </p:pic>
      <p:sp>
        <p:nvSpPr>
          <p:cNvPr id="8" name="Rectangle 7">
            <a:extLst>
              <a:ext uri="{FF2B5EF4-FFF2-40B4-BE49-F238E27FC236}">
                <a16:creationId xmlns:a16="http://schemas.microsoft.com/office/drawing/2014/main" id="{B76EB007-5B50-E249-B1C1-5C2B6CCEE157}"/>
              </a:ext>
            </a:extLst>
          </p:cNvPr>
          <p:cNvSpPr/>
          <p:nvPr/>
        </p:nvSpPr>
        <p:spPr bwMode="auto">
          <a:xfrm>
            <a:off x="4861696" y="5241956"/>
            <a:ext cx="2833750" cy="506104"/>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6F59E03-2BD4-1E44-90AE-C7FFCF98F495}"/>
              </a:ext>
            </a:extLst>
          </p:cNvPr>
          <p:cNvSpPr/>
          <p:nvPr/>
        </p:nvSpPr>
        <p:spPr bwMode="auto">
          <a:xfrm>
            <a:off x="2861918" y="5088048"/>
            <a:ext cx="1850271" cy="25422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108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8"/>
                                        </p:tgtEl>
                                      </p:cBhvr>
                                    </p:animEffect>
                                    <p:animScale>
                                      <p:cBhvr>
                                        <p:cTn id="7" dur="1500" autoRev="1" fill="hold"/>
                                        <p:tgtEl>
                                          <p:spTgt spid="8"/>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9"/>
                                        </p:tgtEl>
                                      </p:cBhvr>
                                    </p:animEffect>
                                    <p:animScale>
                                      <p:cBhvr>
                                        <p:cTn id="10" dur="1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1B6BCA7-64D4-C748-AA68-C6DA07567B4F}"/>
              </a:ext>
            </a:extLst>
          </p:cNvPr>
          <p:cNvSpPr>
            <a:spLocks noGrp="1"/>
          </p:cNvSpPr>
          <p:nvPr>
            <p:ph type="body" sz="quarter" idx="11"/>
          </p:nvPr>
        </p:nvSpPr>
        <p:spPr>
          <a:xfrm>
            <a:off x="588263" y="498393"/>
            <a:ext cx="11018520" cy="677108"/>
          </a:xfrm>
        </p:spPr>
        <p:txBody>
          <a:bodyPr>
            <a:normAutofit fontScale="92500" lnSpcReduction="20000"/>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create </a:t>
            </a:r>
            <a:r>
              <a:rPr lang="en-US" sz="2000"/>
              <a:t>--resource-group </a:t>
            </a:r>
            <a:r>
              <a:rPr lang="en-US" sz="2000" err="1"/>
              <a:t>myResourceGroup</a:t>
            </a:r>
            <a:r>
              <a:rPr lang="en-US" sz="2000"/>
              <a:t> --name </a:t>
            </a:r>
            <a:r>
              <a:rPr lang="en-US" sz="2000" err="1"/>
              <a:t>myContainerRegistry</a:t>
            </a:r>
            <a:r>
              <a:rPr lang="en-US" sz="2000"/>
              <a:t> </a:t>
            </a:r>
          </a:p>
          <a:p>
            <a:r>
              <a:rPr lang="en-US" sz="2000"/>
              <a:t>--</a:t>
            </a:r>
            <a:r>
              <a:rPr lang="en-US" sz="2000" err="1"/>
              <a:t>sku</a:t>
            </a:r>
            <a:r>
              <a:rPr lang="en-US" sz="2000"/>
              <a:t> Basic</a:t>
            </a:r>
          </a:p>
        </p:txBody>
      </p:sp>
      <p:sp>
        <p:nvSpPr>
          <p:cNvPr id="5" name="Title 4">
            <a:extLst>
              <a:ext uri="{FF2B5EF4-FFF2-40B4-BE49-F238E27FC236}">
                <a16:creationId xmlns:a16="http://schemas.microsoft.com/office/drawing/2014/main" id="{ACF6A445-4436-5C47-9E4A-F18871B13F44}"/>
              </a:ext>
            </a:extLst>
          </p:cNvPr>
          <p:cNvSpPr>
            <a:spLocks noGrp="1"/>
          </p:cNvSpPr>
          <p:nvPr>
            <p:ph type="title"/>
          </p:nvPr>
        </p:nvSpPr>
        <p:spPr/>
        <p:txBody>
          <a:bodyPr>
            <a:normAutofit fontScale="90000"/>
          </a:bodyPr>
          <a:lstStyle/>
          <a:p>
            <a:r>
              <a:rPr lang="en-US">
                <a:solidFill>
                  <a:schemeClr val="accent1"/>
                </a:solidFill>
              </a:rPr>
              <a:t>Azure Container Registry</a:t>
            </a:r>
          </a:p>
        </p:txBody>
      </p:sp>
      <p:sp>
        <p:nvSpPr>
          <p:cNvPr id="6" name="Text Placeholder 5">
            <a:extLst>
              <a:ext uri="{FF2B5EF4-FFF2-40B4-BE49-F238E27FC236}">
                <a16:creationId xmlns:a16="http://schemas.microsoft.com/office/drawing/2014/main" id="{708842B5-EF5E-7448-890C-97915B0C1FC7}"/>
              </a:ext>
            </a:extLst>
          </p:cNvPr>
          <p:cNvSpPr>
            <a:spLocks noGrp="1"/>
          </p:cNvSpPr>
          <p:nvPr>
            <p:ph type="body" sz="quarter" idx="10"/>
          </p:nvPr>
        </p:nvSpPr>
        <p:spPr>
          <a:xfrm>
            <a:off x="586390" y="4555074"/>
            <a:ext cx="11018520" cy="947952"/>
          </a:xfrm>
        </p:spPr>
        <p:txBody>
          <a:bodyPr/>
          <a:lstStyle/>
          <a:p>
            <a:r>
              <a:rPr lang="en-US"/>
              <a:t>Using the Azure Command Line tool</a:t>
            </a:r>
          </a:p>
          <a:p>
            <a:r>
              <a:rPr lang="en-US"/>
              <a:t>Single command to create a private registry</a:t>
            </a:r>
          </a:p>
        </p:txBody>
      </p:sp>
      <p:sp>
        <p:nvSpPr>
          <p:cNvPr id="8" name="Text Placeholder 7">
            <a:extLst>
              <a:ext uri="{FF2B5EF4-FFF2-40B4-BE49-F238E27FC236}">
                <a16:creationId xmlns:a16="http://schemas.microsoft.com/office/drawing/2014/main" id="{84B59C42-FE96-7D4F-B3B5-620B6A04A3EA}"/>
              </a:ext>
            </a:extLst>
          </p:cNvPr>
          <p:cNvSpPr>
            <a:spLocks noGrp="1"/>
          </p:cNvSpPr>
          <p:nvPr>
            <p:ph type="body" sz="quarter" idx="13"/>
          </p:nvPr>
        </p:nvSpPr>
        <p:spPr/>
        <p:txBody>
          <a:bodyPr>
            <a:normAutofit fontScale="92500" lnSpcReduction="20000"/>
          </a:bodyPr>
          <a:lstStyle/>
          <a:p>
            <a:r>
              <a:rPr lang="en-US"/>
              <a:t>Azure CLI : Create ACR</a:t>
            </a:r>
          </a:p>
        </p:txBody>
      </p:sp>
    </p:spTree>
    <p:extLst>
      <p:ext uri="{BB962C8B-B14F-4D97-AF65-F5344CB8AC3E}">
        <p14:creationId xmlns:p14="http://schemas.microsoft.com/office/powerpoint/2010/main" val="19138540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A9DFD7-552B-AE49-9873-2DF572D3B5CC}"/>
              </a:ext>
            </a:extLst>
          </p:cNvPr>
          <p:cNvSpPr>
            <a:spLocks noGrp="1"/>
          </p:cNvSpPr>
          <p:nvPr>
            <p:ph type="body" sz="quarter" idx="11"/>
          </p:nvPr>
        </p:nvSpPr>
        <p:spPr>
          <a:xfrm>
            <a:off x="6198377" y="1058550"/>
            <a:ext cx="5993623" cy="2523768"/>
          </a:xfrm>
        </p:spPr>
        <p:txBody>
          <a:bodyPr>
            <a:normAutofit fontScale="92500" lnSpcReduction="10000"/>
          </a:bodyPr>
          <a:lstStyle/>
          <a:p>
            <a:r>
              <a:rPr lang="en-US" sz="2000">
                <a:solidFill>
                  <a:schemeClr val="tx1"/>
                </a:solidFill>
              </a:rPr>
              <a:t>$</a:t>
            </a:r>
            <a:r>
              <a:rPr lang="en-US" sz="2000">
                <a:solidFill>
                  <a:schemeClr val="accent1"/>
                </a:solidFill>
              </a:rPr>
              <a:t> </a:t>
            </a:r>
            <a:r>
              <a:rPr lang="en-US" sz="2000" err="1">
                <a:solidFill>
                  <a:schemeClr val="accent1"/>
                </a:solidFill>
              </a:rPr>
              <a:t>az</a:t>
            </a:r>
            <a:r>
              <a:rPr lang="en-US" sz="2000">
                <a:solidFill>
                  <a:schemeClr val="accent1"/>
                </a:solidFill>
              </a:rPr>
              <a:t> </a:t>
            </a:r>
            <a:r>
              <a:rPr lang="en-US" sz="2000" err="1">
                <a:solidFill>
                  <a:schemeClr val="accent1"/>
                </a:solidFill>
              </a:rPr>
              <a:t>acr</a:t>
            </a:r>
            <a:r>
              <a:rPr lang="en-US" sz="2000">
                <a:solidFill>
                  <a:schemeClr val="accent1"/>
                </a:solidFill>
              </a:rPr>
              <a:t> </a:t>
            </a:r>
            <a:r>
              <a:rPr lang="en-US" sz="2000"/>
              <a:t>login –n </a:t>
            </a:r>
            <a:r>
              <a:rPr lang="en-US" sz="2000" err="1"/>
              <a:t>myacr</a:t>
            </a:r>
            <a:endParaRPr lang="en-US" sz="2000"/>
          </a:p>
          <a:p>
            <a:endParaRPr lang="en-US" sz="2000"/>
          </a:p>
          <a:p>
            <a:r>
              <a:rPr lang="en-US" sz="2000">
                <a:solidFill>
                  <a:schemeClr val="tx1"/>
                </a:solidFill>
              </a:rPr>
              <a:t>$</a:t>
            </a:r>
            <a:r>
              <a:rPr lang="en-US" sz="2000">
                <a:solidFill>
                  <a:schemeClr val="accent1"/>
                </a:solidFill>
              </a:rPr>
              <a:t> docker pull </a:t>
            </a:r>
            <a:r>
              <a:rPr lang="en-US" sz="2000" err="1"/>
              <a:t>myacr.azurecr.io</a:t>
            </a:r>
            <a:r>
              <a:rPr lang="en-US" sz="2000"/>
              <a:t>/hello-world</a:t>
            </a:r>
          </a:p>
          <a:p>
            <a:endParaRPr lang="en-US" sz="2000"/>
          </a:p>
          <a:p>
            <a:r>
              <a:rPr lang="en-US" sz="2000">
                <a:solidFill>
                  <a:schemeClr val="tx1"/>
                </a:solidFill>
              </a:rPr>
              <a:t>$</a:t>
            </a:r>
            <a:r>
              <a:rPr lang="en-US" sz="2000">
                <a:solidFill>
                  <a:schemeClr val="accent1"/>
                </a:solidFill>
              </a:rPr>
              <a:t> docker push </a:t>
            </a:r>
            <a:r>
              <a:rPr lang="en-US" sz="2000" err="1"/>
              <a:t>myacr.azurecr.io</a:t>
            </a:r>
            <a:r>
              <a:rPr lang="en-US" sz="2000"/>
              <a:t>/hello-world </a:t>
            </a:r>
          </a:p>
          <a:p>
            <a:endParaRPr lang="en-US" sz="2000"/>
          </a:p>
          <a:p>
            <a:r>
              <a:rPr lang="en-US" sz="2000">
                <a:solidFill>
                  <a:schemeClr val="tx1"/>
                </a:solidFill>
              </a:rPr>
              <a:t>$</a:t>
            </a:r>
            <a:r>
              <a:rPr lang="en-US" sz="2000">
                <a:solidFill>
                  <a:schemeClr val="accent1"/>
                </a:solidFill>
              </a:rPr>
              <a:t> docker </a:t>
            </a:r>
            <a:r>
              <a:rPr lang="en-US" sz="2000" err="1">
                <a:solidFill>
                  <a:schemeClr val="accent1"/>
                </a:solidFill>
              </a:rPr>
              <a:t>rmi</a:t>
            </a:r>
            <a:r>
              <a:rPr lang="en-US" sz="2000">
                <a:solidFill>
                  <a:schemeClr val="accent1"/>
                </a:solidFill>
              </a:rPr>
              <a:t> </a:t>
            </a:r>
            <a:r>
              <a:rPr lang="en-US" sz="2000" err="1"/>
              <a:t>myacr.azurecr.io</a:t>
            </a:r>
            <a:r>
              <a:rPr lang="en-US" sz="2000"/>
              <a:t>/hello-world</a:t>
            </a:r>
          </a:p>
        </p:txBody>
      </p:sp>
      <p:sp>
        <p:nvSpPr>
          <p:cNvPr id="3" name="Title 2">
            <a:extLst>
              <a:ext uri="{FF2B5EF4-FFF2-40B4-BE49-F238E27FC236}">
                <a16:creationId xmlns:a16="http://schemas.microsoft.com/office/drawing/2014/main" id="{9CA4FAE0-2837-8248-8F5A-C2E4781A64A8}"/>
              </a:ext>
            </a:extLst>
          </p:cNvPr>
          <p:cNvSpPr>
            <a:spLocks noGrp="1"/>
          </p:cNvSpPr>
          <p:nvPr>
            <p:ph type="title"/>
          </p:nvPr>
        </p:nvSpPr>
        <p:spPr/>
        <p:txBody>
          <a:bodyPr>
            <a:normAutofit fontScale="90000"/>
          </a:bodyPr>
          <a:lstStyle/>
          <a:p>
            <a:r>
              <a:rPr lang="en-US"/>
              <a:t>Commands</a:t>
            </a:r>
          </a:p>
        </p:txBody>
      </p:sp>
      <p:sp>
        <p:nvSpPr>
          <p:cNvPr id="6" name="Text Placeholder 5">
            <a:extLst>
              <a:ext uri="{FF2B5EF4-FFF2-40B4-BE49-F238E27FC236}">
                <a16:creationId xmlns:a16="http://schemas.microsoft.com/office/drawing/2014/main" id="{2226EB22-A8DC-8244-823B-CDE239608677}"/>
              </a:ext>
            </a:extLst>
          </p:cNvPr>
          <p:cNvSpPr>
            <a:spLocks noGrp="1"/>
          </p:cNvSpPr>
          <p:nvPr>
            <p:ph type="body" sz="quarter" idx="13"/>
          </p:nvPr>
        </p:nvSpPr>
        <p:spPr/>
        <p:txBody>
          <a:bodyPr>
            <a:normAutofit fontScale="92500" lnSpcReduction="20000"/>
          </a:bodyPr>
          <a:lstStyle/>
          <a:p>
            <a:r>
              <a:rPr lang="en-US"/>
              <a:t>ACR Commands</a:t>
            </a:r>
          </a:p>
        </p:txBody>
      </p:sp>
      <p:sp>
        <p:nvSpPr>
          <p:cNvPr id="4" name="Text Placeholder 3">
            <a:extLst>
              <a:ext uri="{FF2B5EF4-FFF2-40B4-BE49-F238E27FC236}">
                <a16:creationId xmlns:a16="http://schemas.microsoft.com/office/drawing/2014/main" id="{C00E9E35-7204-0146-B15D-D325ADFEDF30}"/>
              </a:ext>
            </a:extLst>
          </p:cNvPr>
          <p:cNvSpPr>
            <a:spLocks noGrp="1"/>
          </p:cNvSpPr>
          <p:nvPr>
            <p:ph type="body" sz="quarter" idx="10"/>
          </p:nvPr>
        </p:nvSpPr>
        <p:spPr>
          <a:xfrm>
            <a:off x="287100" y="1280387"/>
            <a:ext cx="4862033" cy="2499146"/>
          </a:xfrm>
        </p:spPr>
        <p:txBody>
          <a:bodyPr/>
          <a:lstStyle/>
          <a:p>
            <a:r>
              <a:rPr lang="en-US"/>
              <a:t>Logging into the registry</a:t>
            </a:r>
          </a:p>
          <a:p>
            <a:endParaRPr lang="en-US"/>
          </a:p>
          <a:p>
            <a:r>
              <a:rPr lang="en-US"/>
              <a:t>Standard Docker commands</a:t>
            </a:r>
          </a:p>
          <a:p>
            <a:endParaRPr lang="en-US"/>
          </a:p>
          <a:p>
            <a:r>
              <a:rPr lang="en-US"/>
              <a:t>Push, Pull, Removing images</a:t>
            </a:r>
          </a:p>
        </p:txBody>
      </p:sp>
    </p:spTree>
    <p:extLst>
      <p:ext uri="{BB962C8B-B14F-4D97-AF65-F5344CB8AC3E}">
        <p14:creationId xmlns:p14="http://schemas.microsoft.com/office/powerpoint/2010/main" val="3042272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grpSp>
        <p:nvGrpSpPr>
          <p:cNvPr id="6" name="Group 5">
            <a:extLst>
              <a:ext uri="{FF2B5EF4-FFF2-40B4-BE49-F238E27FC236}">
                <a16:creationId xmlns:a16="http://schemas.microsoft.com/office/drawing/2014/main" id="{AAE76A9D-6806-3649-8861-91D28AB0FA32}"/>
              </a:ext>
            </a:extLst>
          </p:cNvPr>
          <p:cNvGrpSpPr/>
          <p:nvPr/>
        </p:nvGrpSpPr>
        <p:grpSpPr>
          <a:xfrm>
            <a:off x="5638800" y="2971800"/>
            <a:ext cx="914400" cy="914400"/>
            <a:chOff x="3598877" y="2810312"/>
            <a:chExt cx="914400" cy="914400"/>
          </a:xfrm>
        </p:grpSpPr>
        <p:sp>
          <p:nvSpPr>
            <p:cNvPr id="3" name="Oval 2">
              <a:extLst>
                <a:ext uri="{FF2B5EF4-FFF2-40B4-BE49-F238E27FC236}">
                  <a16:creationId xmlns:a16="http://schemas.microsoft.com/office/drawing/2014/main" id="{755B0D97-6369-C342-8F00-A2139601376C}"/>
                </a:ext>
              </a:extLst>
            </p:cNvPr>
            <p:cNvSpPr/>
            <p:nvPr/>
          </p:nvSpPr>
          <p:spPr>
            <a:xfrm>
              <a:off x="3598877" y="2810312"/>
              <a:ext cx="914400" cy="914400"/>
            </a:xfrm>
            <a:prstGeom prst="ellipse">
              <a:avLst/>
            </a:prstGeom>
            <a:solidFill>
              <a:srgbClr val="8133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C2D4F88-94ED-3F40-9EB4-7951801D759F}"/>
                </a:ext>
              </a:extLst>
            </p:cNvPr>
            <p:cNvSpPr txBox="1"/>
            <p:nvPr/>
          </p:nvSpPr>
          <p:spPr>
            <a:xfrm>
              <a:off x="3699302" y="2835479"/>
              <a:ext cx="710451" cy="769441"/>
            </a:xfrm>
            <a:prstGeom prst="rect">
              <a:avLst/>
            </a:prstGeom>
            <a:noFill/>
          </p:spPr>
          <p:txBody>
            <a:bodyPr wrap="none" rtlCol="0">
              <a:spAutoFit/>
            </a:bodyPr>
            <a:lstStyle/>
            <a:p>
              <a:r>
                <a:rPr lang="en-US" sz="4400" dirty="0">
                  <a:solidFill>
                    <a:schemeClr val="bg1"/>
                  </a:solidFill>
                  <a:latin typeface="Segoe UI" panose="020B0502040204020203" pitchFamily="34" charset="0"/>
                  <a:cs typeface="Segoe UI" panose="020B0502040204020203" pitchFamily="34" charset="0"/>
                </a:rPr>
                <a:t>or</a:t>
              </a:r>
            </a:p>
          </p:txBody>
        </p:sp>
      </p:grpSp>
    </p:spTree>
    <p:extLst>
      <p:ext uri="{BB962C8B-B14F-4D97-AF65-F5344CB8AC3E}">
        <p14:creationId xmlns:p14="http://schemas.microsoft.com/office/powerpoint/2010/main" val="18980458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79F88-9F62-514F-ACC4-0C4BF5429C02}"/>
              </a:ext>
            </a:extLst>
          </p:cNvPr>
          <p:cNvSpPr>
            <a:spLocks noGrp="1"/>
          </p:cNvSpPr>
          <p:nvPr>
            <p:ph type="title"/>
          </p:nvPr>
        </p:nvSpPr>
        <p:spPr>
          <a:xfrm>
            <a:off x="838200" y="365126"/>
            <a:ext cx="10515600" cy="694430"/>
          </a:xfrm>
        </p:spPr>
        <p:txBody>
          <a:bodyPr>
            <a:normAutofit fontScale="90000"/>
          </a:bodyPr>
          <a:lstStyle/>
          <a:p>
            <a:r>
              <a:rPr lang="en-US"/>
              <a:t>Azure Container Registry</a:t>
            </a:r>
          </a:p>
        </p:txBody>
      </p:sp>
      <p:sp>
        <p:nvSpPr>
          <p:cNvPr id="7" name="Rectangle: Rounded Corners 218">
            <a:extLst>
              <a:ext uri="{FF2B5EF4-FFF2-40B4-BE49-F238E27FC236}">
                <a16:creationId xmlns:a16="http://schemas.microsoft.com/office/drawing/2014/main" id="{7F3710F2-8BDE-304A-8E40-D8B359E6BF46}"/>
              </a:ext>
            </a:extLst>
          </p:cNvPr>
          <p:cNvSpPr/>
          <p:nvPr/>
        </p:nvSpPr>
        <p:spPr bwMode="auto">
          <a:xfrm rot="5400000">
            <a:off x="10546934" y="5385895"/>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8" name="Rectangle: Rounded Corners 219">
            <a:extLst>
              <a:ext uri="{FF2B5EF4-FFF2-40B4-BE49-F238E27FC236}">
                <a16:creationId xmlns:a16="http://schemas.microsoft.com/office/drawing/2014/main" id="{0341A771-538D-1A4F-A1E4-E224C4E090DF}"/>
              </a:ext>
            </a:extLst>
          </p:cNvPr>
          <p:cNvSpPr/>
          <p:nvPr/>
        </p:nvSpPr>
        <p:spPr bwMode="auto">
          <a:xfrm rot="5400000">
            <a:off x="10546934" y="1905090"/>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9" name="Group 8">
            <a:extLst>
              <a:ext uri="{FF2B5EF4-FFF2-40B4-BE49-F238E27FC236}">
                <a16:creationId xmlns:a16="http://schemas.microsoft.com/office/drawing/2014/main" id="{B16B751C-EE06-B342-BE1F-52B83F010285}"/>
              </a:ext>
            </a:extLst>
          </p:cNvPr>
          <p:cNvGrpSpPr/>
          <p:nvPr/>
        </p:nvGrpSpPr>
        <p:grpSpPr>
          <a:xfrm>
            <a:off x="3463554" y="2038242"/>
            <a:ext cx="1614414" cy="3282292"/>
            <a:chOff x="4491419" y="2852057"/>
            <a:chExt cx="1614414" cy="3079652"/>
          </a:xfrm>
        </p:grpSpPr>
        <p:sp>
          <p:nvSpPr>
            <p:cNvPr id="10" name="Rectangle: Rounded Corners 250">
              <a:extLst>
                <a:ext uri="{FF2B5EF4-FFF2-40B4-BE49-F238E27FC236}">
                  <a16:creationId xmlns:a16="http://schemas.microsoft.com/office/drawing/2014/main" id="{ADA3CDBC-0B7F-3346-851D-FCAC0303DE2D}"/>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11" name="Group 10">
              <a:extLst>
                <a:ext uri="{FF2B5EF4-FFF2-40B4-BE49-F238E27FC236}">
                  <a16:creationId xmlns:a16="http://schemas.microsoft.com/office/drawing/2014/main" id="{299E878E-CDCE-3B4A-97DF-61F4A1A10401}"/>
                </a:ext>
              </a:extLst>
            </p:cNvPr>
            <p:cNvGrpSpPr/>
            <p:nvPr/>
          </p:nvGrpSpPr>
          <p:grpSpPr>
            <a:xfrm>
              <a:off x="4598744" y="3358746"/>
              <a:ext cx="1399763" cy="2432455"/>
              <a:chOff x="2931886" y="3387774"/>
              <a:chExt cx="1371600" cy="2345369"/>
            </a:xfrm>
          </p:grpSpPr>
          <p:sp>
            <p:nvSpPr>
              <p:cNvPr id="12" name="Rectangle: Rounded Corners 252">
                <a:extLst>
                  <a:ext uri="{FF2B5EF4-FFF2-40B4-BE49-F238E27FC236}">
                    <a16:creationId xmlns:a16="http://schemas.microsoft.com/office/drawing/2014/main" id="{26CA7977-4958-B643-9658-E2E5CFFA66C5}"/>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13" name="Rectangle: Rounded Corners 253">
                <a:extLst>
                  <a:ext uri="{FF2B5EF4-FFF2-40B4-BE49-F238E27FC236}">
                    <a16:creationId xmlns:a16="http://schemas.microsoft.com/office/drawing/2014/main" id="{6AAADE5C-AB6E-5344-BAA9-AC97356AD64B}"/>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14" name="Rectangle: Rounded Corners 254">
                <a:extLst>
                  <a:ext uri="{FF2B5EF4-FFF2-40B4-BE49-F238E27FC236}">
                    <a16:creationId xmlns:a16="http://schemas.microsoft.com/office/drawing/2014/main" id="{801C79B1-75F2-8E42-BDC2-78C118BA1158}"/>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15" name="Rectangle: Rounded Corners 255">
                <a:extLst>
                  <a:ext uri="{FF2B5EF4-FFF2-40B4-BE49-F238E27FC236}">
                    <a16:creationId xmlns:a16="http://schemas.microsoft.com/office/drawing/2014/main" id="{7EB2CFBE-B062-374B-81A9-F3D918A455CC}"/>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16" name="Rectangle: Rounded Corners 221">
            <a:extLst>
              <a:ext uri="{FF2B5EF4-FFF2-40B4-BE49-F238E27FC236}">
                <a16:creationId xmlns:a16="http://schemas.microsoft.com/office/drawing/2014/main" id="{55F8A7D8-9135-5345-82EA-EBC43047D3FC}"/>
              </a:ext>
            </a:extLst>
          </p:cNvPr>
          <p:cNvSpPr/>
          <p:nvPr/>
        </p:nvSpPr>
        <p:spPr bwMode="auto">
          <a:xfrm>
            <a:off x="1535337" y="2038242"/>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17" name="Group 16">
            <a:extLst>
              <a:ext uri="{FF2B5EF4-FFF2-40B4-BE49-F238E27FC236}">
                <a16:creationId xmlns:a16="http://schemas.microsoft.com/office/drawing/2014/main" id="{90306E4D-CD32-5240-A3FF-B105FB19FCC7}"/>
              </a:ext>
            </a:extLst>
          </p:cNvPr>
          <p:cNvGrpSpPr/>
          <p:nvPr/>
        </p:nvGrpSpPr>
        <p:grpSpPr>
          <a:xfrm>
            <a:off x="1642662" y="2578271"/>
            <a:ext cx="1399763" cy="2592510"/>
            <a:chOff x="2931886" y="3387774"/>
            <a:chExt cx="1371600" cy="2345369"/>
          </a:xfrm>
        </p:grpSpPr>
        <p:sp>
          <p:nvSpPr>
            <p:cNvPr id="18" name="Rectangle: Rounded Corners 246">
              <a:extLst>
                <a:ext uri="{FF2B5EF4-FFF2-40B4-BE49-F238E27FC236}">
                  <a16:creationId xmlns:a16="http://schemas.microsoft.com/office/drawing/2014/main" id="{7C51A118-A118-C742-95C7-B74F1EFF3E02}"/>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19" name="Rectangle: Rounded Corners 247">
              <a:extLst>
                <a:ext uri="{FF2B5EF4-FFF2-40B4-BE49-F238E27FC236}">
                  <a16:creationId xmlns:a16="http://schemas.microsoft.com/office/drawing/2014/main" id="{ACA88A84-C708-5A4A-9DC4-EF95C864B150}"/>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0" name="Rectangle: Rounded Corners 248">
              <a:extLst>
                <a:ext uri="{FF2B5EF4-FFF2-40B4-BE49-F238E27FC236}">
                  <a16:creationId xmlns:a16="http://schemas.microsoft.com/office/drawing/2014/main" id="{12703E03-1809-C64F-8430-28B054D2162E}"/>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1" name="Rectangle: Rounded Corners 249">
              <a:extLst>
                <a:ext uri="{FF2B5EF4-FFF2-40B4-BE49-F238E27FC236}">
                  <a16:creationId xmlns:a16="http://schemas.microsoft.com/office/drawing/2014/main" id="{A9C5B5AF-99F5-C94B-8B39-F80FAE77DAF9}"/>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 name="Rectangle: Rounded Corners 223">
            <a:extLst>
              <a:ext uri="{FF2B5EF4-FFF2-40B4-BE49-F238E27FC236}">
                <a16:creationId xmlns:a16="http://schemas.microsoft.com/office/drawing/2014/main" id="{FF46328A-71F9-4C43-A6C3-30CBBF401B0C}"/>
              </a:ext>
            </a:extLst>
          </p:cNvPr>
          <p:cNvSpPr/>
          <p:nvPr/>
        </p:nvSpPr>
        <p:spPr bwMode="auto">
          <a:xfrm>
            <a:off x="1535336" y="5440959"/>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cxnSp>
        <p:nvCxnSpPr>
          <p:cNvPr id="23" name="Straight Arrow Connector 22">
            <a:extLst>
              <a:ext uri="{FF2B5EF4-FFF2-40B4-BE49-F238E27FC236}">
                <a16:creationId xmlns:a16="http://schemas.microsoft.com/office/drawing/2014/main" id="{AD2BBB0F-3785-9840-96A2-CE62F2D1FA5F}"/>
              </a:ext>
            </a:extLst>
          </p:cNvPr>
          <p:cNvCxnSpPr>
            <a:cxnSpLocks/>
            <a:stCxn id="27" idx="2"/>
            <a:endCxn id="31" idx="0"/>
          </p:cNvCxnSpPr>
          <p:nvPr/>
        </p:nvCxnSpPr>
        <p:spPr>
          <a:xfrm flipH="1">
            <a:off x="6082169" y="3839152"/>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0711CF4-8FBA-1F45-AE80-ECEDE8C6DACC}"/>
              </a:ext>
            </a:extLst>
          </p:cNvPr>
          <p:cNvCxnSpPr>
            <a:cxnSpLocks/>
          </p:cNvCxnSpPr>
          <p:nvPr/>
        </p:nvCxnSpPr>
        <p:spPr>
          <a:xfrm flipV="1">
            <a:off x="10803895" y="1448133"/>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27">
            <a:extLst>
              <a:ext uri="{FF2B5EF4-FFF2-40B4-BE49-F238E27FC236}">
                <a16:creationId xmlns:a16="http://schemas.microsoft.com/office/drawing/2014/main" id="{18090CC4-4F7D-AE4C-BCE3-83D1E85E829E}"/>
              </a:ext>
            </a:extLst>
          </p:cNvPr>
          <p:cNvSpPr/>
          <p:nvPr/>
        </p:nvSpPr>
        <p:spPr bwMode="auto">
          <a:xfrm>
            <a:off x="3463555" y="1446942"/>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6" name="Group 25">
            <a:extLst>
              <a:ext uri="{FF2B5EF4-FFF2-40B4-BE49-F238E27FC236}">
                <a16:creationId xmlns:a16="http://schemas.microsoft.com/office/drawing/2014/main" id="{A01EB589-12D6-3B4C-8AD1-54CF9AB07DD3}"/>
              </a:ext>
            </a:extLst>
          </p:cNvPr>
          <p:cNvGrpSpPr/>
          <p:nvPr/>
        </p:nvGrpSpPr>
        <p:grpSpPr>
          <a:xfrm>
            <a:off x="5446872" y="2962534"/>
            <a:ext cx="1273446" cy="876618"/>
            <a:chOff x="5465920" y="3243178"/>
            <a:chExt cx="1407780" cy="931522"/>
          </a:xfrm>
        </p:grpSpPr>
        <p:sp>
          <p:nvSpPr>
            <p:cNvPr id="27" name="Rectangle: Rounded Corners 244">
              <a:extLst>
                <a:ext uri="{FF2B5EF4-FFF2-40B4-BE49-F238E27FC236}">
                  <a16:creationId xmlns:a16="http://schemas.microsoft.com/office/drawing/2014/main" id="{55811D4A-EA19-CF44-8849-B868C48DC3BA}"/>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8" name="Rectangle: Rounded Corners 245">
              <a:extLst>
                <a:ext uri="{FF2B5EF4-FFF2-40B4-BE49-F238E27FC236}">
                  <a16:creationId xmlns:a16="http://schemas.microsoft.com/office/drawing/2014/main" id="{8A69222E-3602-AC4E-81BD-83B36388859A}"/>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9" name="Straight Arrow Connector 28">
            <a:extLst>
              <a:ext uri="{FF2B5EF4-FFF2-40B4-BE49-F238E27FC236}">
                <a16:creationId xmlns:a16="http://schemas.microsoft.com/office/drawing/2014/main" id="{CB82E397-EB6D-674B-BA33-8C6438F170C7}"/>
              </a:ext>
            </a:extLst>
          </p:cNvPr>
          <p:cNvCxnSpPr>
            <a:cxnSpLocks/>
            <a:stCxn id="27" idx="2"/>
          </p:cNvCxnSpPr>
          <p:nvPr/>
        </p:nvCxnSpPr>
        <p:spPr>
          <a:xfrm>
            <a:off x="6083595" y="3839152"/>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30">
            <a:extLst>
              <a:ext uri="{FF2B5EF4-FFF2-40B4-BE49-F238E27FC236}">
                <a16:creationId xmlns:a16="http://schemas.microsoft.com/office/drawing/2014/main" id="{C28905D3-3A30-FD4E-82EA-1B637924B902}"/>
              </a:ext>
            </a:extLst>
          </p:cNvPr>
          <p:cNvSpPr/>
          <p:nvPr/>
        </p:nvSpPr>
        <p:spPr bwMode="auto">
          <a:xfrm>
            <a:off x="8397643" y="2962534"/>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31" name="Rectangle: Rounded Corners 231">
            <a:extLst>
              <a:ext uri="{FF2B5EF4-FFF2-40B4-BE49-F238E27FC236}">
                <a16:creationId xmlns:a16="http://schemas.microsoft.com/office/drawing/2014/main" id="{F32CB58A-6504-A14A-A9D2-A3134672CEC2}"/>
              </a:ext>
            </a:extLst>
          </p:cNvPr>
          <p:cNvSpPr/>
          <p:nvPr/>
        </p:nvSpPr>
        <p:spPr bwMode="auto">
          <a:xfrm>
            <a:off x="5445446" y="4589559"/>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32" name="Rectangle: Rounded Corners 232">
            <a:extLst>
              <a:ext uri="{FF2B5EF4-FFF2-40B4-BE49-F238E27FC236}">
                <a16:creationId xmlns:a16="http://schemas.microsoft.com/office/drawing/2014/main" id="{5BDD2299-DC9D-D642-8781-7C723DF07E72}"/>
              </a:ext>
            </a:extLst>
          </p:cNvPr>
          <p:cNvSpPr/>
          <p:nvPr/>
        </p:nvSpPr>
        <p:spPr bwMode="auto">
          <a:xfrm>
            <a:off x="6926938"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33" name="Rectangle: Rounded Corners 233">
            <a:extLst>
              <a:ext uri="{FF2B5EF4-FFF2-40B4-BE49-F238E27FC236}">
                <a16:creationId xmlns:a16="http://schemas.microsoft.com/office/drawing/2014/main" id="{16F09CBD-1BAD-E741-9988-43BF6AA8C601}"/>
              </a:ext>
            </a:extLst>
          </p:cNvPr>
          <p:cNvSpPr/>
          <p:nvPr/>
        </p:nvSpPr>
        <p:spPr bwMode="auto">
          <a:xfrm>
            <a:off x="8397432" y="4589559"/>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34" name="Rectangle: Rounded Corners 234">
            <a:extLst>
              <a:ext uri="{FF2B5EF4-FFF2-40B4-BE49-F238E27FC236}">
                <a16:creationId xmlns:a16="http://schemas.microsoft.com/office/drawing/2014/main" id="{5C75583B-CC3E-314F-BD63-C386398FB46B}"/>
              </a:ext>
            </a:extLst>
          </p:cNvPr>
          <p:cNvSpPr/>
          <p:nvPr/>
        </p:nvSpPr>
        <p:spPr bwMode="auto">
          <a:xfrm>
            <a:off x="6926938" y="2962534"/>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35" name="Straight Arrow Connector 34">
            <a:extLst>
              <a:ext uri="{FF2B5EF4-FFF2-40B4-BE49-F238E27FC236}">
                <a16:creationId xmlns:a16="http://schemas.microsoft.com/office/drawing/2014/main" id="{EF5B320D-1CD1-0243-8268-334BD746423F}"/>
              </a:ext>
            </a:extLst>
          </p:cNvPr>
          <p:cNvCxnSpPr>
            <a:cxnSpLocks/>
            <a:stCxn id="34" idx="2"/>
            <a:endCxn id="33" idx="0"/>
          </p:cNvCxnSpPr>
          <p:nvPr/>
        </p:nvCxnSpPr>
        <p:spPr>
          <a:xfrm>
            <a:off x="7562446" y="3839152"/>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8C4181-CEC9-774B-8D57-6A5C63C18A7C}"/>
              </a:ext>
            </a:extLst>
          </p:cNvPr>
          <p:cNvCxnSpPr>
            <a:cxnSpLocks/>
            <a:stCxn id="30" idx="2"/>
            <a:endCxn id="33" idx="0"/>
          </p:cNvCxnSpPr>
          <p:nvPr/>
        </p:nvCxnSpPr>
        <p:spPr>
          <a:xfrm flipH="1">
            <a:off x="9032940" y="3839152"/>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237">
            <a:extLst>
              <a:ext uri="{FF2B5EF4-FFF2-40B4-BE49-F238E27FC236}">
                <a16:creationId xmlns:a16="http://schemas.microsoft.com/office/drawing/2014/main" id="{96C6DACD-D09A-A940-9DA8-64918768154B}"/>
              </a:ext>
            </a:extLst>
          </p:cNvPr>
          <p:cNvSpPr/>
          <p:nvPr/>
        </p:nvSpPr>
        <p:spPr bwMode="auto">
          <a:xfrm>
            <a:off x="5553995" y="4088371"/>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38" name="Rectangle: Rounded Corners 238">
            <a:extLst>
              <a:ext uri="{FF2B5EF4-FFF2-40B4-BE49-F238E27FC236}">
                <a16:creationId xmlns:a16="http://schemas.microsoft.com/office/drawing/2014/main" id="{05178EBE-633A-DC48-A316-92079C592A7D}"/>
              </a:ext>
            </a:extLst>
          </p:cNvPr>
          <p:cNvSpPr/>
          <p:nvPr/>
        </p:nvSpPr>
        <p:spPr bwMode="auto">
          <a:xfrm>
            <a:off x="8397432" y="1629079"/>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39" name="Connector: Elbow 239">
            <a:extLst>
              <a:ext uri="{FF2B5EF4-FFF2-40B4-BE49-F238E27FC236}">
                <a16:creationId xmlns:a16="http://schemas.microsoft.com/office/drawing/2014/main" id="{551F610E-3FF5-5144-837B-58E4BEC176E4}"/>
              </a:ext>
            </a:extLst>
          </p:cNvPr>
          <p:cNvCxnSpPr>
            <a:cxnSpLocks/>
            <a:stCxn id="27" idx="0"/>
          </p:cNvCxnSpPr>
          <p:nvPr/>
        </p:nvCxnSpPr>
        <p:spPr>
          <a:xfrm rot="16200000" flipV="1">
            <a:off x="4700266" y="1579205"/>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40">
            <a:extLst>
              <a:ext uri="{FF2B5EF4-FFF2-40B4-BE49-F238E27FC236}">
                <a16:creationId xmlns:a16="http://schemas.microsoft.com/office/drawing/2014/main" id="{44EF5431-3D56-7647-9228-F4B843749C59}"/>
              </a:ext>
            </a:extLst>
          </p:cNvPr>
          <p:cNvCxnSpPr>
            <a:cxnSpLocks/>
            <a:stCxn id="34" idx="0"/>
          </p:cNvCxnSpPr>
          <p:nvPr/>
        </p:nvCxnSpPr>
        <p:spPr>
          <a:xfrm rot="16200000" flipV="1">
            <a:off x="5250523" y="650611"/>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241">
            <a:extLst>
              <a:ext uri="{FF2B5EF4-FFF2-40B4-BE49-F238E27FC236}">
                <a16:creationId xmlns:a16="http://schemas.microsoft.com/office/drawing/2014/main" id="{DC1C5B62-A239-C249-A52E-1A52BB694561}"/>
              </a:ext>
            </a:extLst>
          </p:cNvPr>
          <p:cNvCxnSpPr>
            <a:cxnSpLocks/>
            <a:stCxn id="18" idx="3"/>
          </p:cNvCxnSpPr>
          <p:nvPr/>
        </p:nvCxnSpPr>
        <p:spPr>
          <a:xfrm flipV="1">
            <a:off x="3042425" y="1441203"/>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242">
            <a:extLst>
              <a:ext uri="{FF2B5EF4-FFF2-40B4-BE49-F238E27FC236}">
                <a16:creationId xmlns:a16="http://schemas.microsoft.com/office/drawing/2014/main" id="{DB3A20F6-8BB9-354E-81D8-D19B207D8A46}"/>
              </a:ext>
            </a:extLst>
          </p:cNvPr>
          <p:cNvCxnSpPr>
            <a:cxnSpLocks/>
            <a:stCxn id="19" idx="3"/>
          </p:cNvCxnSpPr>
          <p:nvPr/>
        </p:nvCxnSpPr>
        <p:spPr>
          <a:xfrm flipV="1">
            <a:off x="3042425" y="1441203"/>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2789F7-A6B4-4345-A1F6-1DA0F4432E05}"/>
              </a:ext>
            </a:extLst>
          </p:cNvPr>
          <p:cNvCxnSpPr>
            <a:cxnSpLocks/>
            <a:stCxn id="25" idx="2"/>
            <a:endCxn id="10" idx="0"/>
          </p:cNvCxnSpPr>
          <p:nvPr/>
        </p:nvCxnSpPr>
        <p:spPr>
          <a:xfrm flipH="1">
            <a:off x="4270761" y="1760464"/>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Shape 197">
            <a:extLst>
              <a:ext uri="{FF2B5EF4-FFF2-40B4-BE49-F238E27FC236}">
                <a16:creationId xmlns:a16="http://schemas.microsoft.com/office/drawing/2014/main" id="{072486FC-0228-9F45-9F56-CADE5BB29AD6}"/>
              </a:ext>
            </a:extLst>
          </p:cNvPr>
          <p:cNvSpPr/>
          <p:nvPr/>
        </p:nvSpPr>
        <p:spPr>
          <a:xfrm>
            <a:off x="6501656"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5" name="Freeform: Shape 198">
            <a:extLst>
              <a:ext uri="{FF2B5EF4-FFF2-40B4-BE49-F238E27FC236}">
                <a16:creationId xmlns:a16="http://schemas.microsoft.com/office/drawing/2014/main" id="{F26677F8-C393-7944-A08D-F612381689D3}"/>
              </a:ext>
            </a:extLst>
          </p:cNvPr>
          <p:cNvSpPr/>
          <p:nvPr/>
        </p:nvSpPr>
        <p:spPr>
          <a:xfrm>
            <a:off x="6501656"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6" name="Freeform: Shape 199">
            <a:extLst>
              <a:ext uri="{FF2B5EF4-FFF2-40B4-BE49-F238E27FC236}">
                <a16:creationId xmlns:a16="http://schemas.microsoft.com/office/drawing/2014/main" id="{D33DBECB-4ACB-7741-A7D5-34215F0EBC59}"/>
              </a:ext>
            </a:extLst>
          </p:cNvPr>
          <p:cNvSpPr/>
          <p:nvPr/>
        </p:nvSpPr>
        <p:spPr>
          <a:xfrm>
            <a:off x="6539290"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47" name="Freeform: Shape 200">
            <a:extLst>
              <a:ext uri="{FF2B5EF4-FFF2-40B4-BE49-F238E27FC236}">
                <a16:creationId xmlns:a16="http://schemas.microsoft.com/office/drawing/2014/main" id="{A58AF0C0-3705-4242-A8D3-5E87D2478D64}"/>
              </a:ext>
            </a:extLst>
          </p:cNvPr>
          <p:cNvSpPr/>
          <p:nvPr/>
        </p:nvSpPr>
        <p:spPr>
          <a:xfrm>
            <a:off x="6402633" y="3496230"/>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48" name="Freeform: Shape 201">
            <a:extLst>
              <a:ext uri="{FF2B5EF4-FFF2-40B4-BE49-F238E27FC236}">
                <a16:creationId xmlns:a16="http://schemas.microsoft.com/office/drawing/2014/main" id="{D37DC69F-5549-E242-8C40-96896834A5DF}"/>
              </a:ext>
            </a:extLst>
          </p:cNvPr>
          <p:cNvSpPr/>
          <p:nvPr/>
        </p:nvSpPr>
        <p:spPr>
          <a:xfrm>
            <a:off x="6402633" y="3517049"/>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49" name="Freeform: Shape 202">
            <a:extLst>
              <a:ext uri="{FF2B5EF4-FFF2-40B4-BE49-F238E27FC236}">
                <a16:creationId xmlns:a16="http://schemas.microsoft.com/office/drawing/2014/main" id="{A7620753-B322-414F-A961-5948E744D259}"/>
              </a:ext>
            </a:extLst>
          </p:cNvPr>
          <p:cNvSpPr/>
          <p:nvPr/>
        </p:nvSpPr>
        <p:spPr>
          <a:xfrm>
            <a:off x="6440267" y="3517049"/>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50" name="Freeform: Shape 203">
            <a:extLst>
              <a:ext uri="{FF2B5EF4-FFF2-40B4-BE49-F238E27FC236}">
                <a16:creationId xmlns:a16="http://schemas.microsoft.com/office/drawing/2014/main" id="{9BE57161-EF2E-EB4D-9712-3A82FF6F5CB4}"/>
              </a:ext>
            </a:extLst>
          </p:cNvPr>
          <p:cNvSpPr/>
          <p:nvPr/>
        </p:nvSpPr>
        <p:spPr>
          <a:xfrm>
            <a:off x="6548631" y="3586178"/>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1" name="Freeform: Shape 204">
            <a:extLst>
              <a:ext uri="{FF2B5EF4-FFF2-40B4-BE49-F238E27FC236}">
                <a16:creationId xmlns:a16="http://schemas.microsoft.com/office/drawing/2014/main" id="{8F46DA95-ADFE-2F47-BBA7-B19CBBB5B534}"/>
              </a:ext>
            </a:extLst>
          </p:cNvPr>
          <p:cNvSpPr/>
          <p:nvPr/>
        </p:nvSpPr>
        <p:spPr>
          <a:xfrm>
            <a:off x="6548631"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2" name="Freeform: Shape 205">
            <a:extLst>
              <a:ext uri="{FF2B5EF4-FFF2-40B4-BE49-F238E27FC236}">
                <a16:creationId xmlns:a16="http://schemas.microsoft.com/office/drawing/2014/main" id="{A31C6513-AFCC-1E46-80CC-A5FE6C72502B}"/>
              </a:ext>
            </a:extLst>
          </p:cNvPr>
          <p:cNvSpPr/>
          <p:nvPr/>
        </p:nvSpPr>
        <p:spPr>
          <a:xfrm>
            <a:off x="6586266" y="3606997"/>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3" name="Freeform: Shape 206">
            <a:extLst>
              <a:ext uri="{FF2B5EF4-FFF2-40B4-BE49-F238E27FC236}">
                <a16:creationId xmlns:a16="http://schemas.microsoft.com/office/drawing/2014/main" id="{6E04EDAD-F5F6-914E-8748-C8A31EE58FDD}"/>
              </a:ext>
            </a:extLst>
          </p:cNvPr>
          <p:cNvSpPr/>
          <p:nvPr/>
        </p:nvSpPr>
        <p:spPr>
          <a:xfrm>
            <a:off x="6350586" y="3584843"/>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4" name="Freeform: Shape 207">
            <a:extLst>
              <a:ext uri="{FF2B5EF4-FFF2-40B4-BE49-F238E27FC236}">
                <a16:creationId xmlns:a16="http://schemas.microsoft.com/office/drawing/2014/main" id="{F33C2300-B641-DC4F-9ECF-880151FF853A}"/>
              </a:ext>
            </a:extLst>
          </p:cNvPr>
          <p:cNvSpPr/>
          <p:nvPr/>
        </p:nvSpPr>
        <p:spPr>
          <a:xfrm>
            <a:off x="6350586" y="3605662"/>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55" name="Freeform: Shape 208">
            <a:extLst>
              <a:ext uri="{FF2B5EF4-FFF2-40B4-BE49-F238E27FC236}">
                <a16:creationId xmlns:a16="http://schemas.microsoft.com/office/drawing/2014/main" id="{70496521-5309-B548-862A-4F22DBFF097A}"/>
              </a:ext>
            </a:extLst>
          </p:cNvPr>
          <p:cNvSpPr/>
          <p:nvPr/>
        </p:nvSpPr>
        <p:spPr>
          <a:xfrm>
            <a:off x="6388220" y="3605662"/>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56" name="Freeform: Shape 209">
            <a:extLst>
              <a:ext uri="{FF2B5EF4-FFF2-40B4-BE49-F238E27FC236}">
                <a16:creationId xmlns:a16="http://schemas.microsoft.com/office/drawing/2014/main" id="{1DCDA7DF-4301-FE48-A675-A5F037CC9266}"/>
              </a:ext>
            </a:extLst>
          </p:cNvPr>
          <p:cNvSpPr/>
          <p:nvPr/>
        </p:nvSpPr>
        <p:spPr>
          <a:xfrm>
            <a:off x="6399163"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57" name="Freeform: Shape 210">
            <a:extLst>
              <a:ext uri="{FF2B5EF4-FFF2-40B4-BE49-F238E27FC236}">
                <a16:creationId xmlns:a16="http://schemas.microsoft.com/office/drawing/2014/main" id="{57D665FF-9767-5246-B92E-42AC6C306404}"/>
              </a:ext>
            </a:extLst>
          </p:cNvPr>
          <p:cNvSpPr/>
          <p:nvPr/>
        </p:nvSpPr>
        <p:spPr>
          <a:xfrm>
            <a:off x="6399163"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58" name="Freeform: Shape 211">
            <a:extLst>
              <a:ext uri="{FF2B5EF4-FFF2-40B4-BE49-F238E27FC236}">
                <a16:creationId xmlns:a16="http://schemas.microsoft.com/office/drawing/2014/main" id="{1CFF7EE7-DEFD-5D4C-8B80-A71E3BCAF919}"/>
              </a:ext>
            </a:extLst>
          </p:cNvPr>
          <p:cNvSpPr/>
          <p:nvPr/>
        </p:nvSpPr>
        <p:spPr>
          <a:xfrm>
            <a:off x="6436797"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59" name="Freeform: Shape 212">
            <a:extLst>
              <a:ext uri="{FF2B5EF4-FFF2-40B4-BE49-F238E27FC236}">
                <a16:creationId xmlns:a16="http://schemas.microsoft.com/office/drawing/2014/main" id="{8EC2C77E-FC44-FA4B-BBB7-B157DD30EF5D}"/>
              </a:ext>
            </a:extLst>
          </p:cNvPr>
          <p:cNvSpPr/>
          <p:nvPr/>
        </p:nvSpPr>
        <p:spPr>
          <a:xfrm>
            <a:off x="6501656" y="3674524"/>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60" name="Freeform: Shape 213">
            <a:extLst>
              <a:ext uri="{FF2B5EF4-FFF2-40B4-BE49-F238E27FC236}">
                <a16:creationId xmlns:a16="http://schemas.microsoft.com/office/drawing/2014/main" id="{B8D62AF6-E8AE-2D49-B5ED-7D9DC5EC4A4A}"/>
              </a:ext>
            </a:extLst>
          </p:cNvPr>
          <p:cNvSpPr/>
          <p:nvPr/>
        </p:nvSpPr>
        <p:spPr>
          <a:xfrm>
            <a:off x="6501656" y="3695343"/>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61" name="Freeform: Shape 214">
            <a:extLst>
              <a:ext uri="{FF2B5EF4-FFF2-40B4-BE49-F238E27FC236}">
                <a16:creationId xmlns:a16="http://schemas.microsoft.com/office/drawing/2014/main" id="{C6CA0F51-6A6D-6948-A12C-39771C3F3F84}"/>
              </a:ext>
            </a:extLst>
          </p:cNvPr>
          <p:cNvSpPr/>
          <p:nvPr/>
        </p:nvSpPr>
        <p:spPr>
          <a:xfrm>
            <a:off x="6539290" y="3695343"/>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62" name="Freeform: Shape 215">
            <a:extLst>
              <a:ext uri="{FF2B5EF4-FFF2-40B4-BE49-F238E27FC236}">
                <a16:creationId xmlns:a16="http://schemas.microsoft.com/office/drawing/2014/main" id="{CEE15E20-D8BE-0F4D-8F4E-3D4AD84405D9}"/>
              </a:ext>
            </a:extLst>
          </p:cNvPr>
          <p:cNvSpPr/>
          <p:nvPr/>
        </p:nvSpPr>
        <p:spPr>
          <a:xfrm>
            <a:off x="6449609" y="3586178"/>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63" name="Freeform: Shape 216">
            <a:extLst>
              <a:ext uri="{FF2B5EF4-FFF2-40B4-BE49-F238E27FC236}">
                <a16:creationId xmlns:a16="http://schemas.microsoft.com/office/drawing/2014/main" id="{9057D074-41F5-254F-A0D0-7A8F47329214}"/>
              </a:ext>
            </a:extLst>
          </p:cNvPr>
          <p:cNvSpPr/>
          <p:nvPr/>
        </p:nvSpPr>
        <p:spPr>
          <a:xfrm>
            <a:off x="6449609" y="3606997"/>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64" name="Freeform: Shape 217">
            <a:extLst>
              <a:ext uri="{FF2B5EF4-FFF2-40B4-BE49-F238E27FC236}">
                <a16:creationId xmlns:a16="http://schemas.microsoft.com/office/drawing/2014/main" id="{35772348-233A-4C4A-9D97-5443CECFC6EA}"/>
              </a:ext>
            </a:extLst>
          </p:cNvPr>
          <p:cNvSpPr/>
          <p:nvPr/>
        </p:nvSpPr>
        <p:spPr>
          <a:xfrm>
            <a:off x="6487243" y="3606997"/>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65" name="Freeform: Shape 190">
            <a:extLst>
              <a:ext uri="{FF2B5EF4-FFF2-40B4-BE49-F238E27FC236}">
                <a16:creationId xmlns:a16="http://schemas.microsoft.com/office/drawing/2014/main" id="{58803F49-EEC2-7B47-A022-F76D52AE67AD}"/>
              </a:ext>
            </a:extLst>
          </p:cNvPr>
          <p:cNvSpPr/>
          <p:nvPr/>
        </p:nvSpPr>
        <p:spPr>
          <a:xfrm>
            <a:off x="6350205" y="4978137"/>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66" name="Freeform: Shape 191">
            <a:extLst>
              <a:ext uri="{FF2B5EF4-FFF2-40B4-BE49-F238E27FC236}">
                <a16:creationId xmlns:a16="http://schemas.microsoft.com/office/drawing/2014/main" id="{BEE1784F-2A14-F442-9291-C69315E144D7}"/>
              </a:ext>
            </a:extLst>
          </p:cNvPr>
          <p:cNvSpPr/>
          <p:nvPr/>
        </p:nvSpPr>
        <p:spPr>
          <a:xfrm>
            <a:off x="6474693" y="5022243"/>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67" name="Freeform: Shape 192">
            <a:extLst>
              <a:ext uri="{FF2B5EF4-FFF2-40B4-BE49-F238E27FC236}">
                <a16:creationId xmlns:a16="http://schemas.microsoft.com/office/drawing/2014/main" id="{F8FA8457-E157-614A-A5A6-000E18607161}"/>
              </a:ext>
            </a:extLst>
          </p:cNvPr>
          <p:cNvSpPr/>
          <p:nvPr/>
        </p:nvSpPr>
        <p:spPr>
          <a:xfrm>
            <a:off x="6504444" y="5022243"/>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68" name="Freeform: Shape 193">
            <a:extLst>
              <a:ext uri="{FF2B5EF4-FFF2-40B4-BE49-F238E27FC236}">
                <a16:creationId xmlns:a16="http://schemas.microsoft.com/office/drawing/2014/main" id="{43610EF5-5FFF-474E-8646-06B82B3BBD98}"/>
              </a:ext>
            </a:extLst>
          </p:cNvPr>
          <p:cNvSpPr/>
          <p:nvPr/>
        </p:nvSpPr>
        <p:spPr>
          <a:xfrm>
            <a:off x="6436068" y="5098188"/>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69" name="Freeform: Shape 194">
            <a:extLst>
              <a:ext uri="{FF2B5EF4-FFF2-40B4-BE49-F238E27FC236}">
                <a16:creationId xmlns:a16="http://schemas.microsoft.com/office/drawing/2014/main" id="{968E2C9B-9E0F-CD47-9137-07F86D86DD8A}"/>
              </a:ext>
            </a:extLst>
          </p:cNvPr>
          <p:cNvSpPr/>
          <p:nvPr/>
        </p:nvSpPr>
        <p:spPr>
          <a:xfrm>
            <a:off x="650444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0" name="Freeform: Shape 195">
            <a:extLst>
              <a:ext uri="{FF2B5EF4-FFF2-40B4-BE49-F238E27FC236}">
                <a16:creationId xmlns:a16="http://schemas.microsoft.com/office/drawing/2014/main" id="{46C3FF69-43D1-D84E-A73D-770CEB637997}"/>
              </a:ext>
            </a:extLst>
          </p:cNvPr>
          <p:cNvSpPr/>
          <p:nvPr/>
        </p:nvSpPr>
        <p:spPr>
          <a:xfrm>
            <a:off x="6537589"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71" name="Freeform: Shape 196">
            <a:extLst>
              <a:ext uri="{FF2B5EF4-FFF2-40B4-BE49-F238E27FC236}">
                <a16:creationId xmlns:a16="http://schemas.microsoft.com/office/drawing/2014/main" id="{7019A984-838C-5340-B7D6-BC9AD4206243}"/>
              </a:ext>
            </a:extLst>
          </p:cNvPr>
          <p:cNvSpPr/>
          <p:nvPr/>
        </p:nvSpPr>
        <p:spPr>
          <a:xfrm>
            <a:off x="6467124" y="5130549"/>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nvGrpSpPr>
          <p:cNvPr id="72" name="Group 71">
            <a:extLst>
              <a:ext uri="{FF2B5EF4-FFF2-40B4-BE49-F238E27FC236}">
                <a16:creationId xmlns:a16="http://schemas.microsoft.com/office/drawing/2014/main" id="{B2E3483E-503D-DB4C-99AA-660D0719E086}"/>
              </a:ext>
            </a:extLst>
          </p:cNvPr>
          <p:cNvGrpSpPr/>
          <p:nvPr/>
        </p:nvGrpSpPr>
        <p:grpSpPr>
          <a:xfrm>
            <a:off x="9816106" y="1629079"/>
            <a:ext cx="840131" cy="3691455"/>
            <a:chOff x="10801796" y="2001610"/>
            <a:chExt cx="840131" cy="3691455"/>
          </a:xfrm>
        </p:grpSpPr>
        <p:sp>
          <p:nvSpPr>
            <p:cNvPr id="73" name="Rectangle: Rounded Corners 224">
              <a:extLst>
                <a:ext uri="{FF2B5EF4-FFF2-40B4-BE49-F238E27FC236}">
                  <a16:creationId xmlns:a16="http://schemas.microsoft.com/office/drawing/2014/main" id="{AD8A86AD-995A-F74C-B500-903CC12F56CC}"/>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Registry (ACR)</a:t>
              </a:r>
            </a:p>
          </p:txBody>
        </p:sp>
        <p:grpSp>
          <p:nvGrpSpPr>
            <p:cNvPr id="74" name="Group 73">
              <a:extLst>
                <a:ext uri="{FF2B5EF4-FFF2-40B4-BE49-F238E27FC236}">
                  <a16:creationId xmlns:a16="http://schemas.microsoft.com/office/drawing/2014/main" id="{25AE4F4E-AAB4-E44D-9763-4C74E4DA866A}"/>
                </a:ext>
              </a:extLst>
            </p:cNvPr>
            <p:cNvGrpSpPr/>
            <p:nvPr/>
          </p:nvGrpSpPr>
          <p:grpSpPr>
            <a:xfrm>
              <a:off x="11201400" y="5321489"/>
              <a:ext cx="377703" cy="299345"/>
              <a:chOff x="11201400" y="5321489"/>
              <a:chExt cx="377703" cy="299345"/>
            </a:xfrm>
          </p:grpSpPr>
          <p:sp>
            <p:nvSpPr>
              <p:cNvPr id="75" name="Freeform: Shape 177">
                <a:extLst>
                  <a:ext uri="{FF2B5EF4-FFF2-40B4-BE49-F238E27FC236}">
                    <a16:creationId xmlns:a16="http://schemas.microsoft.com/office/drawing/2014/main" id="{C8CA0B16-1303-AE47-AC15-09E67F630E75}"/>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endParaRPr lang="en-US"/>
              </a:p>
            </p:txBody>
          </p:sp>
          <p:sp>
            <p:nvSpPr>
              <p:cNvPr id="76" name="Freeform: Shape 178">
                <a:extLst>
                  <a:ext uri="{FF2B5EF4-FFF2-40B4-BE49-F238E27FC236}">
                    <a16:creationId xmlns:a16="http://schemas.microsoft.com/office/drawing/2014/main" id="{5D39B54F-6553-6048-9A9D-DFF1640F52D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endParaRPr lang="en-US"/>
              </a:p>
            </p:txBody>
          </p:sp>
          <p:sp>
            <p:nvSpPr>
              <p:cNvPr id="77" name="Freeform: Shape 179">
                <a:extLst>
                  <a:ext uri="{FF2B5EF4-FFF2-40B4-BE49-F238E27FC236}">
                    <a16:creationId xmlns:a16="http://schemas.microsoft.com/office/drawing/2014/main" id="{CF8C53D6-7708-F843-ADAC-A5B3A549F7A4}"/>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endParaRPr lang="en-US"/>
              </a:p>
            </p:txBody>
          </p:sp>
          <p:sp>
            <p:nvSpPr>
              <p:cNvPr id="78" name="Freeform: Shape 180">
                <a:extLst>
                  <a:ext uri="{FF2B5EF4-FFF2-40B4-BE49-F238E27FC236}">
                    <a16:creationId xmlns:a16="http://schemas.microsoft.com/office/drawing/2014/main" id="{FBE438A8-CECB-CD46-8CC0-AB3E7B5C7E98}"/>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sp>
            <p:nvSpPr>
              <p:cNvPr id="79" name="Freeform: Shape 181">
                <a:extLst>
                  <a:ext uri="{FF2B5EF4-FFF2-40B4-BE49-F238E27FC236}">
                    <a16:creationId xmlns:a16="http://schemas.microsoft.com/office/drawing/2014/main" id="{5B117E3E-E702-714A-8106-0F0668A563F4}"/>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endParaRPr lang="en-US"/>
              </a:p>
            </p:txBody>
          </p:sp>
          <p:sp>
            <p:nvSpPr>
              <p:cNvPr id="80" name="Freeform: Shape 182">
                <a:extLst>
                  <a:ext uri="{FF2B5EF4-FFF2-40B4-BE49-F238E27FC236}">
                    <a16:creationId xmlns:a16="http://schemas.microsoft.com/office/drawing/2014/main" id="{A6937DEC-1DE3-224F-96E4-60A73D058BBA}"/>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endParaRPr lang="en-US"/>
              </a:p>
            </p:txBody>
          </p:sp>
          <p:sp>
            <p:nvSpPr>
              <p:cNvPr id="81" name="Freeform: Shape 183">
                <a:extLst>
                  <a:ext uri="{FF2B5EF4-FFF2-40B4-BE49-F238E27FC236}">
                    <a16:creationId xmlns:a16="http://schemas.microsoft.com/office/drawing/2014/main" id="{99B68328-ADCD-9047-BBC7-456F6F812A36}"/>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endParaRPr lang="en-US"/>
              </a:p>
            </p:txBody>
          </p:sp>
          <p:sp>
            <p:nvSpPr>
              <p:cNvPr id="82" name="Freeform: Shape 184">
                <a:extLst>
                  <a:ext uri="{FF2B5EF4-FFF2-40B4-BE49-F238E27FC236}">
                    <a16:creationId xmlns:a16="http://schemas.microsoft.com/office/drawing/2014/main" id="{E5FE6640-C84F-AF45-B716-5FA9EF676253}"/>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endParaRPr lang="en-US"/>
              </a:p>
            </p:txBody>
          </p:sp>
          <p:sp>
            <p:nvSpPr>
              <p:cNvPr id="83" name="Freeform: Shape 185">
                <a:extLst>
                  <a:ext uri="{FF2B5EF4-FFF2-40B4-BE49-F238E27FC236}">
                    <a16:creationId xmlns:a16="http://schemas.microsoft.com/office/drawing/2014/main" id="{0AE6821E-E837-1C42-A523-33572B754849}"/>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endParaRPr lang="en-US"/>
              </a:p>
            </p:txBody>
          </p:sp>
          <p:sp>
            <p:nvSpPr>
              <p:cNvPr id="84" name="Freeform: Shape 186">
                <a:extLst>
                  <a:ext uri="{FF2B5EF4-FFF2-40B4-BE49-F238E27FC236}">
                    <a16:creationId xmlns:a16="http://schemas.microsoft.com/office/drawing/2014/main" id="{357B55DC-F8FC-AF46-96F7-AEC42F828CB4}"/>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endParaRPr lang="en-US"/>
              </a:p>
            </p:txBody>
          </p:sp>
          <p:sp>
            <p:nvSpPr>
              <p:cNvPr id="85" name="Freeform: Shape 187">
                <a:extLst>
                  <a:ext uri="{FF2B5EF4-FFF2-40B4-BE49-F238E27FC236}">
                    <a16:creationId xmlns:a16="http://schemas.microsoft.com/office/drawing/2014/main" id="{82317A65-2E5A-EE4E-B7F8-038FB1458996}"/>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endParaRPr lang="en-US"/>
              </a:p>
            </p:txBody>
          </p:sp>
          <p:sp>
            <p:nvSpPr>
              <p:cNvPr id="86" name="Freeform: Shape 188">
                <a:extLst>
                  <a:ext uri="{FF2B5EF4-FFF2-40B4-BE49-F238E27FC236}">
                    <a16:creationId xmlns:a16="http://schemas.microsoft.com/office/drawing/2014/main" id="{EE730B86-1161-984C-B284-902A3A5BAB71}"/>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endParaRPr lang="en-US"/>
              </a:p>
            </p:txBody>
          </p:sp>
          <p:sp>
            <p:nvSpPr>
              <p:cNvPr id="87" name="Freeform: Shape 189">
                <a:extLst>
                  <a:ext uri="{FF2B5EF4-FFF2-40B4-BE49-F238E27FC236}">
                    <a16:creationId xmlns:a16="http://schemas.microsoft.com/office/drawing/2014/main" id="{EED7B361-CEE4-9442-AE9C-3C4803176E2F}"/>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grpSp>
      </p:grpSp>
      <p:sp>
        <p:nvSpPr>
          <p:cNvPr id="88" name="Freeform 5">
            <a:extLst>
              <a:ext uri="{FF2B5EF4-FFF2-40B4-BE49-F238E27FC236}">
                <a16:creationId xmlns:a16="http://schemas.microsoft.com/office/drawing/2014/main" id="{D52F40D5-F3F9-C547-9CFD-82DD17466A38}"/>
              </a:ext>
            </a:extLst>
          </p:cNvPr>
          <p:cNvSpPr>
            <a:spLocks/>
          </p:cNvSpPr>
          <p:nvPr/>
        </p:nvSpPr>
        <p:spPr bwMode="auto">
          <a:xfrm>
            <a:off x="6554069"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5">
            <a:extLst>
              <a:ext uri="{FF2B5EF4-FFF2-40B4-BE49-F238E27FC236}">
                <a16:creationId xmlns:a16="http://schemas.microsoft.com/office/drawing/2014/main" id="{51E305B0-212D-AC45-9F2F-F18345AE4D72}"/>
              </a:ext>
            </a:extLst>
          </p:cNvPr>
          <p:cNvSpPr>
            <a:spLocks/>
          </p:cNvSpPr>
          <p:nvPr/>
        </p:nvSpPr>
        <p:spPr bwMode="auto">
          <a:xfrm>
            <a:off x="4581673" y="4885366"/>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0" name="Graphic 89">
            <a:extLst>
              <a:ext uri="{FF2B5EF4-FFF2-40B4-BE49-F238E27FC236}">
                <a16:creationId xmlns:a16="http://schemas.microsoft.com/office/drawing/2014/main" id="{3EE774E9-9D66-8A49-A10A-DE55D0041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0370" y="1485781"/>
            <a:ext cx="227028" cy="229320"/>
          </a:xfrm>
          <a:prstGeom prst="rect">
            <a:avLst/>
          </a:prstGeom>
        </p:spPr>
      </p:pic>
      <p:pic>
        <p:nvPicPr>
          <p:cNvPr id="91" name="Graphic 90">
            <a:extLst>
              <a:ext uri="{FF2B5EF4-FFF2-40B4-BE49-F238E27FC236}">
                <a16:creationId xmlns:a16="http://schemas.microsoft.com/office/drawing/2014/main" id="{74B73924-F331-1047-887A-8847A4C5B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1677" y="2828561"/>
            <a:ext cx="276260" cy="287772"/>
          </a:xfrm>
          <a:prstGeom prst="rect">
            <a:avLst/>
          </a:prstGeom>
        </p:spPr>
      </p:pic>
      <p:pic>
        <p:nvPicPr>
          <p:cNvPr id="92" name="Graphic 91">
            <a:extLst>
              <a:ext uri="{FF2B5EF4-FFF2-40B4-BE49-F238E27FC236}">
                <a16:creationId xmlns:a16="http://schemas.microsoft.com/office/drawing/2014/main" id="{6263EE6A-9831-4849-B338-EE8A9E12D2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0331" y="3491047"/>
            <a:ext cx="249580" cy="286450"/>
          </a:xfrm>
          <a:prstGeom prst="rect">
            <a:avLst/>
          </a:prstGeom>
        </p:spPr>
      </p:pic>
      <p:pic>
        <p:nvPicPr>
          <p:cNvPr id="93" name="Graphic 92">
            <a:extLst>
              <a:ext uri="{FF2B5EF4-FFF2-40B4-BE49-F238E27FC236}">
                <a16:creationId xmlns:a16="http://schemas.microsoft.com/office/drawing/2014/main" id="{B1F2E3FB-DE00-E24E-926D-B957AD9B9C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75205" y="4206613"/>
            <a:ext cx="309391" cy="220324"/>
          </a:xfrm>
          <a:prstGeom prst="rect">
            <a:avLst/>
          </a:prstGeom>
        </p:spPr>
      </p:pic>
      <p:pic>
        <p:nvPicPr>
          <p:cNvPr id="94" name="Graphic 93">
            <a:extLst>
              <a:ext uri="{FF2B5EF4-FFF2-40B4-BE49-F238E27FC236}">
                <a16:creationId xmlns:a16="http://schemas.microsoft.com/office/drawing/2014/main" id="{D810C336-972E-4140-97FA-36E1C36B9F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07203" y="2149213"/>
            <a:ext cx="277922" cy="277922"/>
          </a:xfrm>
          <a:prstGeom prst="rect">
            <a:avLst/>
          </a:prstGeom>
        </p:spPr>
      </p:pic>
      <p:pic>
        <p:nvPicPr>
          <p:cNvPr id="95" name="Graphic 94">
            <a:extLst>
              <a:ext uri="{FF2B5EF4-FFF2-40B4-BE49-F238E27FC236}">
                <a16:creationId xmlns:a16="http://schemas.microsoft.com/office/drawing/2014/main" id="{C439EBDA-F077-7642-89E2-48E7BAF8B1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8911" y="3482713"/>
            <a:ext cx="298261" cy="278929"/>
          </a:xfrm>
          <a:prstGeom prst="rect">
            <a:avLst/>
          </a:prstGeom>
        </p:spPr>
      </p:pic>
      <p:pic>
        <p:nvPicPr>
          <p:cNvPr id="96" name="Graphic 95">
            <a:extLst>
              <a:ext uri="{FF2B5EF4-FFF2-40B4-BE49-F238E27FC236}">
                <a16:creationId xmlns:a16="http://schemas.microsoft.com/office/drawing/2014/main" id="{EFA04A04-9DA1-D84D-A38C-F497628F72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1956" y="3503835"/>
            <a:ext cx="300907" cy="266594"/>
          </a:xfrm>
          <a:prstGeom prst="rect">
            <a:avLst/>
          </a:prstGeom>
        </p:spPr>
      </p:pic>
      <p:pic>
        <p:nvPicPr>
          <p:cNvPr id="97" name="Graphic 96">
            <a:extLst>
              <a:ext uri="{FF2B5EF4-FFF2-40B4-BE49-F238E27FC236}">
                <a16:creationId xmlns:a16="http://schemas.microsoft.com/office/drawing/2014/main" id="{54CAB3E2-F69C-7547-916A-5F93198C10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13863" y="5011260"/>
            <a:ext cx="299391" cy="238577"/>
          </a:xfrm>
          <a:prstGeom prst="rect">
            <a:avLst/>
          </a:prstGeom>
        </p:spPr>
      </p:pic>
      <p:pic>
        <p:nvPicPr>
          <p:cNvPr id="98" name="Graphic 97">
            <a:extLst>
              <a:ext uri="{FF2B5EF4-FFF2-40B4-BE49-F238E27FC236}">
                <a16:creationId xmlns:a16="http://schemas.microsoft.com/office/drawing/2014/main" id="{5E749721-0AD4-0241-B8E9-4D6CDD7754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301956" y="4998035"/>
            <a:ext cx="283018" cy="236238"/>
          </a:xfrm>
          <a:prstGeom prst="rect">
            <a:avLst/>
          </a:prstGeom>
        </p:spPr>
      </p:pic>
      <p:pic>
        <p:nvPicPr>
          <p:cNvPr id="99" name="Picture 98">
            <a:extLst>
              <a:ext uri="{FF2B5EF4-FFF2-40B4-BE49-F238E27FC236}">
                <a16:creationId xmlns:a16="http://schemas.microsoft.com/office/drawing/2014/main" id="{B8617B26-6F67-3D4B-BE30-4D5BAADF104C}"/>
              </a:ext>
            </a:extLst>
          </p:cNvPr>
          <p:cNvPicPr>
            <a:picLocks noChangeAspect="1"/>
          </p:cNvPicPr>
          <p:nvPr/>
        </p:nvPicPr>
        <p:blipFill rotWithShape="1">
          <a:blip r:embed="rId21"/>
          <a:srcRect t="13129" r="7843"/>
          <a:stretch/>
        </p:blipFill>
        <p:spPr>
          <a:xfrm>
            <a:off x="2730224" y="2888348"/>
            <a:ext cx="236025" cy="222484"/>
          </a:xfrm>
          <a:prstGeom prst="rect">
            <a:avLst/>
          </a:prstGeom>
        </p:spPr>
      </p:pic>
      <p:pic>
        <p:nvPicPr>
          <p:cNvPr id="100" name="Picture 99">
            <a:extLst>
              <a:ext uri="{FF2B5EF4-FFF2-40B4-BE49-F238E27FC236}">
                <a16:creationId xmlns:a16="http://schemas.microsoft.com/office/drawing/2014/main" id="{847FA2BA-4EDA-C04C-8969-3F3D457E255E}"/>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713155" y="3574669"/>
            <a:ext cx="261234" cy="189633"/>
          </a:xfrm>
          <a:prstGeom prst="rect">
            <a:avLst/>
          </a:prstGeom>
        </p:spPr>
      </p:pic>
      <p:pic>
        <p:nvPicPr>
          <p:cNvPr id="101" name="Picture 100">
            <a:extLst>
              <a:ext uri="{FF2B5EF4-FFF2-40B4-BE49-F238E27FC236}">
                <a16:creationId xmlns:a16="http://schemas.microsoft.com/office/drawing/2014/main" id="{84DC5FB7-9632-4045-ABC5-B962655212E0}"/>
              </a:ext>
            </a:extLst>
          </p:cNvPr>
          <p:cNvPicPr>
            <a:picLocks noChangeAspect="1"/>
          </p:cNvPicPr>
          <p:nvPr/>
        </p:nvPicPr>
        <p:blipFill rotWithShape="1">
          <a:blip r:embed="rId23"/>
          <a:srcRect b="30380"/>
          <a:stretch/>
        </p:blipFill>
        <p:spPr>
          <a:xfrm>
            <a:off x="2679120" y="4265857"/>
            <a:ext cx="314520" cy="183803"/>
          </a:xfrm>
          <a:prstGeom prst="rect">
            <a:avLst/>
          </a:prstGeom>
        </p:spPr>
      </p:pic>
      <p:pic>
        <p:nvPicPr>
          <p:cNvPr id="102" name="Graphic 101">
            <a:extLst>
              <a:ext uri="{FF2B5EF4-FFF2-40B4-BE49-F238E27FC236}">
                <a16:creationId xmlns:a16="http://schemas.microsoft.com/office/drawing/2014/main" id="{051AB39C-2F5F-D94F-99FA-7887D4E82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1487" y="1485781"/>
            <a:ext cx="227028" cy="229320"/>
          </a:xfrm>
          <a:prstGeom prst="rect">
            <a:avLst/>
          </a:prstGeom>
        </p:spPr>
      </p:pic>
      <p:pic>
        <p:nvPicPr>
          <p:cNvPr id="103" name="Picture 102">
            <a:extLst>
              <a:ext uri="{FF2B5EF4-FFF2-40B4-BE49-F238E27FC236}">
                <a16:creationId xmlns:a16="http://schemas.microsoft.com/office/drawing/2014/main" id="{05D3D383-127F-1B46-8C86-0ED38EAE9F1D}"/>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732175" y="4838306"/>
            <a:ext cx="234032" cy="288638"/>
          </a:xfrm>
          <a:prstGeom prst="rect">
            <a:avLst/>
          </a:prstGeom>
        </p:spPr>
      </p:pic>
      <p:sp>
        <p:nvSpPr>
          <p:cNvPr id="104" name="Freeform 5">
            <a:extLst>
              <a:ext uri="{FF2B5EF4-FFF2-40B4-BE49-F238E27FC236}">
                <a16:creationId xmlns:a16="http://schemas.microsoft.com/office/drawing/2014/main" id="{4DE8D311-5315-2146-B2F3-EC0E7605ACBD}"/>
              </a:ext>
            </a:extLst>
          </p:cNvPr>
          <p:cNvSpPr>
            <a:spLocks/>
          </p:cNvSpPr>
          <p:nvPr/>
        </p:nvSpPr>
        <p:spPr bwMode="auto">
          <a:xfrm>
            <a:off x="5231773" y="5627040"/>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526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72"/>
                                        </p:tgtEl>
                                      </p:cBhvr>
                                    </p:animEffect>
                                    <p:animScale>
                                      <p:cBhvr>
                                        <p:cTn id="7" dur="1000" autoRev="1" fill="hold"/>
                                        <p:tgtEl>
                                          <p:spTgt spid="7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3F6C9-5172-5242-9031-18393320AE20}"/>
              </a:ext>
            </a:extLst>
          </p:cNvPr>
          <p:cNvSpPr>
            <a:spLocks noGrp="1"/>
          </p:cNvSpPr>
          <p:nvPr>
            <p:ph type="title"/>
          </p:nvPr>
        </p:nvSpPr>
        <p:spPr>
          <a:xfrm>
            <a:off x="838200" y="365125"/>
            <a:ext cx="10515600" cy="697707"/>
          </a:xfrm>
        </p:spPr>
        <p:txBody>
          <a:bodyPr>
            <a:normAutofit/>
          </a:bodyPr>
          <a:lstStyle/>
          <a:p>
            <a:r>
              <a:rPr lang="en-US" sz="3600" dirty="0"/>
              <a:t>       Microsoft Learn – Azure Container Registry</a:t>
            </a:r>
          </a:p>
        </p:txBody>
      </p:sp>
      <p:sp>
        <p:nvSpPr>
          <p:cNvPr id="9" name="Text Placeholder 8">
            <a:extLst>
              <a:ext uri="{FF2B5EF4-FFF2-40B4-BE49-F238E27FC236}">
                <a16:creationId xmlns:a16="http://schemas.microsoft.com/office/drawing/2014/main" id="{90534D09-D628-A747-8A38-BC9629378C04}"/>
              </a:ext>
            </a:extLst>
          </p:cNvPr>
          <p:cNvSpPr>
            <a:spLocks noGrp="1"/>
          </p:cNvSpPr>
          <p:nvPr>
            <p:ph type="body" sz="quarter" idx="13"/>
          </p:nvPr>
        </p:nvSpPr>
        <p:spPr>
          <a:xfrm>
            <a:off x="7381188" y="2017713"/>
            <a:ext cx="4228200" cy="2708434"/>
          </a:xfrm>
        </p:spPr>
        <p:txBody>
          <a:bodyPr/>
          <a:lstStyle/>
          <a:p>
            <a:pPr marL="342900" indent="-342900">
              <a:buFont typeface="Arial" panose="020B0604020202020204" pitchFamily="34" charset="0"/>
              <a:buChar char="•"/>
            </a:pPr>
            <a:r>
              <a:rPr lang="en-US"/>
              <a:t>Deploy an Azure container registry</a:t>
            </a:r>
          </a:p>
          <a:p>
            <a:pPr marL="342900" indent="-342900">
              <a:buFont typeface="Arial" panose="020B0604020202020204" pitchFamily="34" charset="0"/>
              <a:buChar char="•"/>
            </a:pPr>
            <a:r>
              <a:rPr lang="en-US"/>
              <a:t>Build a container image using Azure Container Registry Tasks </a:t>
            </a:r>
          </a:p>
          <a:p>
            <a:pPr marL="342900" indent="-342900">
              <a:buFont typeface="Arial" panose="020B0604020202020204" pitchFamily="34" charset="0"/>
              <a:buChar char="•"/>
            </a:pPr>
            <a:r>
              <a:rPr lang="en-US"/>
              <a:t>Deploy the container to an Azure container instance</a:t>
            </a:r>
          </a:p>
          <a:p>
            <a:pPr marL="342900" indent="-342900">
              <a:buFont typeface="Arial" panose="020B0604020202020204" pitchFamily="34" charset="0"/>
              <a:buChar char="•"/>
            </a:pPr>
            <a:r>
              <a:rPr lang="en-US"/>
              <a:t>Replicate the container image to multiple Azure regions </a:t>
            </a:r>
          </a:p>
          <a:p>
            <a:endParaRPr lang="en-US"/>
          </a:p>
        </p:txBody>
      </p:sp>
      <p:pic>
        <p:nvPicPr>
          <p:cNvPr id="12" name="Picture Placeholder 11">
            <a:extLst>
              <a:ext uri="{FF2B5EF4-FFF2-40B4-BE49-F238E27FC236}">
                <a16:creationId xmlns:a16="http://schemas.microsoft.com/office/drawing/2014/main" id="{375E5744-76F0-E541-8489-A0497D85FED8}"/>
              </a:ext>
            </a:extLst>
          </p:cNvPr>
          <p:cNvPicPr>
            <a:picLocks noGrp="1" noChangeAspect="1"/>
          </p:cNvPicPr>
          <p:nvPr>
            <p:ph type="pic" sz="quarter" idx="12"/>
          </p:nvPr>
        </p:nvPicPr>
        <p:blipFill>
          <a:blip r:embed="rId3"/>
          <a:srcRect/>
          <a:stretch/>
        </p:blipFill>
        <p:spPr>
          <a:xfrm>
            <a:off x="1440156" y="1140857"/>
            <a:ext cx="5236142" cy="5128181"/>
          </a:xfrm>
        </p:spPr>
      </p:pic>
      <p:pic>
        <p:nvPicPr>
          <p:cNvPr id="10" name="Picture 9">
            <a:extLst>
              <a:ext uri="{FF2B5EF4-FFF2-40B4-BE49-F238E27FC236}">
                <a16:creationId xmlns:a16="http://schemas.microsoft.com/office/drawing/2014/main" id="{2D9FB03D-A0A8-7A45-9226-43B071189F0F}"/>
              </a:ext>
            </a:extLst>
          </p:cNvPr>
          <p:cNvPicPr>
            <a:picLocks noChangeAspect="1"/>
          </p:cNvPicPr>
          <p:nvPr/>
        </p:nvPicPr>
        <p:blipFill>
          <a:blip r:embed="rId4"/>
          <a:srcRect/>
          <a:stretch/>
        </p:blipFill>
        <p:spPr>
          <a:xfrm>
            <a:off x="452487" y="327541"/>
            <a:ext cx="735291" cy="735291"/>
          </a:xfrm>
          <a:prstGeom prst="rect">
            <a:avLst/>
          </a:prstGeom>
        </p:spPr>
      </p:pic>
      <p:sp>
        <p:nvSpPr>
          <p:cNvPr id="8" name="camera" title="Icon of a camera">
            <a:extLst>
              <a:ext uri="{FF2B5EF4-FFF2-40B4-BE49-F238E27FC236}">
                <a16:creationId xmlns:a16="http://schemas.microsoft.com/office/drawing/2014/main" id="{F8809CA9-2DA3-454E-A368-D35DAF475569}"/>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 name="TextBox 1">
            <a:extLst>
              <a:ext uri="{FF2B5EF4-FFF2-40B4-BE49-F238E27FC236}">
                <a16:creationId xmlns:a16="http://schemas.microsoft.com/office/drawing/2014/main" id="{069F6463-2387-44A0-98BE-ED057EFA37A0}"/>
              </a:ext>
            </a:extLst>
          </p:cNvPr>
          <p:cNvSpPr txBox="1"/>
          <p:nvPr/>
        </p:nvSpPr>
        <p:spPr>
          <a:xfrm>
            <a:off x="7285587" y="1500923"/>
            <a:ext cx="4047070" cy="307777"/>
          </a:xfrm>
          <a:prstGeom prst="rect">
            <a:avLst/>
          </a:prstGeom>
          <a:noFill/>
        </p:spPr>
        <p:txBody>
          <a:bodyPr wrap="none" lIns="0" tIns="0" rIns="0" bIns="0" rtlCol="0" anchor="t">
            <a:spAutoFit/>
          </a:bodyPr>
          <a:lstStyle/>
          <a:p>
            <a:pPr algn="l"/>
            <a:r>
              <a:rPr lang="en-US" sz="2000" err="1">
                <a:solidFill>
                  <a:schemeClr val="accent3"/>
                </a:solidFill>
              </a:rPr>
              <a:t>aka.ms</a:t>
            </a:r>
            <a:r>
              <a:rPr lang="en-US" sz="2000">
                <a:solidFill>
                  <a:schemeClr val="accent3"/>
                </a:solidFill>
              </a:rPr>
              <a:t>/AFUN60MSLearnCollection</a:t>
            </a:r>
          </a:p>
        </p:txBody>
      </p:sp>
    </p:spTree>
    <p:extLst>
      <p:ext uri="{BB962C8B-B14F-4D97-AF65-F5344CB8AC3E}">
        <p14:creationId xmlns:p14="http://schemas.microsoft.com/office/powerpoint/2010/main" val="89855811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92E42B-8A95-4745-BFE4-3581256CF03A}"/>
              </a:ext>
            </a:extLst>
          </p:cNvPr>
          <p:cNvSpPr>
            <a:spLocks noGrp="1"/>
          </p:cNvSpPr>
          <p:nvPr>
            <p:ph type="title"/>
          </p:nvPr>
        </p:nvSpPr>
        <p:spPr/>
        <p:txBody>
          <a:bodyPr/>
          <a:lstStyle/>
          <a:p>
            <a:r>
              <a:rPr lang="en-US"/>
              <a:t>Azure App Service</a:t>
            </a:r>
          </a:p>
        </p:txBody>
      </p:sp>
    </p:spTree>
    <p:extLst>
      <p:ext uri="{BB962C8B-B14F-4D97-AF65-F5344CB8AC3E}">
        <p14:creationId xmlns:p14="http://schemas.microsoft.com/office/powerpoint/2010/main" val="31055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5F46D0-BCBF-934B-876C-AD3F3AF134B2}"/>
              </a:ext>
            </a:extLst>
          </p:cNvPr>
          <p:cNvSpPr>
            <a:spLocks noGrp="1"/>
          </p:cNvSpPr>
          <p:nvPr>
            <p:ph type="body" sz="quarter" idx="13"/>
          </p:nvPr>
        </p:nvSpPr>
        <p:spPr/>
        <p:txBody>
          <a:bodyPr>
            <a:normAutofit fontScale="92500" lnSpcReduction="10000"/>
          </a:bodyPr>
          <a:lstStyle/>
          <a:p>
            <a:r>
              <a:rPr lang="en-US">
                <a:cs typeface="Segoe UI"/>
              </a:rPr>
              <a:t>Multiple languages and frameworks</a:t>
            </a:r>
          </a:p>
        </p:txBody>
      </p:sp>
      <p:sp>
        <p:nvSpPr>
          <p:cNvPr id="4" name="Title 3">
            <a:extLst>
              <a:ext uri="{FF2B5EF4-FFF2-40B4-BE49-F238E27FC236}">
                <a16:creationId xmlns:a16="http://schemas.microsoft.com/office/drawing/2014/main" id="{F4C2EB79-8317-324A-BD16-6FD3B07EE48D}"/>
              </a:ext>
            </a:extLst>
          </p:cNvPr>
          <p:cNvSpPr>
            <a:spLocks noGrp="1"/>
          </p:cNvSpPr>
          <p:nvPr>
            <p:ph type="title"/>
          </p:nvPr>
        </p:nvSpPr>
        <p:spPr/>
        <p:txBody>
          <a:bodyPr/>
          <a:lstStyle/>
          <a:p>
            <a:r>
              <a:rPr lang="en-US"/>
              <a:t>Azure App Service</a:t>
            </a:r>
          </a:p>
        </p:txBody>
      </p:sp>
      <p:sp>
        <p:nvSpPr>
          <p:cNvPr id="6" name="Text Placeholder 5">
            <a:extLst>
              <a:ext uri="{FF2B5EF4-FFF2-40B4-BE49-F238E27FC236}">
                <a16:creationId xmlns:a16="http://schemas.microsoft.com/office/drawing/2014/main" id="{141887EF-ECF1-8C41-9B0E-3E27B4E8B8DA}"/>
              </a:ext>
            </a:extLst>
          </p:cNvPr>
          <p:cNvSpPr>
            <a:spLocks noGrp="1"/>
          </p:cNvSpPr>
          <p:nvPr>
            <p:ph type="body" sz="quarter" idx="20"/>
          </p:nvPr>
        </p:nvSpPr>
        <p:spPr/>
        <p:txBody>
          <a:bodyPr>
            <a:normAutofit fontScale="92500" lnSpcReduction="10000"/>
          </a:bodyPr>
          <a:lstStyle/>
          <a:p>
            <a:r>
              <a:rPr lang="en-US"/>
              <a:t>Scalability and high availability</a:t>
            </a:r>
          </a:p>
        </p:txBody>
      </p:sp>
      <p:sp>
        <p:nvSpPr>
          <p:cNvPr id="7" name="Text Placeholder 6">
            <a:extLst>
              <a:ext uri="{FF2B5EF4-FFF2-40B4-BE49-F238E27FC236}">
                <a16:creationId xmlns:a16="http://schemas.microsoft.com/office/drawing/2014/main" id="{F0FE02AC-CF5B-BE45-839F-A919DD954AB2}"/>
              </a:ext>
            </a:extLst>
          </p:cNvPr>
          <p:cNvSpPr>
            <a:spLocks noGrp="1"/>
          </p:cNvSpPr>
          <p:nvPr>
            <p:ph type="body" sz="quarter" idx="22"/>
          </p:nvPr>
        </p:nvSpPr>
        <p:spPr/>
        <p:txBody>
          <a:bodyPr>
            <a:normAutofit fontScale="92500" lnSpcReduction="10000"/>
          </a:bodyPr>
          <a:lstStyle/>
          <a:p>
            <a:r>
              <a:rPr lang="en-US">
                <a:cs typeface="Segoe UI"/>
              </a:rPr>
              <a:t>DevOps optimization, security, and compliance</a:t>
            </a:r>
          </a:p>
        </p:txBody>
      </p:sp>
      <p:sp>
        <p:nvSpPr>
          <p:cNvPr id="8" name="Text Placeholder 7">
            <a:extLst>
              <a:ext uri="{FF2B5EF4-FFF2-40B4-BE49-F238E27FC236}">
                <a16:creationId xmlns:a16="http://schemas.microsoft.com/office/drawing/2014/main" id="{CB4336E1-871C-9641-B586-549E73AA56FF}"/>
              </a:ext>
            </a:extLst>
          </p:cNvPr>
          <p:cNvSpPr>
            <a:spLocks noGrp="1"/>
          </p:cNvSpPr>
          <p:nvPr>
            <p:ph type="body" sz="quarter" idx="24"/>
          </p:nvPr>
        </p:nvSpPr>
        <p:spPr/>
        <p:txBody>
          <a:bodyPr>
            <a:normAutofit fontScale="92500" lnSpcReduction="10000"/>
          </a:bodyPr>
          <a:lstStyle/>
          <a:p>
            <a:r>
              <a:rPr lang="en-US">
                <a:cs typeface="Segoe UI"/>
              </a:rPr>
              <a:t>Templates, IDE integration, serverless and much more…</a:t>
            </a:r>
          </a:p>
        </p:txBody>
      </p:sp>
      <p:pic>
        <p:nvPicPr>
          <p:cNvPr id="14" name="Content Placeholder 13">
            <a:extLst>
              <a:ext uri="{FF2B5EF4-FFF2-40B4-BE49-F238E27FC236}">
                <a16:creationId xmlns:a16="http://schemas.microsoft.com/office/drawing/2014/main" id="{0E58BDE4-E499-7147-82D7-9325A04E5AA0}"/>
              </a:ext>
            </a:extLst>
          </p:cNvPr>
          <p:cNvPicPr>
            <a:picLocks noGrp="1" noChangeAspect="1"/>
          </p:cNvPicPr>
          <p:nvPr>
            <p:ph sz="quarter" idx="28"/>
          </p:nvPr>
        </p:nvPicPr>
        <p:blipFill>
          <a:blip r:embed="rId3">
            <a:duotone>
              <a:schemeClr val="accent1">
                <a:shade val="45000"/>
                <a:satMod val="135000"/>
              </a:schemeClr>
              <a:prstClr val="white"/>
            </a:duotone>
          </a:blip>
          <a:srcRect/>
          <a:stretch/>
        </p:blipFill>
        <p:spPr>
          <a:xfrm>
            <a:off x="647257" y="1837319"/>
            <a:ext cx="753823" cy="579863"/>
          </a:xfrm>
          <a:noFill/>
        </p:spPr>
      </p:pic>
      <p:pic>
        <p:nvPicPr>
          <p:cNvPr id="16" name="Content Placeholder 15">
            <a:extLst>
              <a:ext uri="{FF2B5EF4-FFF2-40B4-BE49-F238E27FC236}">
                <a16:creationId xmlns:a16="http://schemas.microsoft.com/office/drawing/2014/main" id="{B6C964E8-E7A5-AF42-93B8-88E075FC5452}"/>
              </a:ext>
            </a:extLst>
          </p:cNvPr>
          <p:cNvPicPr>
            <a:picLocks noGrp="1" noChangeAspect="1"/>
          </p:cNvPicPr>
          <p:nvPr>
            <p:ph sz="quarter" idx="29"/>
          </p:nvPr>
        </p:nvPicPr>
        <p:blipFill>
          <a:blip r:embed="rId4">
            <a:duotone>
              <a:schemeClr val="accent1">
                <a:shade val="45000"/>
                <a:satMod val="135000"/>
              </a:schemeClr>
              <a:prstClr val="white"/>
            </a:duotone>
          </a:blip>
          <a:srcRect/>
          <a:stretch/>
        </p:blipFill>
        <p:spPr>
          <a:xfrm>
            <a:off x="691969" y="2841263"/>
            <a:ext cx="587737" cy="587737"/>
          </a:xfrm>
          <a:noFill/>
        </p:spPr>
      </p:pic>
      <p:pic>
        <p:nvPicPr>
          <p:cNvPr id="18" name="Content Placeholder 17">
            <a:extLst>
              <a:ext uri="{FF2B5EF4-FFF2-40B4-BE49-F238E27FC236}">
                <a16:creationId xmlns:a16="http://schemas.microsoft.com/office/drawing/2014/main" id="{F8AD184E-0110-A140-9F90-83BC062CF46B}"/>
              </a:ext>
            </a:extLst>
          </p:cNvPr>
          <p:cNvPicPr>
            <a:picLocks noGrp="1" noChangeAspect="1"/>
          </p:cNvPicPr>
          <p:nvPr>
            <p:ph sz="quarter" idx="30"/>
          </p:nvPr>
        </p:nvPicPr>
        <p:blipFill>
          <a:blip r:embed="rId5">
            <a:duotone>
              <a:schemeClr val="accent1">
                <a:shade val="45000"/>
                <a:satMod val="135000"/>
              </a:schemeClr>
              <a:prstClr val="white"/>
            </a:duotone>
          </a:blip>
          <a:srcRect/>
          <a:stretch/>
        </p:blipFill>
        <p:spPr>
          <a:xfrm>
            <a:off x="747087" y="3942343"/>
            <a:ext cx="448926" cy="579863"/>
          </a:xfrm>
          <a:noFill/>
        </p:spPr>
      </p:pic>
      <p:pic>
        <p:nvPicPr>
          <p:cNvPr id="20" name="Content Placeholder 19">
            <a:extLst>
              <a:ext uri="{FF2B5EF4-FFF2-40B4-BE49-F238E27FC236}">
                <a16:creationId xmlns:a16="http://schemas.microsoft.com/office/drawing/2014/main" id="{09EFE4E0-DBE3-D042-A768-21C7B503200C}"/>
              </a:ext>
            </a:extLst>
          </p:cNvPr>
          <p:cNvPicPr>
            <a:picLocks noGrp="1" noChangeAspect="1"/>
          </p:cNvPicPr>
          <p:nvPr>
            <p:ph sz="quarter" idx="31"/>
          </p:nvPr>
        </p:nvPicPr>
        <p:blipFill>
          <a:blip r:embed="rId6">
            <a:duotone>
              <a:schemeClr val="accent1">
                <a:shade val="45000"/>
                <a:satMod val="135000"/>
              </a:schemeClr>
              <a:prstClr val="white"/>
            </a:duotone>
          </a:blip>
          <a:srcRect/>
          <a:stretch/>
        </p:blipFill>
        <p:spPr>
          <a:xfrm>
            <a:off x="691969" y="5031735"/>
            <a:ext cx="587737" cy="506106"/>
          </a:xfrm>
          <a:noFill/>
        </p:spPr>
      </p:pic>
    </p:spTree>
    <p:extLst>
      <p:ext uri="{BB962C8B-B14F-4D97-AF65-F5344CB8AC3E}">
        <p14:creationId xmlns:p14="http://schemas.microsoft.com/office/powerpoint/2010/main" val="405036371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0E21ED0-2200-0E4B-8DFA-C65E87F5BEFF}"/>
              </a:ext>
            </a:extLst>
          </p:cNvPr>
          <p:cNvSpPr>
            <a:spLocks noGrp="1"/>
          </p:cNvSpPr>
          <p:nvPr>
            <p:ph type="body" sz="quarter" idx="13"/>
          </p:nvPr>
        </p:nvSpPr>
        <p:spPr>
          <a:xfrm>
            <a:off x="423333" y="2102816"/>
            <a:ext cx="7547475" cy="3423373"/>
          </a:xfrm>
        </p:spPr>
        <p:txBody>
          <a:bodyPr>
            <a:normAutofit lnSpcReduction="10000"/>
          </a:bodyPr>
          <a:lstStyle/>
          <a:p>
            <a:r>
              <a:rPr lang="en-US"/>
              <a:t>Fully managed compute platform</a:t>
            </a:r>
          </a:p>
          <a:p>
            <a:r>
              <a:rPr lang="en-US"/>
              <a:t>Optimized for hosting websites and web apps</a:t>
            </a:r>
          </a:p>
          <a:p>
            <a:r>
              <a:rPr lang="en-US"/>
              <a:t>Windows and Linux natively or Containers</a:t>
            </a:r>
          </a:p>
          <a:p>
            <a:r>
              <a:rPr lang="en-US"/>
              <a:t>Options for very high scale, isolated environments</a:t>
            </a:r>
          </a:p>
        </p:txBody>
      </p:sp>
      <p:sp>
        <p:nvSpPr>
          <p:cNvPr id="11" name="Title 10">
            <a:extLst>
              <a:ext uri="{FF2B5EF4-FFF2-40B4-BE49-F238E27FC236}">
                <a16:creationId xmlns:a16="http://schemas.microsoft.com/office/drawing/2014/main" id="{EF1CE7FE-D9BB-FB48-BA61-FDAB6535A5D2}"/>
              </a:ext>
            </a:extLst>
          </p:cNvPr>
          <p:cNvSpPr>
            <a:spLocks noGrp="1"/>
          </p:cNvSpPr>
          <p:nvPr>
            <p:ph type="title"/>
          </p:nvPr>
        </p:nvSpPr>
        <p:spPr/>
        <p:txBody>
          <a:bodyPr/>
          <a:lstStyle/>
          <a:p>
            <a:r>
              <a:rPr lang="en-US"/>
              <a:t>Azure App Service</a:t>
            </a:r>
          </a:p>
        </p:txBody>
      </p:sp>
      <p:pic>
        <p:nvPicPr>
          <p:cNvPr id="15" name="Content Placeholder 14">
            <a:extLst>
              <a:ext uri="{FF2B5EF4-FFF2-40B4-BE49-F238E27FC236}">
                <a16:creationId xmlns:a16="http://schemas.microsoft.com/office/drawing/2014/main" id="{09556299-E405-F849-851F-0C4A0C1B7714}"/>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9290844" y="2463800"/>
            <a:ext cx="1930400" cy="1930400"/>
          </a:xfrm>
        </p:spPr>
      </p:pic>
    </p:spTree>
    <p:extLst>
      <p:ext uri="{BB962C8B-B14F-4D97-AF65-F5344CB8AC3E}">
        <p14:creationId xmlns:p14="http://schemas.microsoft.com/office/powerpoint/2010/main" val="3528539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588A03-B3B4-4649-AC66-B1BE663316F3}"/>
              </a:ext>
            </a:extLst>
          </p:cNvPr>
          <p:cNvSpPr>
            <a:spLocks noGrp="1"/>
          </p:cNvSpPr>
          <p:nvPr>
            <p:ph type="body" sz="quarter" idx="13"/>
          </p:nvPr>
        </p:nvSpPr>
        <p:spPr>
          <a:xfrm>
            <a:off x="4071668" y="2069103"/>
            <a:ext cx="7535115" cy="3337196"/>
          </a:xfrm>
        </p:spPr>
        <p:txBody>
          <a:bodyPr>
            <a:normAutofit lnSpcReduction="10000"/>
          </a:bodyPr>
          <a:lstStyle/>
          <a:p>
            <a:r>
              <a:rPr lang="en-US"/>
              <a:t>Easily deploy and run and containerized apps</a:t>
            </a:r>
          </a:p>
          <a:p>
            <a:r>
              <a:rPr lang="en-US"/>
              <a:t>Take advantage of built-in auto scaling and load balancing</a:t>
            </a:r>
          </a:p>
          <a:p>
            <a:r>
              <a:rPr lang="en-US"/>
              <a:t>Streamline CI/CD with Docker Hub, Azure Container Registry, and GitHub</a:t>
            </a:r>
          </a:p>
        </p:txBody>
      </p:sp>
      <p:sp>
        <p:nvSpPr>
          <p:cNvPr id="3" name="Title 2">
            <a:extLst>
              <a:ext uri="{FF2B5EF4-FFF2-40B4-BE49-F238E27FC236}">
                <a16:creationId xmlns:a16="http://schemas.microsoft.com/office/drawing/2014/main" id="{81FC381B-B140-BD49-92C8-0A947D2DC07A}"/>
              </a:ext>
            </a:extLst>
          </p:cNvPr>
          <p:cNvSpPr>
            <a:spLocks noGrp="1"/>
          </p:cNvSpPr>
          <p:nvPr>
            <p:ph type="title"/>
          </p:nvPr>
        </p:nvSpPr>
        <p:spPr/>
        <p:txBody>
          <a:bodyPr/>
          <a:lstStyle/>
          <a:p>
            <a:r>
              <a:rPr lang="en-US"/>
              <a:t>Web App for Containers</a:t>
            </a:r>
          </a:p>
        </p:txBody>
      </p:sp>
      <p:pic>
        <p:nvPicPr>
          <p:cNvPr id="8" name="Content Placeholder 7">
            <a:extLst>
              <a:ext uri="{FF2B5EF4-FFF2-40B4-BE49-F238E27FC236}">
                <a16:creationId xmlns:a16="http://schemas.microsoft.com/office/drawing/2014/main" id="{701D43CA-06F1-3E46-9147-FC14FAADEE78}"/>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rcRect/>
          <a:stretch/>
        </p:blipFill>
        <p:spPr>
          <a:xfrm>
            <a:off x="1043251" y="2615067"/>
            <a:ext cx="2190138" cy="1627866"/>
          </a:xfrm>
        </p:spPr>
      </p:pic>
    </p:spTree>
    <p:extLst>
      <p:ext uri="{BB962C8B-B14F-4D97-AF65-F5344CB8AC3E}">
        <p14:creationId xmlns:p14="http://schemas.microsoft.com/office/powerpoint/2010/main" val="147688560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66B33-1995-1248-8278-2D6C24E9DCD5}"/>
              </a:ext>
            </a:extLst>
          </p:cNvPr>
          <p:cNvSpPr>
            <a:spLocks noGrp="1"/>
          </p:cNvSpPr>
          <p:nvPr>
            <p:ph type="title"/>
          </p:nvPr>
        </p:nvSpPr>
        <p:spPr>
          <a:xfrm>
            <a:off x="585216" y="3033223"/>
            <a:ext cx="5510784" cy="498598"/>
          </a:xfrm>
        </p:spPr>
        <p:txBody>
          <a:bodyPr/>
          <a:lstStyle/>
          <a:p>
            <a:r>
              <a:rPr lang="en-US"/>
              <a:t>Azure App Service</a:t>
            </a:r>
          </a:p>
        </p:txBody>
      </p:sp>
      <p:sp>
        <p:nvSpPr>
          <p:cNvPr id="4" name="Text Placeholder 3">
            <a:extLst>
              <a:ext uri="{FF2B5EF4-FFF2-40B4-BE49-F238E27FC236}">
                <a16:creationId xmlns:a16="http://schemas.microsoft.com/office/drawing/2014/main" id="{1EEF36F0-3A40-9743-9999-AC8DE43D2D55}"/>
              </a:ext>
            </a:extLst>
          </p:cNvPr>
          <p:cNvSpPr>
            <a:spLocks noGrp="1"/>
          </p:cNvSpPr>
          <p:nvPr>
            <p:ph type="body" sz="quarter" idx="12"/>
          </p:nvPr>
        </p:nvSpPr>
        <p:spPr/>
        <p:txBody>
          <a:bodyPr/>
          <a:lstStyle/>
          <a:p>
            <a:r>
              <a:rPr lang="en-US"/>
              <a:t>Demo</a:t>
            </a:r>
          </a:p>
        </p:txBody>
      </p:sp>
    </p:spTree>
    <p:extLst>
      <p:ext uri="{BB962C8B-B14F-4D97-AF65-F5344CB8AC3E}">
        <p14:creationId xmlns:p14="http://schemas.microsoft.com/office/powerpoint/2010/main" val="123213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3F6C9-5172-5242-9031-18393320AE20}"/>
              </a:ext>
            </a:extLst>
          </p:cNvPr>
          <p:cNvSpPr>
            <a:spLocks noGrp="1"/>
          </p:cNvSpPr>
          <p:nvPr>
            <p:ph type="title"/>
          </p:nvPr>
        </p:nvSpPr>
        <p:spPr>
          <a:xfrm>
            <a:off x="838200" y="-35461"/>
            <a:ext cx="10515600" cy="1325563"/>
          </a:xfrm>
        </p:spPr>
        <p:txBody>
          <a:bodyPr/>
          <a:lstStyle/>
          <a:p>
            <a:r>
              <a:rPr lang="en-US" dirty="0"/>
              <a:t>       Microsoft Learn – Azure App Service</a:t>
            </a:r>
          </a:p>
        </p:txBody>
      </p:sp>
      <p:sp>
        <p:nvSpPr>
          <p:cNvPr id="9" name="Text Placeholder 8">
            <a:extLst>
              <a:ext uri="{FF2B5EF4-FFF2-40B4-BE49-F238E27FC236}">
                <a16:creationId xmlns:a16="http://schemas.microsoft.com/office/drawing/2014/main" id="{90534D09-D628-A747-8A38-BC9629378C04}"/>
              </a:ext>
            </a:extLst>
          </p:cNvPr>
          <p:cNvSpPr>
            <a:spLocks noGrp="1"/>
          </p:cNvSpPr>
          <p:nvPr>
            <p:ph type="body" sz="quarter" idx="13"/>
          </p:nvPr>
        </p:nvSpPr>
        <p:spPr>
          <a:xfrm>
            <a:off x="7381188" y="2017713"/>
            <a:ext cx="4228200" cy="2954655"/>
          </a:xfrm>
        </p:spPr>
        <p:txBody>
          <a:bodyPr>
            <a:normAutofit lnSpcReduction="10000"/>
          </a:bodyPr>
          <a:lstStyle/>
          <a:p>
            <a:pPr marL="342900" indent="-342900">
              <a:buFont typeface="Arial" panose="020B0604020202020204" pitchFamily="34" charset="0"/>
              <a:buChar char="•"/>
            </a:pPr>
            <a:r>
              <a:rPr lang="en-US"/>
              <a:t>Deploy and run a containerized web application with Azure App Service</a:t>
            </a:r>
          </a:p>
          <a:p>
            <a:pPr marL="342900" indent="-342900">
              <a:buFont typeface="Arial" panose="020B0604020202020204" pitchFamily="34" charset="0"/>
              <a:buChar char="•"/>
            </a:pPr>
            <a:r>
              <a:rPr lang="en-US"/>
              <a:t>Create Docker images and store them in a repository in Azure Container Registry. </a:t>
            </a:r>
          </a:p>
          <a:p>
            <a:pPr marL="342900" indent="-342900">
              <a:buFont typeface="Arial" panose="020B0604020202020204" pitchFamily="34" charset="0"/>
              <a:buChar char="•"/>
            </a:pPr>
            <a:r>
              <a:rPr lang="en-US"/>
              <a:t>Use webhooks to configure continuous deployment of a web app that's based on a Docker image.</a:t>
            </a:r>
          </a:p>
          <a:p>
            <a:endParaRPr lang="en-US"/>
          </a:p>
        </p:txBody>
      </p:sp>
      <p:pic>
        <p:nvPicPr>
          <p:cNvPr id="12" name="Picture Placeholder 11">
            <a:extLst>
              <a:ext uri="{FF2B5EF4-FFF2-40B4-BE49-F238E27FC236}">
                <a16:creationId xmlns:a16="http://schemas.microsoft.com/office/drawing/2014/main" id="{375E5744-76F0-E541-8489-A0497D85FED8}"/>
              </a:ext>
            </a:extLst>
          </p:cNvPr>
          <p:cNvPicPr>
            <a:picLocks noGrp="1" noChangeAspect="1"/>
          </p:cNvPicPr>
          <p:nvPr>
            <p:ph type="pic" sz="quarter" idx="12"/>
          </p:nvPr>
        </p:nvPicPr>
        <p:blipFill>
          <a:blip r:embed="rId3"/>
          <a:srcRect/>
          <a:stretch/>
        </p:blipFill>
        <p:spPr>
          <a:xfrm>
            <a:off x="1156745" y="1192491"/>
            <a:ext cx="5519553" cy="4779501"/>
          </a:xfrm>
          <a:ln>
            <a:solidFill>
              <a:schemeClr val="tx1"/>
            </a:solidFill>
          </a:ln>
        </p:spPr>
      </p:pic>
      <p:pic>
        <p:nvPicPr>
          <p:cNvPr id="10" name="Picture 9">
            <a:extLst>
              <a:ext uri="{FF2B5EF4-FFF2-40B4-BE49-F238E27FC236}">
                <a16:creationId xmlns:a16="http://schemas.microsoft.com/office/drawing/2014/main" id="{2D9FB03D-A0A8-7A45-9226-43B071189F0F}"/>
              </a:ext>
            </a:extLst>
          </p:cNvPr>
          <p:cNvPicPr>
            <a:picLocks noChangeAspect="1"/>
          </p:cNvPicPr>
          <p:nvPr/>
        </p:nvPicPr>
        <p:blipFill>
          <a:blip r:embed="rId4"/>
          <a:srcRect/>
          <a:stretch/>
        </p:blipFill>
        <p:spPr>
          <a:xfrm>
            <a:off x="452487" y="327541"/>
            <a:ext cx="735291" cy="735291"/>
          </a:xfrm>
          <a:prstGeom prst="rect">
            <a:avLst/>
          </a:prstGeom>
        </p:spPr>
      </p:pic>
      <p:sp>
        <p:nvSpPr>
          <p:cNvPr id="8" name="camera" title="Icon of a camera">
            <a:extLst>
              <a:ext uri="{FF2B5EF4-FFF2-40B4-BE49-F238E27FC236}">
                <a16:creationId xmlns:a16="http://schemas.microsoft.com/office/drawing/2014/main" id="{81C06198-3E3C-6145-B3A0-040B14CF711B}"/>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 name="TextBox 1">
            <a:extLst>
              <a:ext uri="{FF2B5EF4-FFF2-40B4-BE49-F238E27FC236}">
                <a16:creationId xmlns:a16="http://schemas.microsoft.com/office/drawing/2014/main" id="{2740040C-CA24-4A0C-88E6-F0BA5F8A36CD}"/>
              </a:ext>
            </a:extLst>
          </p:cNvPr>
          <p:cNvSpPr txBox="1"/>
          <p:nvPr/>
        </p:nvSpPr>
        <p:spPr>
          <a:xfrm>
            <a:off x="7285587" y="1500923"/>
            <a:ext cx="4047070" cy="307777"/>
          </a:xfrm>
          <a:prstGeom prst="rect">
            <a:avLst/>
          </a:prstGeom>
          <a:noFill/>
        </p:spPr>
        <p:txBody>
          <a:bodyPr wrap="none" lIns="0" tIns="0" rIns="0" bIns="0" rtlCol="0" anchor="t">
            <a:spAutoFit/>
          </a:bodyPr>
          <a:lstStyle/>
          <a:p>
            <a:pPr algn="l"/>
            <a:r>
              <a:rPr lang="en-US" sz="2000" err="1">
                <a:solidFill>
                  <a:schemeClr val="accent3"/>
                </a:solidFill>
              </a:rPr>
              <a:t>aka.ms</a:t>
            </a:r>
            <a:r>
              <a:rPr lang="en-US" sz="2000">
                <a:solidFill>
                  <a:schemeClr val="accent3"/>
                </a:solidFill>
              </a:rPr>
              <a:t>/AFUN60MSLearnCollection</a:t>
            </a:r>
          </a:p>
        </p:txBody>
      </p:sp>
    </p:spTree>
    <p:extLst>
      <p:ext uri="{BB962C8B-B14F-4D97-AF65-F5344CB8AC3E}">
        <p14:creationId xmlns:p14="http://schemas.microsoft.com/office/powerpoint/2010/main" val="314685319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4420-398E-3C4F-9EA9-4BE6BC7FD0A6}"/>
              </a:ext>
            </a:extLst>
          </p:cNvPr>
          <p:cNvSpPr>
            <a:spLocks noGrp="1"/>
          </p:cNvSpPr>
          <p:nvPr>
            <p:ph type="title"/>
          </p:nvPr>
        </p:nvSpPr>
        <p:spPr>
          <a:xfrm>
            <a:off x="585215" y="3035808"/>
            <a:ext cx="7254091" cy="498598"/>
          </a:xfrm>
        </p:spPr>
        <p:txBody>
          <a:bodyPr/>
          <a:lstStyle/>
          <a:p>
            <a:r>
              <a:rPr lang="en-US" dirty="0"/>
              <a:t>Azure Kubernetes Service (AKS)</a:t>
            </a:r>
          </a:p>
        </p:txBody>
      </p:sp>
    </p:spTree>
    <p:extLst>
      <p:ext uri="{BB962C8B-B14F-4D97-AF65-F5344CB8AC3E}">
        <p14:creationId xmlns:p14="http://schemas.microsoft.com/office/powerpoint/2010/main" val="131027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A633C93-CFCC-084F-BC84-0F07B14C44CF}"/>
              </a:ext>
            </a:extLst>
          </p:cNvPr>
          <p:cNvSpPr>
            <a:spLocks noGrp="1"/>
          </p:cNvSpPr>
          <p:nvPr>
            <p:ph type="body" sz="quarter" idx="13"/>
          </p:nvPr>
        </p:nvSpPr>
        <p:spPr>
          <a:xfrm>
            <a:off x="4071668" y="2069103"/>
            <a:ext cx="7535115" cy="3246338"/>
          </a:xfrm>
        </p:spPr>
        <p:txBody>
          <a:bodyPr>
            <a:normAutofit fontScale="92500" lnSpcReduction="10000"/>
          </a:bodyPr>
          <a:lstStyle/>
          <a:p>
            <a:r>
              <a:rPr lang="en-US" sz="2600">
                <a:cs typeface="Segoe UI"/>
              </a:rPr>
              <a:t>Fully managed Kubernetes service</a:t>
            </a:r>
          </a:p>
          <a:p>
            <a:r>
              <a:rPr lang="en-US" sz="2600">
                <a:cs typeface="Segoe UI"/>
              </a:rPr>
              <a:t>Elastic provisioning</a:t>
            </a:r>
          </a:p>
          <a:p>
            <a:r>
              <a:rPr lang="en-US" sz="2600">
                <a:cs typeface="Segoe UI"/>
              </a:rPr>
              <a:t>Fast end-to-end development </a:t>
            </a:r>
            <a:endParaRPr lang="en-US" sz="2600"/>
          </a:p>
          <a:p>
            <a:r>
              <a:rPr lang="en-US" sz="2600">
                <a:cs typeface="Segoe UI"/>
              </a:rPr>
              <a:t>Identity and access management with AD</a:t>
            </a:r>
          </a:p>
          <a:p>
            <a:r>
              <a:rPr lang="en-US" sz="2600">
                <a:cs typeface="Segoe UI"/>
              </a:rPr>
              <a:t>Orchestration across 29 regions, Azure stack, IoT</a:t>
            </a:r>
          </a:p>
        </p:txBody>
      </p:sp>
      <p:sp>
        <p:nvSpPr>
          <p:cNvPr id="5" name="Title 4">
            <a:extLst>
              <a:ext uri="{FF2B5EF4-FFF2-40B4-BE49-F238E27FC236}">
                <a16:creationId xmlns:a16="http://schemas.microsoft.com/office/drawing/2014/main" id="{E8A71ABF-C8C8-3940-B655-37163A420F31}"/>
              </a:ext>
            </a:extLst>
          </p:cNvPr>
          <p:cNvSpPr>
            <a:spLocks noGrp="1"/>
          </p:cNvSpPr>
          <p:nvPr>
            <p:ph type="title"/>
          </p:nvPr>
        </p:nvSpPr>
        <p:spPr/>
        <p:txBody>
          <a:bodyPr/>
          <a:lstStyle/>
          <a:p>
            <a:r>
              <a:rPr lang="en-US"/>
              <a:t>Azure Kubernetes Service (AKS)</a:t>
            </a:r>
          </a:p>
        </p:txBody>
      </p:sp>
      <p:pic>
        <p:nvPicPr>
          <p:cNvPr id="9" name="Content Placeholder 8">
            <a:extLst>
              <a:ext uri="{FF2B5EF4-FFF2-40B4-BE49-F238E27FC236}">
                <a16:creationId xmlns:a16="http://schemas.microsoft.com/office/drawing/2014/main" id="{254CFBC5-5D59-A143-94CE-F302003B1942}"/>
              </a:ext>
            </a:extLst>
          </p:cNvPr>
          <p:cNvPicPr>
            <a:picLocks noGrp="1" noChangeAspect="1"/>
          </p:cNvPicPr>
          <p:nvPr>
            <p:ph sz="quarter" idx="36"/>
          </p:nvPr>
        </p:nvPicPr>
        <p:blipFill>
          <a:blip r:embed="rId3">
            <a:extLst>
              <a:ext uri="{96DAC541-7B7A-43D3-8B79-37D633B846F1}">
                <asvg:svgBlip xmlns:asvg="http://schemas.microsoft.com/office/drawing/2016/SVG/main" r:embed="rId4"/>
              </a:ext>
            </a:extLst>
          </a:blip>
          <a:stretch>
            <a:fillRect/>
          </a:stretch>
        </p:blipFill>
        <p:spPr>
          <a:xfrm>
            <a:off x="1034785" y="2391798"/>
            <a:ext cx="2074404" cy="2074404"/>
          </a:xfrm>
        </p:spPr>
      </p:pic>
    </p:spTree>
    <p:extLst>
      <p:ext uri="{BB962C8B-B14F-4D97-AF65-F5344CB8AC3E}">
        <p14:creationId xmlns:p14="http://schemas.microsoft.com/office/powerpoint/2010/main" val="1465289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92BB30-C2EF-7146-BF11-FB3B8B028C5D}"/>
              </a:ext>
            </a:extLst>
          </p:cNvPr>
          <p:cNvSpPr/>
          <p:nvPr/>
        </p:nvSpPr>
        <p:spPr>
          <a:xfrm>
            <a:off x="0" y="3429000"/>
            <a:ext cx="12192000" cy="3429000"/>
          </a:xfrm>
          <a:prstGeom prst="rect">
            <a:avLst/>
          </a:prstGeom>
          <a:solidFill>
            <a:srgbClr val="B589B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microservices</a:t>
            </a:r>
          </a:p>
        </p:txBody>
      </p:sp>
      <p:sp>
        <p:nvSpPr>
          <p:cNvPr id="5" name="Rectangle 4">
            <a:extLst>
              <a:ext uri="{FF2B5EF4-FFF2-40B4-BE49-F238E27FC236}">
                <a16:creationId xmlns:a16="http://schemas.microsoft.com/office/drawing/2014/main" id="{B83E1C93-F34A-1345-842B-961F2041E5D1}"/>
              </a:ext>
            </a:extLst>
          </p:cNvPr>
          <p:cNvSpPr/>
          <p:nvPr/>
        </p:nvSpPr>
        <p:spPr>
          <a:xfrm>
            <a:off x="0" y="0"/>
            <a:ext cx="12192000" cy="3429000"/>
          </a:xfrm>
          <a:prstGeom prst="rect">
            <a:avLst/>
          </a:prstGeom>
          <a:solidFill>
            <a:srgbClr val="E4D1E5"/>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spc="300" dirty="0">
                <a:solidFill>
                  <a:schemeClr val="tx1"/>
                </a:solidFill>
                <a:latin typeface="Segoe UI Light" panose="020B0502040204020203" pitchFamily="34" charset="0"/>
                <a:cs typeface="Segoe UI Light" panose="020B0502040204020203" pitchFamily="34" charset="0"/>
              </a:rPr>
              <a:t>serverless</a:t>
            </a:r>
          </a:p>
        </p:txBody>
      </p:sp>
      <p:sp>
        <p:nvSpPr>
          <p:cNvPr id="3" name="Oval 2">
            <a:extLst>
              <a:ext uri="{FF2B5EF4-FFF2-40B4-BE49-F238E27FC236}">
                <a16:creationId xmlns:a16="http://schemas.microsoft.com/office/drawing/2014/main" id="{755B0D97-6369-C342-8F00-A2139601376C}"/>
              </a:ext>
            </a:extLst>
          </p:cNvPr>
          <p:cNvSpPr/>
          <p:nvPr/>
        </p:nvSpPr>
        <p:spPr>
          <a:xfrm>
            <a:off x="5638800" y="2971800"/>
            <a:ext cx="914400" cy="914400"/>
          </a:xfrm>
          <a:prstGeom prst="ellipse">
            <a:avLst/>
          </a:prstGeom>
          <a:solidFill>
            <a:srgbClr val="81339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C2D4F88-94ED-3F40-9EB4-7951801D759F}"/>
              </a:ext>
            </a:extLst>
          </p:cNvPr>
          <p:cNvSpPr txBox="1"/>
          <p:nvPr/>
        </p:nvSpPr>
        <p:spPr>
          <a:xfrm>
            <a:off x="5739225" y="2996967"/>
            <a:ext cx="710451" cy="769441"/>
          </a:xfrm>
          <a:prstGeom prst="rect">
            <a:avLst/>
          </a:prstGeom>
          <a:noFill/>
        </p:spPr>
        <p:txBody>
          <a:bodyPr wrap="none" rtlCol="0">
            <a:spAutoFit/>
          </a:bodyPr>
          <a:lstStyle/>
          <a:p>
            <a:r>
              <a:rPr lang="en-US" sz="4400" dirty="0">
                <a:solidFill>
                  <a:schemeClr val="bg1"/>
                </a:solidFill>
                <a:latin typeface="Segoe UI" panose="020B0502040204020203" pitchFamily="34" charset="0"/>
                <a:cs typeface="Segoe UI" panose="020B0502040204020203" pitchFamily="34" charset="0"/>
              </a:rPr>
              <a:t>or</a:t>
            </a:r>
          </a:p>
        </p:txBody>
      </p:sp>
      <p:cxnSp>
        <p:nvCxnSpPr>
          <p:cNvPr id="8" name="Straight Connector 7">
            <a:extLst>
              <a:ext uri="{FF2B5EF4-FFF2-40B4-BE49-F238E27FC236}">
                <a16:creationId xmlns:a16="http://schemas.microsoft.com/office/drawing/2014/main" id="{E121D0ED-2015-D144-A695-D96B023A28EB}"/>
              </a:ext>
            </a:extLst>
          </p:cNvPr>
          <p:cNvCxnSpPr>
            <a:cxnSpLocks/>
          </p:cNvCxnSpPr>
          <p:nvPr/>
        </p:nvCxnSpPr>
        <p:spPr>
          <a:xfrm flipV="1">
            <a:off x="5739225" y="3161476"/>
            <a:ext cx="710451" cy="5665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3652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B41DA3-56E2-D94E-9C0B-47EFC3F02B6F}"/>
              </a:ext>
            </a:extLst>
          </p:cNvPr>
          <p:cNvGrpSpPr/>
          <p:nvPr/>
        </p:nvGrpSpPr>
        <p:grpSpPr>
          <a:xfrm>
            <a:off x="1312487" y="3114934"/>
            <a:ext cx="9811501" cy="849463"/>
            <a:chOff x="1312487" y="3114934"/>
            <a:chExt cx="9811501" cy="849463"/>
          </a:xfrm>
        </p:grpSpPr>
        <p:sp>
          <p:nvSpPr>
            <p:cNvPr id="6" name="TextBox 5">
              <a:extLst>
                <a:ext uri="{FF2B5EF4-FFF2-40B4-BE49-F238E27FC236}">
                  <a16:creationId xmlns:a16="http://schemas.microsoft.com/office/drawing/2014/main" id="{60397098-07E9-7442-B356-FB29330967FF}"/>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Scheduling</a:t>
              </a:r>
            </a:p>
          </p:txBody>
        </p:sp>
        <p:sp>
          <p:nvSpPr>
            <p:cNvPr id="7" name="TextBox 6">
              <a:extLst>
                <a:ext uri="{FF2B5EF4-FFF2-40B4-BE49-F238E27FC236}">
                  <a16:creationId xmlns:a16="http://schemas.microsoft.com/office/drawing/2014/main" id="{97D8CB99-D953-3041-9089-280927DCFFB9}"/>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Affinity/anti-affinity</a:t>
              </a:r>
            </a:p>
          </p:txBody>
        </p:sp>
        <p:sp>
          <p:nvSpPr>
            <p:cNvPr id="8" name="TextBox 7">
              <a:extLst>
                <a:ext uri="{FF2B5EF4-FFF2-40B4-BE49-F238E27FC236}">
                  <a16:creationId xmlns:a16="http://schemas.microsoft.com/office/drawing/2014/main" id="{8AD65F01-8321-8E40-9A22-6A5341432528}"/>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Health monitoring</a:t>
              </a:r>
            </a:p>
          </p:txBody>
        </p:sp>
        <p:sp>
          <p:nvSpPr>
            <p:cNvPr id="9" name="TextBox 8">
              <a:extLst>
                <a:ext uri="{FF2B5EF4-FFF2-40B4-BE49-F238E27FC236}">
                  <a16:creationId xmlns:a16="http://schemas.microsoft.com/office/drawing/2014/main" id="{5B65381E-7651-0844-98FA-B9C8A08727CC}"/>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Failover</a:t>
              </a:r>
            </a:p>
          </p:txBody>
        </p:sp>
      </p:grpSp>
      <p:grpSp>
        <p:nvGrpSpPr>
          <p:cNvPr id="10" name="Group 9">
            <a:extLst>
              <a:ext uri="{FF2B5EF4-FFF2-40B4-BE49-F238E27FC236}">
                <a16:creationId xmlns:a16="http://schemas.microsoft.com/office/drawing/2014/main" id="{070A315A-DAED-B745-92C7-C9C8581569D7}"/>
              </a:ext>
            </a:extLst>
          </p:cNvPr>
          <p:cNvGrpSpPr/>
          <p:nvPr/>
        </p:nvGrpSpPr>
        <p:grpSpPr>
          <a:xfrm>
            <a:off x="2588358" y="2665991"/>
            <a:ext cx="7259760" cy="0"/>
            <a:chOff x="2588358" y="2665991"/>
            <a:chExt cx="7259760" cy="0"/>
          </a:xfrm>
        </p:grpSpPr>
        <p:cxnSp>
          <p:nvCxnSpPr>
            <p:cNvPr id="11" name="Straight Connector 10">
              <a:extLst>
                <a:ext uri="{FF2B5EF4-FFF2-40B4-BE49-F238E27FC236}">
                  <a16:creationId xmlns:a16="http://schemas.microsoft.com/office/drawing/2014/main" id="{E5F8B857-AC2B-1A4D-9296-03BB77602CD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44AEAE-C744-9744-96F5-D0318822E377}"/>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4C3E286-9CB8-0D44-BA55-B061207763FB}"/>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E35212E-C1D5-DA41-8739-6A30E3FF0577}"/>
              </a:ext>
            </a:extLst>
          </p:cNvPr>
          <p:cNvGrpSpPr/>
          <p:nvPr/>
        </p:nvGrpSpPr>
        <p:grpSpPr>
          <a:xfrm>
            <a:off x="1312487" y="5201000"/>
            <a:ext cx="9907534" cy="849463"/>
            <a:chOff x="1312487" y="5201000"/>
            <a:chExt cx="9907534" cy="849463"/>
          </a:xfrm>
        </p:grpSpPr>
        <p:sp>
          <p:nvSpPr>
            <p:cNvPr id="15" name="TextBox 14">
              <a:extLst>
                <a:ext uri="{FF2B5EF4-FFF2-40B4-BE49-F238E27FC236}">
                  <a16:creationId xmlns:a16="http://schemas.microsoft.com/office/drawing/2014/main" id="{EA6E6806-D219-B84D-951D-A8A2093430F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Scaling</a:t>
              </a:r>
            </a:p>
          </p:txBody>
        </p:sp>
        <p:sp>
          <p:nvSpPr>
            <p:cNvPr id="16" name="TextBox 15">
              <a:extLst>
                <a:ext uri="{FF2B5EF4-FFF2-40B4-BE49-F238E27FC236}">
                  <a16:creationId xmlns:a16="http://schemas.microsoft.com/office/drawing/2014/main" id="{A1A3D17E-DF20-9142-AA4A-86424F6D440A}"/>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Networking</a:t>
              </a:r>
            </a:p>
          </p:txBody>
        </p:sp>
        <p:sp>
          <p:nvSpPr>
            <p:cNvPr id="17" name="TextBox 16">
              <a:extLst>
                <a:ext uri="{FF2B5EF4-FFF2-40B4-BE49-F238E27FC236}">
                  <a16:creationId xmlns:a16="http://schemas.microsoft.com/office/drawing/2014/main" id="{12A42792-DB5F-9147-96C9-9CDED403E30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Service discovery </a:t>
              </a:r>
            </a:p>
          </p:txBody>
        </p:sp>
        <p:sp>
          <p:nvSpPr>
            <p:cNvPr id="18" name="TextBox 17">
              <a:extLst>
                <a:ext uri="{FF2B5EF4-FFF2-40B4-BE49-F238E27FC236}">
                  <a16:creationId xmlns:a16="http://schemas.microsoft.com/office/drawing/2014/main" id="{E420F4D7-D24B-744A-949A-64BAE29E6E5E}"/>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Coordinated app upgrades</a:t>
              </a:r>
            </a:p>
          </p:txBody>
        </p:sp>
      </p:grpSp>
      <p:grpSp>
        <p:nvGrpSpPr>
          <p:cNvPr id="19" name="Group 18">
            <a:extLst>
              <a:ext uri="{FF2B5EF4-FFF2-40B4-BE49-F238E27FC236}">
                <a16:creationId xmlns:a16="http://schemas.microsoft.com/office/drawing/2014/main" id="{FDE4AFC1-C2CF-904D-8150-2E2B01DA3520}"/>
              </a:ext>
            </a:extLst>
          </p:cNvPr>
          <p:cNvGrpSpPr/>
          <p:nvPr/>
        </p:nvGrpSpPr>
        <p:grpSpPr>
          <a:xfrm>
            <a:off x="2588358" y="4752057"/>
            <a:ext cx="7259760" cy="0"/>
            <a:chOff x="2588358" y="4752057"/>
            <a:chExt cx="7259760" cy="0"/>
          </a:xfrm>
        </p:grpSpPr>
        <p:cxnSp>
          <p:nvCxnSpPr>
            <p:cNvPr id="20" name="Straight Connector 19">
              <a:extLst>
                <a:ext uri="{FF2B5EF4-FFF2-40B4-BE49-F238E27FC236}">
                  <a16:creationId xmlns:a16="http://schemas.microsoft.com/office/drawing/2014/main" id="{FFA6DBB8-D3B9-B240-AE40-7B02AE5352B8}"/>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ED7E7E-79A8-634B-9E31-941EA25C7509}"/>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8B9DEC-C85D-DE4A-A8A8-834CF3112F58}"/>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A25F6E8-E12C-0B48-A397-39648E25609A}"/>
              </a:ext>
            </a:extLst>
          </p:cNvPr>
          <p:cNvGrpSpPr/>
          <p:nvPr/>
        </p:nvGrpSpPr>
        <p:grpSpPr>
          <a:xfrm>
            <a:off x="1808468" y="2334204"/>
            <a:ext cx="663574" cy="663574"/>
            <a:chOff x="1808468" y="2334204"/>
            <a:chExt cx="663574" cy="663574"/>
          </a:xfrm>
        </p:grpSpPr>
        <p:sp>
          <p:nvSpPr>
            <p:cNvPr id="24" name="Oval 23">
              <a:extLst>
                <a:ext uri="{FF2B5EF4-FFF2-40B4-BE49-F238E27FC236}">
                  <a16:creationId xmlns:a16="http://schemas.microsoft.com/office/drawing/2014/main" id="{12F0819F-D5C6-8348-90F9-BB35E07D7D14}"/>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5" name="Group 24">
              <a:extLst>
                <a:ext uri="{FF2B5EF4-FFF2-40B4-BE49-F238E27FC236}">
                  <a16:creationId xmlns:a16="http://schemas.microsoft.com/office/drawing/2014/main" id="{3E7BA118-55E8-3548-A4D4-22AA6CF3D0D8}"/>
                </a:ext>
              </a:extLst>
            </p:cNvPr>
            <p:cNvGrpSpPr/>
            <p:nvPr/>
          </p:nvGrpSpPr>
          <p:grpSpPr>
            <a:xfrm>
              <a:off x="1986878" y="2512613"/>
              <a:ext cx="306755" cy="306755"/>
              <a:chOff x="687388" y="1670050"/>
              <a:chExt cx="438150" cy="438150"/>
            </a:xfrm>
          </p:grpSpPr>
          <p:sp>
            <p:nvSpPr>
              <p:cNvPr id="26" name="Rectangle 5">
                <a:extLst>
                  <a:ext uri="{FF2B5EF4-FFF2-40B4-BE49-F238E27FC236}">
                    <a16:creationId xmlns:a16="http://schemas.microsoft.com/office/drawing/2014/main" id="{307F0F30-6FFA-6B4D-B3B0-40E483E9D33E}"/>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
                <a:extLst>
                  <a:ext uri="{FF2B5EF4-FFF2-40B4-BE49-F238E27FC236}">
                    <a16:creationId xmlns:a16="http://schemas.microsoft.com/office/drawing/2014/main" id="{379D39C0-D747-BE4D-B88C-60127EDFEA9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7">
                <a:extLst>
                  <a:ext uri="{FF2B5EF4-FFF2-40B4-BE49-F238E27FC236}">
                    <a16:creationId xmlns:a16="http://schemas.microsoft.com/office/drawing/2014/main" id="{005DB58C-0A2F-CB46-B308-DBA546CEB091}"/>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8">
                <a:extLst>
                  <a:ext uri="{FF2B5EF4-FFF2-40B4-BE49-F238E27FC236}">
                    <a16:creationId xmlns:a16="http://schemas.microsoft.com/office/drawing/2014/main" id="{2C24768C-AC50-3842-BC8E-D36477B84F1C}"/>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 name="Group 29">
            <a:extLst>
              <a:ext uri="{FF2B5EF4-FFF2-40B4-BE49-F238E27FC236}">
                <a16:creationId xmlns:a16="http://schemas.microsoft.com/office/drawing/2014/main" id="{D4984A42-0CD4-A847-BD28-83ADE59267B7}"/>
              </a:ext>
            </a:extLst>
          </p:cNvPr>
          <p:cNvGrpSpPr/>
          <p:nvPr/>
        </p:nvGrpSpPr>
        <p:grpSpPr>
          <a:xfrm>
            <a:off x="7245779" y="2334204"/>
            <a:ext cx="663574" cy="663574"/>
            <a:chOff x="7245779" y="2334204"/>
            <a:chExt cx="663574" cy="663574"/>
          </a:xfrm>
        </p:grpSpPr>
        <p:sp>
          <p:nvSpPr>
            <p:cNvPr id="31" name="Oval 30">
              <a:extLst>
                <a:ext uri="{FF2B5EF4-FFF2-40B4-BE49-F238E27FC236}">
                  <a16:creationId xmlns:a16="http://schemas.microsoft.com/office/drawing/2014/main" id="{BE253CA9-7066-174D-A31C-01FA4D86498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42D3DC21-BEAB-B446-AFD0-40EADC9BFE07}"/>
                </a:ext>
              </a:extLst>
            </p:cNvPr>
            <p:cNvGrpSpPr/>
            <p:nvPr/>
          </p:nvGrpSpPr>
          <p:grpSpPr>
            <a:xfrm>
              <a:off x="7402560" y="2527553"/>
              <a:ext cx="350012" cy="276875"/>
              <a:chOff x="629049" y="3399674"/>
              <a:chExt cx="505618" cy="399966"/>
            </a:xfrm>
          </p:grpSpPr>
          <p:sp>
            <p:nvSpPr>
              <p:cNvPr id="33" name="Freeform 12">
                <a:extLst>
                  <a:ext uri="{FF2B5EF4-FFF2-40B4-BE49-F238E27FC236}">
                    <a16:creationId xmlns:a16="http://schemas.microsoft.com/office/drawing/2014/main" id="{12CD0ECE-4285-344A-A954-D47C43C36F78}"/>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4">
                <a:extLst>
                  <a:ext uri="{FF2B5EF4-FFF2-40B4-BE49-F238E27FC236}">
                    <a16:creationId xmlns:a16="http://schemas.microsoft.com/office/drawing/2014/main" id="{6E5A4D29-8EF8-C546-9AA6-A9D6501FF27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CB48F3B0-7909-874F-8AFE-6B43A426091F}"/>
              </a:ext>
            </a:extLst>
          </p:cNvPr>
          <p:cNvGrpSpPr/>
          <p:nvPr/>
        </p:nvGrpSpPr>
        <p:grpSpPr>
          <a:xfrm>
            <a:off x="9964433" y="2334204"/>
            <a:ext cx="663574" cy="663574"/>
            <a:chOff x="9964433" y="2334204"/>
            <a:chExt cx="663574" cy="663574"/>
          </a:xfrm>
        </p:grpSpPr>
        <p:sp>
          <p:nvSpPr>
            <p:cNvPr id="36" name="Oval 35">
              <a:extLst>
                <a:ext uri="{FF2B5EF4-FFF2-40B4-BE49-F238E27FC236}">
                  <a16:creationId xmlns:a16="http://schemas.microsoft.com/office/drawing/2014/main" id="{A197C011-86B5-E44A-A51F-9D6380542062}"/>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0DF90A1D-A27E-AE47-B1B5-C03AA21A8E46}"/>
                </a:ext>
              </a:extLst>
            </p:cNvPr>
            <p:cNvGrpSpPr/>
            <p:nvPr/>
          </p:nvGrpSpPr>
          <p:grpSpPr>
            <a:xfrm>
              <a:off x="10105421" y="2524823"/>
              <a:ext cx="381597" cy="282336"/>
              <a:chOff x="791765" y="3814239"/>
              <a:chExt cx="308968" cy="228600"/>
            </a:xfrm>
          </p:grpSpPr>
          <p:sp>
            <p:nvSpPr>
              <p:cNvPr id="38" name="Rectangle: Rounded Corners 43">
                <a:extLst>
                  <a:ext uri="{FF2B5EF4-FFF2-40B4-BE49-F238E27FC236}">
                    <a16:creationId xmlns:a16="http://schemas.microsoft.com/office/drawing/2014/main" id="{2BF3616E-734F-8446-BD66-EC5E37C42AF7}"/>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46">
                <a:extLst>
                  <a:ext uri="{FF2B5EF4-FFF2-40B4-BE49-F238E27FC236}">
                    <a16:creationId xmlns:a16="http://schemas.microsoft.com/office/drawing/2014/main" id="{D31329EF-55FC-B04C-8E99-4E13FCC0B1C3}"/>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C64AD27A-4092-F44C-A203-B1F0B8340D5D}"/>
              </a:ext>
            </a:extLst>
          </p:cNvPr>
          <p:cNvGrpSpPr/>
          <p:nvPr/>
        </p:nvGrpSpPr>
        <p:grpSpPr>
          <a:xfrm>
            <a:off x="1808468" y="4420270"/>
            <a:ext cx="663574" cy="663574"/>
            <a:chOff x="1808468" y="4420270"/>
            <a:chExt cx="663574" cy="663574"/>
          </a:xfrm>
        </p:grpSpPr>
        <p:sp>
          <p:nvSpPr>
            <p:cNvPr id="41" name="Oval 40">
              <a:extLst>
                <a:ext uri="{FF2B5EF4-FFF2-40B4-BE49-F238E27FC236}">
                  <a16:creationId xmlns:a16="http://schemas.microsoft.com/office/drawing/2014/main" id="{1666798A-4AFC-FE4D-B712-52D4FEB4C59E}"/>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9A436A2A-6F2A-5F47-BF17-0CCBAC03E079}"/>
                </a:ext>
              </a:extLst>
            </p:cNvPr>
            <p:cNvGrpSpPr/>
            <p:nvPr/>
          </p:nvGrpSpPr>
          <p:grpSpPr>
            <a:xfrm>
              <a:off x="1991229" y="4600527"/>
              <a:ext cx="311675" cy="303058"/>
              <a:chOff x="3287713" y="3454400"/>
              <a:chExt cx="344488" cy="334963"/>
            </a:xfrm>
          </p:grpSpPr>
          <p:sp>
            <p:nvSpPr>
              <p:cNvPr id="43" name="Freeform 34">
                <a:extLst>
                  <a:ext uri="{FF2B5EF4-FFF2-40B4-BE49-F238E27FC236}">
                    <a16:creationId xmlns:a16="http://schemas.microsoft.com/office/drawing/2014/main" id="{856E2FF5-750C-C645-B9A7-9980892D1B71}"/>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5">
                <a:extLst>
                  <a:ext uri="{FF2B5EF4-FFF2-40B4-BE49-F238E27FC236}">
                    <a16:creationId xmlns:a16="http://schemas.microsoft.com/office/drawing/2014/main" id="{95966B59-2FC0-D64D-9D2B-B551EC28AB1D}"/>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6">
                <a:extLst>
                  <a:ext uri="{FF2B5EF4-FFF2-40B4-BE49-F238E27FC236}">
                    <a16:creationId xmlns:a16="http://schemas.microsoft.com/office/drawing/2014/main" id="{E7645DE3-2CB3-A241-A639-1B0FD25CE48F}"/>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6" name="Group 45">
            <a:extLst>
              <a:ext uri="{FF2B5EF4-FFF2-40B4-BE49-F238E27FC236}">
                <a16:creationId xmlns:a16="http://schemas.microsoft.com/office/drawing/2014/main" id="{511205FC-BD2A-0A4E-AD84-8F33C8379E12}"/>
              </a:ext>
            </a:extLst>
          </p:cNvPr>
          <p:cNvGrpSpPr/>
          <p:nvPr/>
        </p:nvGrpSpPr>
        <p:grpSpPr>
          <a:xfrm>
            <a:off x="4527124" y="4420270"/>
            <a:ext cx="663574" cy="663574"/>
            <a:chOff x="4527124" y="4420270"/>
            <a:chExt cx="663574" cy="663574"/>
          </a:xfrm>
        </p:grpSpPr>
        <p:sp>
          <p:nvSpPr>
            <p:cNvPr id="47" name="Oval 46">
              <a:extLst>
                <a:ext uri="{FF2B5EF4-FFF2-40B4-BE49-F238E27FC236}">
                  <a16:creationId xmlns:a16="http://schemas.microsoft.com/office/drawing/2014/main" id="{797790B3-B121-AA4E-9F35-D5DEB2779F38}"/>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8" name="Group 47">
              <a:extLst>
                <a:ext uri="{FF2B5EF4-FFF2-40B4-BE49-F238E27FC236}">
                  <a16:creationId xmlns:a16="http://schemas.microsoft.com/office/drawing/2014/main" id="{5AA077DE-9F6B-3243-B0DB-A45CC55166C1}"/>
                </a:ext>
              </a:extLst>
            </p:cNvPr>
            <p:cNvGrpSpPr/>
            <p:nvPr/>
          </p:nvGrpSpPr>
          <p:grpSpPr>
            <a:xfrm>
              <a:off x="4662517" y="4590639"/>
              <a:ext cx="392768" cy="322891"/>
              <a:chOff x="5048251" y="6030913"/>
              <a:chExt cx="523875" cy="434976"/>
            </a:xfrm>
          </p:grpSpPr>
          <p:sp>
            <p:nvSpPr>
              <p:cNvPr id="49" name="Oval 18">
                <a:extLst>
                  <a:ext uri="{FF2B5EF4-FFF2-40B4-BE49-F238E27FC236}">
                    <a16:creationId xmlns:a16="http://schemas.microsoft.com/office/drawing/2014/main" id="{69645586-A8EF-F24F-8412-3052143E4380}"/>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Oval 19">
                <a:extLst>
                  <a:ext uri="{FF2B5EF4-FFF2-40B4-BE49-F238E27FC236}">
                    <a16:creationId xmlns:a16="http://schemas.microsoft.com/office/drawing/2014/main" id="{A5C2F3C7-B75E-F04F-8DB7-2F593428F0F7}"/>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Oval 20">
                <a:extLst>
                  <a:ext uri="{FF2B5EF4-FFF2-40B4-BE49-F238E27FC236}">
                    <a16:creationId xmlns:a16="http://schemas.microsoft.com/office/drawing/2014/main" id="{AE2DBDA5-CDA3-6749-AB7D-8381F7055AF6}"/>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1">
                <a:extLst>
                  <a:ext uri="{FF2B5EF4-FFF2-40B4-BE49-F238E27FC236}">
                    <a16:creationId xmlns:a16="http://schemas.microsoft.com/office/drawing/2014/main" id="{EBAD303D-67D3-D740-BD37-898EABBC4C47}"/>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2">
                <a:extLst>
                  <a:ext uri="{FF2B5EF4-FFF2-40B4-BE49-F238E27FC236}">
                    <a16:creationId xmlns:a16="http://schemas.microsoft.com/office/drawing/2014/main" id="{607AB444-E0C4-724A-B968-E33BD8625358}"/>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3">
                <a:extLst>
                  <a:ext uri="{FF2B5EF4-FFF2-40B4-BE49-F238E27FC236}">
                    <a16:creationId xmlns:a16="http://schemas.microsoft.com/office/drawing/2014/main" id="{7CD82A96-1630-744E-BA64-757B5A5D9ED2}"/>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4">
                <a:extLst>
                  <a:ext uri="{FF2B5EF4-FFF2-40B4-BE49-F238E27FC236}">
                    <a16:creationId xmlns:a16="http://schemas.microsoft.com/office/drawing/2014/main" id="{14C027ED-CC40-7947-8AEA-BDBC71AEE303}"/>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5">
                <a:extLst>
                  <a:ext uri="{FF2B5EF4-FFF2-40B4-BE49-F238E27FC236}">
                    <a16:creationId xmlns:a16="http://schemas.microsoft.com/office/drawing/2014/main" id="{24A76709-5E15-C540-8683-90EB1FB89EB0}"/>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6">
                <a:extLst>
                  <a:ext uri="{FF2B5EF4-FFF2-40B4-BE49-F238E27FC236}">
                    <a16:creationId xmlns:a16="http://schemas.microsoft.com/office/drawing/2014/main" id="{1C2A659E-306A-214C-B9E7-0BDE3823CB6F}"/>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F535187-F2BC-F54C-BD90-714016AD2823}"/>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28">
                <a:extLst>
                  <a:ext uri="{FF2B5EF4-FFF2-40B4-BE49-F238E27FC236}">
                    <a16:creationId xmlns:a16="http://schemas.microsoft.com/office/drawing/2014/main" id="{10FC93F0-2168-454D-ADA6-A843EABE3837}"/>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29">
                <a:extLst>
                  <a:ext uri="{FF2B5EF4-FFF2-40B4-BE49-F238E27FC236}">
                    <a16:creationId xmlns:a16="http://schemas.microsoft.com/office/drawing/2014/main" id="{ED7CFA38-1661-914A-9242-2E98C4DEA8C5}"/>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0">
                <a:extLst>
                  <a:ext uri="{FF2B5EF4-FFF2-40B4-BE49-F238E27FC236}">
                    <a16:creationId xmlns:a16="http://schemas.microsoft.com/office/drawing/2014/main" id="{43C670C8-5557-2F4B-80FB-184037B84464}"/>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 name="Group 61">
            <a:extLst>
              <a:ext uri="{FF2B5EF4-FFF2-40B4-BE49-F238E27FC236}">
                <a16:creationId xmlns:a16="http://schemas.microsoft.com/office/drawing/2014/main" id="{C746B7D8-55C9-A343-AA4B-3A2BC9EDA2A1}"/>
              </a:ext>
            </a:extLst>
          </p:cNvPr>
          <p:cNvGrpSpPr/>
          <p:nvPr/>
        </p:nvGrpSpPr>
        <p:grpSpPr>
          <a:xfrm>
            <a:off x="7245779" y="4420270"/>
            <a:ext cx="663574" cy="663574"/>
            <a:chOff x="7245779" y="4420270"/>
            <a:chExt cx="663574" cy="663574"/>
          </a:xfrm>
        </p:grpSpPr>
        <p:sp>
          <p:nvSpPr>
            <p:cNvPr id="63" name="Oval 62">
              <a:extLst>
                <a:ext uri="{FF2B5EF4-FFF2-40B4-BE49-F238E27FC236}">
                  <a16:creationId xmlns:a16="http://schemas.microsoft.com/office/drawing/2014/main" id="{F91FAC80-F69E-D84F-8C44-E049D4D1C120}"/>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4" name="Group 63">
              <a:extLst>
                <a:ext uri="{FF2B5EF4-FFF2-40B4-BE49-F238E27FC236}">
                  <a16:creationId xmlns:a16="http://schemas.microsoft.com/office/drawing/2014/main" id="{3D570A4C-082B-D946-B2C2-AA7177F2253F}"/>
                </a:ext>
              </a:extLst>
            </p:cNvPr>
            <p:cNvGrpSpPr/>
            <p:nvPr/>
          </p:nvGrpSpPr>
          <p:grpSpPr>
            <a:xfrm>
              <a:off x="7400015" y="4574506"/>
              <a:ext cx="355101" cy="355101"/>
              <a:chOff x="5775325" y="6122988"/>
              <a:chExt cx="436563" cy="436563"/>
            </a:xfrm>
          </p:grpSpPr>
          <p:sp>
            <p:nvSpPr>
              <p:cNvPr id="65" name="Freeform 34">
                <a:extLst>
                  <a:ext uri="{FF2B5EF4-FFF2-40B4-BE49-F238E27FC236}">
                    <a16:creationId xmlns:a16="http://schemas.microsoft.com/office/drawing/2014/main" id="{4B294C49-C431-DA4D-B975-30253FD4615B}"/>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35">
                <a:extLst>
                  <a:ext uri="{FF2B5EF4-FFF2-40B4-BE49-F238E27FC236}">
                    <a16:creationId xmlns:a16="http://schemas.microsoft.com/office/drawing/2014/main" id="{F70FFBC3-3C28-EE4D-A2C4-58E85976664B}"/>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36">
                <a:extLst>
                  <a:ext uri="{FF2B5EF4-FFF2-40B4-BE49-F238E27FC236}">
                    <a16:creationId xmlns:a16="http://schemas.microsoft.com/office/drawing/2014/main" id="{26F52F17-FAD4-824D-AA46-5FA818F93DEB}"/>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50D460CF-369B-EF42-B184-7F280470106B}"/>
              </a:ext>
            </a:extLst>
          </p:cNvPr>
          <p:cNvGrpSpPr/>
          <p:nvPr/>
        </p:nvGrpSpPr>
        <p:grpSpPr>
          <a:xfrm>
            <a:off x="9964433" y="4420270"/>
            <a:ext cx="663574" cy="663574"/>
            <a:chOff x="9964433" y="4420270"/>
            <a:chExt cx="663574" cy="663574"/>
          </a:xfrm>
        </p:grpSpPr>
        <p:sp>
          <p:nvSpPr>
            <p:cNvPr id="69" name="Oval 68">
              <a:extLst>
                <a:ext uri="{FF2B5EF4-FFF2-40B4-BE49-F238E27FC236}">
                  <a16:creationId xmlns:a16="http://schemas.microsoft.com/office/drawing/2014/main" id="{7C940B10-82A7-E74F-9303-D711945566DB}"/>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0" name="Group 69">
              <a:extLst>
                <a:ext uri="{FF2B5EF4-FFF2-40B4-BE49-F238E27FC236}">
                  <a16:creationId xmlns:a16="http://schemas.microsoft.com/office/drawing/2014/main" id="{3F57136F-7215-B245-96EE-A8183BCEEC69}"/>
                </a:ext>
              </a:extLst>
            </p:cNvPr>
            <p:cNvGrpSpPr/>
            <p:nvPr/>
          </p:nvGrpSpPr>
          <p:grpSpPr>
            <a:xfrm>
              <a:off x="10109185" y="4604869"/>
              <a:ext cx="374079" cy="294377"/>
              <a:chOff x="6515100" y="6343650"/>
              <a:chExt cx="461963" cy="363537"/>
            </a:xfrm>
          </p:grpSpPr>
          <p:sp>
            <p:nvSpPr>
              <p:cNvPr id="75" name="Freeform 40">
                <a:extLst>
                  <a:ext uri="{FF2B5EF4-FFF2-40B4-BE49-F238E27FC236}">
                    <a16:creationId xmlns:a16="http://schemas.microsoft.com/office/drawing/2014/main" id="{EA2354DC-BC57-124A-99B3-4CA458E97505}"/>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41">
                <a:extLst>
                  <a:ext uri="{FF2B5EF4-FFF2-40B4-BE49-F238E27FC236}">
                    <a16:creationId xmlns:a16="http://schemas.microsoft.com/office/drawing/2014/main" id="{A868BD4B-1850-BB4D-BA94-2EFB3FE7E7E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45">
                <a:extLst>
                  <a:ext uri="{FF2B5EF4-FFF2-40B4-BE49-F238E27FC236}">
                    <a16:creationId xmlns:a16="http://schemas.microsoft.com/office/drawing/2014/main" id="{E5A55DDF-DE45-E140-8F8B-876453EFCA18}"/>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AE636D8B-77CD-CD4A-A52F-A5B658405EF3}"/>
                </a:ext>
              </a:extLst>
            </p:cNvPr>
            <p:cNvGrpSpPr/>
            <p:nvPr/>
          </p:nvGrpSpPr>
          <p:grpSpPr>
            <a:xfrm flipV="1">
              <a:off x="10237557" y="4729950"/>
              <a:ext cx="117335" cy="109913"/>
              <a:chOff x="10860573" y="4995622"/>
              <a:chExt cx="119693" cy="151971"/>
            </a:xfrm>
          </p:grpSpPr>
          <p:sp>
            <p:nvSpPr>
              <p:cNvPr id="72" name="Line 7">
                <a:extLst>
                  <a:ext uri="{FF2B5EF4-FFF2-40B4-BE49-F238E27FC236}">
                    <a16:creationId xmlns:a16="http://schemas.microsoft.com/office/drawing/2014/main" id="{D1FBE21E-CB51-5D4E-A4E5-617D1CA22B7B}"/>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8">
                <a:extLst>
                  <a:ext uri="{FF2B5EF4-FFF2-40B4-BE49-F238E27FC236}">
                    <a16:creationId xmlns:a16="http://schemas.microsoft.com/office/drawing/2014/main" id="{F0C34874-2CD4-8F46-B144-EBE98CAD039C}"/>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9">
                <a:extLst>
                  <a:ext uri="{FF2B5EF4-FFF2-40B4-BE49-F238E27FC236}">
                    <a16:creationId xmlns:a16="http://schemas.microsoft.com/office/drawing/2014/main" id="{13E46C7C-E178-FF4C-8618-8C9093FE0E01}"/>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a:extLst>
              <a:ext uri="{FF2B5EF4-FFF2-40B4-BE49-F238E27FC236}">
                <a16:creationId xmlns:a16="http://schemas.microsoft.com/office/drawing/2014/main" id="{974B13DB-67FF-C947-804F-9969A79D81A0}"/>
              </a:ext>
            </a:extLst>
          </p:cNvPr>
          <p:cNvGrpSpPr/>
          <p:nvPr/>
        </p:nvGrpSpPr>
        <p:grpSpPr>
          <a:xfrm>
            <a:off x="4527124" y="2334204"/>
            <a:ext cx="663574" cy="663574"/>
            <a:chOff x="4527124" y="2334204"/>
            <a:chExt cx="663574" cy="663574"/>
          </a:xfrm>
        </p:grpSpPr>
        <p:sp>
          <p:nvSpPr>
            <p:cNvPr id="79" name="Oval 78">
              <a:extLst>
                <a:ext uri="{FF2B5EF4-FFF2-40B4-BE49-F238E27FC236}">
                  <a16:creationId xmlns:a16="http://schemas.microsoft.com/office/drawing/2014/main" id="{7945A04A-88B1-4E40-8C76-AC7BFF029889}"/>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F646999A-1484-EF4C-93E2-F12A11EF82AA}"/>
                </a:ext>
              </a:extLst>
            </p:cNvPr>
            <p:cNvGrpSpPr/>
            <p:nvPr/>
          </p:nvGrpSpPr>
          <p:grpSpPr>
            <a:xfrm>
              <a:off x="4677196" y="2485020"/>
              <a:ext cx="363431" cy="361942"/>
              <a:chOff x="255588" y="3119438"/>
              <a:chExt cx="387350" cy="385763"/>
            </a:xfrm>
          </p:grpSpPr>
          <p:sp>
            <p:nvSpPr>
              <p:cNvPr id="81" name="Oval 49">
                <a:extLst>
                  <a:ext uri="{FF2B5EF4-FFF2-40B4-BE49-F238E27FC236}">
                    <a16:creationId xmlns:a16="http://schemas.microsoft.com/office/drawing/2014/main" id="{D3F6C8CB-9A99-BB41-9520-EE3104C1EC53}"/>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50">
                <a:extLst>
                  <a:ext uri="{FF2B5EF4-FFF2-40B4-BE49-F238E27FC236}">
                    <a16:creationId xmlns:a16="http://schemas.microsoft.com/office/drawing/2014/main" id="{BD29D379-2561-4F42-8AC3-B6D20FDB3964}"/>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51">
                <a:extLst>
                  <a:ext uri="{FF2B5EF4-FFF2-40B4-BE49-F238E27FC236}">
                    <a16:creationId xmlns:a16="http://schemas.microsoft.com/office/drawing/2014/main" id="{5DE8EF43-352C-6F46-8FEA-DC454A0450CA}"/>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84" name="Title 4">
            <a:extLst>
              <a:ext uri="{FF2B5EF4-FFF2-40B4-BE49-F238E27FC236}">
                <a16:creationId xmlns:a16="http://schemas.microsoft.com/office/drawing/2014/main" id="{BAAFA72C-8394-7445-8709-7D059C11896A}"/>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Azure Kubernetes Service (AKS)</a:t>
            </a:r>
          </a:p>
        </p:txBody>
      </p:sp>
      <p:sp>
        <p:nvSpPr>
          <p:cNvPr id="85" name="Title 1">
            <a:extLst>
              <a:ext uri="{FF2B5EF4-FFF2-40B4-BE49-F238E27FC236}">
                <a16:creationId xmlns:a16="http://schemas.microsoft.com/office/drawing/2014/main" id="{36DDA5A1-127B-8349-A6F2-C625BE12ECB3}"/>
              </a:ext>
            </a:extLst>
          </p:cNvPr>
          <p:cNvSpPr txBox="1">
            <a:spLocks/>
          </p:cNvSpPr>
          <p:nvPr/>
        </p:nvSpPr>
        <p:spPr>
          <a:xfrm>
            <a:off x="585217" y="999011"/>
            <a:ext cx="5155795" cy="56475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a:solidFill>
                  <a:srgbClr val="0078D4"/>
                </a:solidFill>
              </a:rPr>
              <a:t>The elements of </a:t>
            </a:r>
            <a:r>
              <a:rPr lang="en-US" sz="2800">
                <a:solidFill>
                  <a:srgbClr val="0078D4"/>
                </a:solidFill>
                <a:latin typeface="Segoe UI Semibold" panose="020B0702040204020203" pitchFamily="34" charset="0"/>
                <a:cs typeface="Segoe UI Semibold" panose="020B0702040204020203" pitchFamily="34" charset="0"/>
              </a:rPr>
              <a:t>orchestration</a:t>
            </a:r>
            <a:endParaRPr lang="en-US" sz="2800">
              <a:solidFill>
                <a:srgbClr val="0078D4"/>
              </a:solidFill>
            </a:endParaRPr>
          </a:p>
        </p:txBody>
      </p:sp>
    </p:spTree>
    <p:extLst>
      <p:ext uri="{BB962C8B-B14F-4D97-AF65-F5344CB8AC3E}">
        <p14:creationId xmlns:p14="http://schemas.microsoft.com/office/powerpoint/2010/main" val="29117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1000" fill="hold"/>
                                        <p:tgtEl>
                                          <p:spTgt spid="78"/>
                                        </p:tgtEl>
                                        <p:attrNameLst>
                                          <p:attrName>ppt_x</p:attrName>
                                        </p:attrNameLst>
                                      </p:cBhvr>
                                      <p:tavLst>
                                        <p:tav tm="0">
                                          <p:val>
                                            <p:strVal val="#ppt_x"/>
                                          </p:val>
                                        </p:tav>
                                        <p:tav tm="100000">
                                          <p:val>
                                            <p:strVal val="#ppt_x"/>
                                          </p:val>
                                        </p:tav>
                                      </p:tavLst>
                                    </p:anim>
                                    <p:anim calcmode="lin" valueType="num">
                                      <p:cBhvr additive="base">
                                        <p:cTn id="12" dur="10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ppt_x"/>
                                          </p:val>
                                        </p:tav>
                                        <p:tav tm="100000">
                                          <p:val>
                                            <p:strVal val="#ppt_x"/>
                                          </p:val>
                                        </p:tav>
                                      </p:tavLst>
                                    </p:anim>
                                    <p:anim calcmode="lin" valueType="num">
                                      <p:cBhvr additive="base">
                                        <p:cTn id="16" dur="10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1000" fill="hold"/>
                                        <p:tgtEl>
                                          <p:spTgt spid="40"/>
                                        </p:tgtEl>
                                        <p:attrNameLst>
                                          <p:attrName>ppt_x</p:attrName>
                                        </p:attrNameLst>
                                      </p:cBhvr>
                                      <p:tavLst>
                                        <p:tav tm="0">
                                          <p:val>
                                            <p:strVal val="#ppt_x"/>
                                          </p:val>
                                        </p:tav>
                                        <p:tav tm="100000">
                                          <p:val>
                                            <p:strVal val="#ppt_x"/>
                                          </p:val>
                                        </p:tav>
                                      </p:tavLst>
                                    </p:anim>
                                    <p:anim calcmode="lin" valueType="num">
                                      <p:cBhvr additive="base">
                                        <p:cTn id="29" dur="1000" fill="hold"/>
                                        <p:tgtEl>
                                          <p:spTgt spid="40"/>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1000" fill="hold"/>
                                        <p:tgtEl>
                                          <p:spTgt spid="46"/>
                                        </p:tgtEl>
                                        <p:attrNameLst>
                                          <p:attrName>ppt_x</p:attrName>
                                        </p:attrNameLst>
                                      </p:cBhvr>
                                      <p:tavLst>
                                        <p:tav tm="0">
                                          <p:val>
                                            <p:strVal val="#ppt_x"/>
                                          </p:val>
                                        </p:tav>
                                        <p:tav tm="100000">
                                          <p:val>
                                            <p:strVal val="#ppt_x"/>
                                          </p:val>
                                        </p:tav>
                                      </p:tavLst>
                                    </p:anim>
                                    <p:anim calcmode="lin" valueType="num">
                                      <p:cBhvr additive="base">
                                        <p:cTn id="33" dur="10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1000" fill="hold"/>
                                        <p:tgtEl>
                                          <p:spTgt spid="62"/>
                                        </p:tgtEl>
                                        <p:attrNameLst>
                                          <p:attrName>ppt_x</p:attrName>
                                        </p:attrNameLst>
                                      </p:cBhvr>
                                      <p:tavLst>
                                        <p:tav tm="0">
                                          <p:val>
                                            <p:strVal val="#ppt_x"/>
                                          </p:val>
                                        </p:tav>
                                        <p:tav tm="100000">
                                          <p:val>
                                            <p:strVal val="#ppt_x"/>
                                          </p:val>
                                        </p:tav>
                                      </p:tavLst>
                                    </p:anim>
                                    <p:anim calcmode="lin" valueType="num">
                                      <p:cBhvr additive="base">
                                        <p:cTn id="37" dur="1000" fill="hold"/>
                                        <p:tgtEl>
                                          <p:spTgt spid="62"/>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1000" fill="hold"/>
                                        <p:tgtEl>
                                          <p:spTgt spid="68"/>
                                        </p:tgtEl>
                                        <p:attrNameLst>
                                          <p:attrName>ppt_x</p:attrName>
                                        </p:attrNameLst>
                                      </p:cBhvr>
                                      <p:tavLst>
                                        <p:tav tm="0">
                                          <p:val>
                                            <p:strVal val="#ppt_x"/>
                                          </p:val>
                                        </p:tav>
                                        <p:tav tm="100000">
                                          <p:val>
                                            <p:strVal val="#ppt_x"/>
                                          </p:val>
                                        </p:tav>
                                      </p:tavLst>
                                    </p:anim>
                                    <p:anim calcmode="lin" valueType="num">
                                      <p:cBhvr additive="base">
                                        <p:cTn id="41" dur="1000" fill="hold"/>
                                        <p:tgtEl>
                                          <p:spTgt spid="6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500"/>
                                        <p:tgtEl>
                                          <p:spTgt spid="10"/>
                                        </p:tgtEl>
                                      </p:cBhvr>
                                    </p:animEffect>
                                  </p:childTnLst>
                                </p:cTn>
                              </p:par>
                              <p:par>
                                <p:cTn id="50" presetID="22" presetClass="entr" presetSubtype="8" fill="hold"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2824133" y="4336191"/>
            <a:ext cx="173736" cy="2560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EBF0A62-5BAB-6141-974F-00D25FAE28DD}"/>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18" name="TextBox 17">
            <a:extLst>
              <a:ext uri="{FF2B5EF4-FFF2-40B4-BE49-F238E27FC236}">
                <a16:creationId xmlns:a16="http://schemas.microsoft.com/office/drawing/2014/main" id="{390EDF57-067E-1E4E-99C3-72FBB3C62E79}"/>
              </a:ext>
            </a:extLst>
          </p:cNvPr>
          <p:cNvSpPr txBox="1"/>
          <p:nvPr/>
        </p:nvSpPr>
        <p:spPr>
          <a:xfrm>
            <a:off x="1363120" y="4070678"/>
            <a:ext cx="2943208"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solidFill>
                  <a:srgbClr val="000000"/>
                </a:solidFill>
                <a:latin typeface="Segoe UI"/>
                <a:cs typeface="Segoe UI"/>
              </a:rPr>
            </a:br>
            <a:r>
              <a:rPr lang="en-US" sz="2000">
                <a:solidFill>
                  <a:srgbClr val="505050"/>
                </a:solidFill>
                <a:latin typeface="Segoe UI"/>
                <a:cs typeface="Segoe UI Semibold"/>
              </a:rPr>
              <a:t>not infrastructure</a:t>
            </a:r>
            <a:endParaRPr lang="en-US" sz="1750">
              <a:cs typeface="Segoe UI"/>
            </a:endParaRPr>
          </a:p>
        </p:txBody>
      </p:sp>
      <p:pic>
        <p:nvPicPr>
          <p:cNvPr id="19" name="Graphic 18">
            <a:extLst>
              <a:ext uri="{FF2B5EF4-FFF2-40B4-BE49-F238E27FC236}">
                <a16:creationId xmlns:a16="http://schemas.microsoft.com/office/drawing/2014/main" id="{93AD8C86-8694-8146-BD88-4675536E3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spTree>
    <p:extLst>
      <p:ext uri="{BB962C8B-B14F-4D97-AF65-F5344CB8AC3E}">
        <p14:creationId xmlns:p14="http://schemas.microsoft.com/office/powerpoint/2010/main" val="110464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flipH="1">
            <a:off x="4465622" y="2694702"/>
            <a:ext cx="173736" cy="58432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7EA84EFD-D94F-C74F-BAD3-E72C00C42368}"/>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sp>
        <p:nvSpPr>
          <p:cNvPr id="26" name="TextBox 25">
            <a:extLst>
              <a:ext uri="{FF2B5EF4-FFF2-40B4-BE49-F238E27FC236}">
                <a16:creationId xmlns:a16="http://schemas.microsoft.com/office/drawing/2014/main" id="{A715767A-2C58-1445-B42F-4BDE3C71EBAB}"/>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Work how you want with open-source APIs</a:t>
            </a:r>
          </a:p>
        </p:txBody>
      </p:sp>
      <p:sp>
        <p:nvSpPr>
          <p:cNvPr id="28" name="TextBox 27">
            <a:extLst>
              <a:ext uri="{FF2B5EF4-FFF2-40B4-BE49-F238E27FC236}">
                <a16:creationId xmlns:a16="http://schemas.microsoft.com/office/drawing/2014/main" id="{633CD907-05A1-2848-9D74-772C05825CCE}"/>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not infrastructure</a:t>
            </a:r>
          </a:p>
        </p:txBody>
      </p:sp>
      <p:pic>
        <p:nvPicPr>
          <p:cNvPr id="29" name="Graphic 28">
            <a:extLst>
              <a:ext uri="{FF2B5EF4-FFF2-40B4-BE49-F238E27FC236}">
                <a16:creationId xmlns:a16="http://schemas.microsoft.com/office/drawing/2014/main" id="{A8281296-F301-6C46-A8E3-7BB948860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1" name="Graphic 30">
            <a:extLst>
              <a:ext uri="{FF2B5EF4-FFF2-40B4-BE49-F238E27FC236}">
                <a16:creationId xmlns:a16="http://schemas.microsoft.com/office/drawing/2014/main" id="{CCD50A81-3689-9140-A29C-1F361A9D67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spTree>
    <p:extLst>
      <p:ext uri="{BB962C8B-B14F-4D97-AF65-F5344CB8AC3E}">
        <p14:creationId xmlns:p14="http://schemas.microsoft.com/office/powerpoint/2010/main" val="358766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1EF28-1129-D84D-A957-F20D6C16202C}"/>
              </a:ext>
            </a:extLst>
          </p:cNvPr>
          <p:cNvSpPr>
            <a:spLocks noGrp="1"/>
          </p:cNvSpPr>
          <p:nvPr>
            <p:ph type="title"/>
          </p:nvPr>
        </p:nvSpPr>
        <p:spPr>
          <a:xfrm>
            <a:off x="584200" y="457201"/>
            <a:ext cx="10511148" cy="618631"/>
          </a:xfrm>
        </p:spPr>
        <p:txBody>
          <a:bodyPr/>
          <a:lstStyle/>
          <a:p>
            <a:r>
              <a:rPr lang="en-US" sz="3600"/>
              <a:t>Azure Kubernetes Service (AKS)</a:t>
            </a:r>
          </a:p>
        </p:txBody>
      </p:sp>
      <p:sp>
        <p:nvSpPr>
          <p:cNvPr id="14" name="Rectangle 13">
            <a:extLst>
              <a:ext uri="{FF2B5EF4-FFF2-40B4-BE49-F238E27FC236}">
                <a16:creationId xmlns:a16="http://schemas.microsoft.com/office/drawing/2014/main" id="{D22A82F8-D6E9-6E4D-BF3F-6292AA89B376}"/>
              </a:ext>
            </a:extLst>
          </p:cNvPr>
          <p:cNvSpPr/>
          <p:nvPr/>
        </p:nvSpPr>
        <p:spPr bwMode="auto">
          <a:xfrm rot="16200000">
            <a:off x="6024533" y="1136460"/>
            <a:ext cx="173736" cy="896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899D3B6-2DBA-0649-9056-AAC579E1E5C9}"/>
              </a:ext>
            </a:extLst>
          </p:cNvPr>
          <p:cNvSpPr txBox="1"/>
          <p:nvPr/>
        </p:nvSpPr>
        <p:spPr>
          <a:xfrm>
            <a:off x="4695583" y="4070678"/>
            <a:ext cx="2800833"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Work how you want with open-source APIs</a:t>
            </a:r>
          </a:p>
        </p:txBody>
      </p:sp>
      <p:sp>
        <p:nvSpPr>
          <p:cNvPr id="5" name="TextBox 4">
            <a:extLst>
              <a:ext uri="{FF2B5EF4-FFF2-40B4-BE49-F238E27FC236}">
                <a16:creationId xmlns:a16="http://schemas.microsoft.com/office/drawing/2014/main" id="{CB3AEC1F-D40E-0C46-92D4-91AA581B39C6}"/>
              </a:ext>
            </a:extLst>
          </p:cNvPr>
          <p:cNvSpPr txBox="1"/>
          <p:nvPr/>
        </p:nvSpPr>
        <p:spPr>
          <a:xfrm>
            <a:off x="7897308" y="4070678"/>
            <a:ext cx="2919930" cy="1218753"/>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panose="020B0702040204020203" pitchFamily="34" charset="0"/>
              </a:rPr>
              <a:t>Scale and run applications with confidence</a:t>
            </a:r>
          </a:p>
        </p:txBody>
      </p:sp>
      <p:sp>
        <p:nvSpPr>
          <p:cNvPr id="7" name="TextBox 6">
            <a:extLst>
              <a:ext uri="{FF2B5EF4-FFF2-40B4-BE49-F238E27FC236}">
                <a16:creationId xmlns:a16="http://schemas.microsoft.com/office/drawing/2014/main" id="{E87392A0-2337-1540-9348-B89EF59149D2}"/>
              </a:ext>
            </a:extLst>
          </p:cNvPr>
          <p:cNvSpPr txBox="1"/>
          <p:nvPr/>
        </p:nvSpPr>
        <p:spPr>
          <a:xfrm>
            <a:off x="1363120" y="4070678"/>
            <a:ext cx="2943208" cy="910976"/>
          </a:xfrm>
          <a:prstGeom prst="rect">
            <a:avLst/>
          </a:prstGeom>
          <a:noFill/>
        </p:spPr>
        <p:txBody>
          <a:bodyPr wrap="square" lIns="146283" tIns="146283" rIns="146283" bIns="146283" rtlCol="0" anchor="t">
            <a:spAutoFit/>
          </a:bodyPr>
          <a:lstStyle/>
          <a:p>
            <a:pPr algn="ctr" defTabSz="932597">
              <a:spcAft>
                <a:spcPts val="600"/>
              </a:spcAft>
              <a:defRPr/>
            </a:pPr>
            <a:r>
              <a:rPr lang="en-US" sz="2000">
                <a:solidFill>
                  <a:srgbClr val="505050"/>
                </a:solidFill>
                <a:latin typeface="Segoe UI"/>
                <a:cs typeface="Segoe UI Semibold"/>
              </a:rPr>
              <a:t>Focus on your containers, </a:t>
            </a:r>
            <a:br>
              <a:rPr lang="en-US"/>
            </a:br>
            <a:r>
              <a:rPr lang="en-US" sz="2000">
                <a:solidFill>
                  <a:srgbClr val="505050"/>
                </a:solidFill>
                <a:latin typeface="Segoe UI"/>
                <a:cs typeface="Segoe UI Semibold"/>
              </a:rPr>
              <a:t>not infrastructure</a:t>
            </a:r>
            <a:endParaRPr lang="en-US"/>
          </a:p>
        </p:txBody>
      </p:sp>
      <p:sp>
        <p:nvSpPr>
          <p:cNvPr id="32" name="TextBox 31">
            <a:extLst>
              <a:ext uri="{FF2B5EF4-FFF2-40B4-BE49-F238E27FC236}">
                <a16:creationId xmlns:a16="http://schemas.microsoft.com/office/drawing/2014/main" id="{AC9D5403-DC23-F948-9E90-4CFE40216CB3}"/>
              </a:ext>
            </a:extLst>
          </p:cNvPr>
          <p:cNvSpPr txBox="1"/>
          <p:nvPr/>
        </p:nvSpPr>
        <p:spPr>
          <a:xfrm>
            <a:off x="439427" y="1026926"/>
            <a:ext cx="9306712" cy="670680"/>
          </a:xfrm>
          <a:prstGeom prst="rect">
            <a:avLst/>
          </a:prstGeom>
          <a:noFill/>
        </p:spPr>
        <p:txBody>
          <a:bodyPr wrap="square" lIns="149217" tIns="149217" rIns="149217" bIns="149217" rtlCol="0" anchor="t">
            <a:spAutoFit/>
          </a:bodyPr>
          <a:lstStyle/>
          <a:p>
            <a:pPr defTabSz="932597">
              <a:spcAft>
                <a:spcPts val="612"/>
              </a:spcAft>
              <a:defRPr/>
            </a:pPr>
            <a:r>
              <a:rPr lang="en-US" sz="2400">
                <a:solidFill>
                  <a:srgbClr val="0078D4"/>
                </a:solidFill>
                <a:cs typeface="Segoe UI Semibold"/>
              </a:rPr>
              <a:t>Simplify Kubernetes deployment, management, and operations </a:t>
            </a:r>
          </a:p>
        </p:txBody>
      </p:sp>
      <p:pic>
        <p:nvPicPr>
          <p:cNvPr id="33" name="Graphic 32">
            <a:extLst>
              <a:ext uri="{FF2B5EF4-FFF2-40B4-BE49-F238E27FC236}">
                <a16:creationId xmlns:a16="http://schemas.microsoft.com/office/drawing/2014/main" id="{4B641625-836F-A64C-82E3-C6EFB1352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7880" y="1881577"/>
            <a:ext cx="2706323" cy="1811490"/>
          </a:xfrm>
          <a:prstGeom prst="rect">
            <a:avLst/>
          </a:prstGeom>
        </p:spPr>
      </p:pic>
      <p:pic>
        <p:nvPicPr>
          <p:cNvPr id="34" name="Graphic 33">
            <a:extLst>
              <a:ext uri="{FF2B5EF4-FFF2-40B4-BE49-F238E27FC236}">
                <a16:creationId xmlns:a16="http://schemas.microsoft.com/office/drawing/2014/main" id="{C5F0ABF0-F08B-1647-9C69-FCA1CF0246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1672" y="1964836"/>
            <a:ext cx="2559455" cy="1728231"/>
          </a:xfrm>
          <a:prstGeom prst="rect">
            <a:avLst/>
          </a:prstGeom>
        </p:spPr>
      </p:pic>
      <p:pic>
        <p:nvPicPr>
          <p:cNvPr id="35" name="Graphic 34">
            <a:extLst>
              <a:ext uri="{FF2B5EF4-FFF2-40B4-BE49-F238E27FC236}">
                <a16:creationId xmlns:a16="http://schemas.microsoft.com/office/drawing/2014/main" id="{C853E601-19C1-5F44-9172-138D61653B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2108" y="1881577"/>
            <a:ext cx="2702012" cy="1622531"/>
          </a:xfrm>
          <a:prstGeom prst="rect">
            <a:avLst/>
          </a:prstGeom>
        </p:spPr>
      </p:pic>
    </p:spTree>
    <p:extLst>
      <p:ext uri="{BB962C8B-B14F-4D97-AF65-F5344CB8AC3E}">
        <p14:creationId xmlns:p14="http://schemas.microsoft.com/office/powerpoint/2010/main" val="3316067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AD1E14-D2C3-9245-9295-F554FE506F63}"/>
              </a:ext>
            </a:extLst>
          </p:cNvPr>
          <p:cNvSpPr>
            <a:spLocks noGrp="1"/>
          </p:cNvSpPr>
          <p:nvPr>
            <p:ph type="body" sz="quarter" idx="11"/>
          </p:nvPr>
        </p:nvSpPr>
        <p:spPr>
          <a:xfrm>
            <a:off x="588263" y="595618"/>
            <a:ext cx="11018520" cy="307777"/>
          </a:xfrm>
        </p:spPr>
        <p:txBody>
          <a:bodyPr>
            <a:normAutofit fontScale="92500" lnSpcReduction="20000"/>
          </a:bodyPr>
          <a:lstStyle/>
          <a:p>
            <a:r>
              <a:rPr lang="en-US" sz="2000"/>
              <a:t>$ </a:t>
            </a:r>
            <a:r>
              <a:rPr lang="en-US" sz="2000" err="1">
                <a:solidFill>
                  <a:srgbClr val="0078D4"/>
                </a:solidFill>
              </a:rPr>
              <a:t>az</a:t>
            </a:r>
            <a:r>
              <a:rPr lang="en-US" sz="2000">
                <a:solidFill>
                  <a:srgbClr val="0078D4"/>
                </a:solidFill>
              </a:rPr>
              <a:t> </a:t>
            </a:r>
            <a:r>
              <a:rPr lang="en-US" sz="2000" err="1">
                <a:solidFill>
                  <a:srgbClr val="0078D4"/>
                </a:solidFill>
              </a:rPr>
              <a:t>aks</a:t>
            </a:r>
            <a:r>
              <a:rPr lang="en-US" sz="2000">
                <a:solidFill>
                  <a:srgbClr val="0078D4"/>
                </a:solidFill>
              </a:rPr>
              <a:t> create </a:t>
            </a:r>
            <a:r>
              <a:rPr lang="en-US" sz="2000"/>
              <a:t>-g </a:t>
            </a:r>
            <a:r>
              <a:rPr lang="en-US" sz="2000" err="1"/>
              <a:t>myResourceGroup</a:t>
            </a:r>
            <a:r>
              <a:rPr lang="en-US" sz="2000"/>
              <a:t> -n </a:t>
            </a:r>
            <a:r>
              <a:rPr lang="en-US" sz="2000" err="1"/>
              <a:t>myCluster</a:t>
            </a:r>
            <a:r>
              <a:rPr lang="en-US" sz="2000"/>
              <a:t> --generate-</a:t>
            </a:r>
            <a:r>
              <a:rPr lang="en-US" sz="2000" err="1"/>
              <a:t>ssh</a:t>
            </a:r>
            <a:r>
              <a:rPr lang="en-US" sz="2000"/>
              <a:t>-keys</a:t>
            </a:r>
          </a:p>
        </p:txBody>
      </p:sp>
      <p:sp>
        <p:nvSpPr>
          <p:cNvPr id="4" name="Text Placeholder 3">
            <a:extLst>
              <a:ext uri="{FF2B5EF4-FFF2-40B4-BE49-F238E27FC236}">
                <a16:creationId xmlns:a16="http://schemas.microsoft.com/office/drawing/2014/main" id="{9DC6ECB5-BBF1-BB4C-9A5A-7A81E785F896}"/>
              </a:ext>
            </a:extLst>
          </p:cNvPr>
          <p:cNvSpPr>
            <a:spLocks noGrp="1"/>
          </p:cNvSpPr>
          <p:nvPr>
            <p:ph type="body" sz="quarter" idx="13"/>
          </p:nvPr>
        </p:nvSpPr>
        <p:spPr>
          <a:xfrm>
            <a:off x="86019" y="-15262"/>
            <a:ext cx="3788358" cy="307777"/>
          </a:xfrm>
        </p:spPr>
        <p:txBody>
          <a:bodyPr>
            <a:normAutofit fontScale="92500" lnSpcReduction="20000"/>
          </a:bodyPr>
          <a:lstStyle/>
          <a:p>
            <a:r>
              <a:rPr lang="en-US"/>
              <a:t>Get Started Easily</a:t>
            </a:r>
          </a:p>
        </p:txBody>
      </p:sp>
      <p:sp>
        <p:nvSpPr>
          <p:cNvPr id="5" name="Text Placeholder 2">
            <a:extLst>
              <a:ext uri="{FF2B5EF4-FFF2-40B4-BE49-F238E27FC236}">
                <a16:creationId xmlns:a16="http://schemas.microsoft.com/office/drawing/2014/main" id="{DC04F8CD-0BAB-A041-AA08-03392F00A096}"/>
              </a:ext>
            </a:extLst>
          </p:cNvPr>
          <p:cNvSpPr txBox="1">
            <a:spLocks/>
          </p:cNvSpPr>
          <p:nvPr/>
        </p:nvSpPr>
        <p:spPr>
          <a:xfrm>
            <a:off x="588263" y="1175720"/>
            <a:ext cx="11018520" cy="10464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 Running ..</a:t>
            </a:r>
          </a:p>
          <a:p>
            <a:r>
              <a:rPr lang="en-US" sz="2000"/>
              <a:t>$ </a:t>
            </a:r>
            <a:r>
              <a:rPr lang="en-US" sz="2000" err="1">
                <a:solidFill>
                  <a:srgbClr val="0078D4"/>
                </a:solidFill>
              </a:rPr>
              <a:t>az</a:t>
            </a:r>
            <a:r>
              <a:rPr lang="en-US" sz="2000">
                <a:solidFill>
                  <a:srgbClr val="0078D4"/>
                </a:solidFill>
              </a:rPr>
              <a:t> </a:t>
            </a:r>
            <a:r>
              <a:rPr lang="en-US" sz="2000" err="1">
                <a:solidFill>
                  <a:srgbClr val="0078D4"/>
                </a:solidFill>
              </a:rPr>
              <a:t>aks</a:t>
            </a:r>
            <a:r>
              <a:rPr lang="en-US" sz="2000">
                <a:solidFill>
                  <a:srgbClr val="0078D4"/>
                </a:solidFill>
              </a:rPr>
              <a:t> install-cli</a:t>
            </a:r>
          </a:p>
          <a:p>
            <a:r>
              <a:rPr lang="en-US" sz="2000"/>
              <a:t>Downloading client to /</a:t>
            </a:r>
            <a:r>
              <a:rPr lang="en-US" sz="2000" err="1"/>
              <a:t>usr</a:t>
            </a:r>
            <a:r>
              <a:rPr lang="en-US" sz="2000"/>
              <a:t>/local/bin/</a:t>
            </a:r>
            <a:r>
              <a:rPr lang="en-US" sz="2000" err="1"/>
              <a:t>kubectl</a:t>
            </a:r>
            <a:r>
              <a:rPr lang="en-US" sz="2000"/>
              <a:t> ..</a:t>
            </a:r>
          </a:p>
        </p:txBody>
      </p:sp>
      <p:sp>
        <p:nvSpPr>
          <p:cNvPr id="6" name="Text Placeholder 2">
            <a:extLst>
              <a:ext uri="{FF2B5EF4-FFF2-40B4-BE49-F238E27FC236}">
                <a16:creationId xmlns:a16="http://schemas.microsoft.com/office/drawing/2014/main" id="{EC48E953-EBDC-8C4F-AA67-0D4A33CD08C6}"/>
              </a:ext>
            </a:extLst>
          </p:cNvPr>
          <p:cNvSpPr txBox="1">
            <a:spLocks/>
          </p:cNvSpPr>
          <p:nvPr/>
        </p:nvSpPr>
        <p:spPr>
          <a:xfrm>
            <a:off x="588263" y="2423570"/>
            <a:ext cx="1101852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 </a:t>
            </a:r>
            <a:r>
              <a:rPr lang="en-US" sz="2000" err="1">
                <a:solidFill>
                  <a:srgbClr val="0078D4"/>
                </a:solidFill>
              </a:rPr>
              <a:t>az</a:t>
            </a:r>
            <a:r>
              <a:rPr lang="en-US" sz="2000">
                <a:solidFill>
                  <a:srgbClr val="0078D4"/>
                </a:solidFill>
              </a:rPr>
              <a:t> </a:t>
            </a:r>
            <a:r>
              <a:rPr lang="en-US" sz="2000" err="1">
                <a:solidFill>
                  <a:srgbClr val="0078D4"/>
                </a:solidFill>
              </a:rPr>
              <a:t>aks</a:t>
            </a:r>
            <a:r>
              <a:rPr lang="en-US" sz="2000">
                <a:solidFill>
                  <a:srgbClr val="0078D4"/>
                </a:solidFill>
              </a:rPr>
              <a:t> get-credentials </a:t>
            </a:r>
            <a:r>
              <a:rPr lang="en-US" sz="2000"/>
              <a:t>-g </a:t>
            </a:r>
            <a:r>
              <a:rPr lang="en-US" sz="2000" err="1"/>
              <a:t>myResourceGroup</a:t>
            </a:r>
            <a:r>
              <a:rPr lang="en-US" sz="2000"/>
              <a:t> -n </a:t>
            </a:r>
            <a:r>
              <a:rPr lang="en-US" sz="2000" err="1"/>
              <a:t>myCluster</a:t>
            </a:r>
            <a:r>
              <a:rPr lang="en-US" sz="2000"/>
              <a:t> </a:t>
            </a:r>
          </a:p>
          <a:p>
            <a:r>
              <a:rPr lang="en-US" sz="2000"/>
              <a:t>Merged "</a:t>
            </a:r>
            <a:r>
              <a:rPr lang="en-US" sz="2000" err="1"/>
              <a:t>myCluster</a:t>
            </a:r>
            <a:r>
              <a:rPr lang="en-US" sz="2000"/>
              <a:t>" as current context ..</a:t>
            </a:r>
          </a:p>
        </p:txBody>
      </p:sp>
      <p:sp>
        <p:nvSpPr>
          <p:cNvPr id="7" name="Text Placeholder 2">
            <a:extLst>
              <a:ext uri="{FF2B5EF4-FFF2-40B4-BE49-F238E27FC236}">
                <a16:creationId xmlns:a16="http://schemas.microsoft.com/office/drawing/2014/main" id="{6E151510-4E80-0742-B298-FBEDAAE39F3A}"/>
              </a:ext>
            </a:extLst>
          </p:cNvPr>
          <p:cNvSpPr txBox="1">
            <a:spLocks/>
          </p:cNvSpPr>
          <p:nvPr/>
        </p:nvSpPr>
        <p:spPr>
          <a:xfrm>
            <a:off x="588263" y="3339022"/>
            <a:ext cx="11018520"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a:t>
            </a:r>
            <a:r>
              <a:rPr lang="en-US" sz="2000" dirty="0" err="1">
                <a:solidFill>
                  <a:srgbClr val="0078D4"/>
                </a:solidFill>
              </a:rPr>
              <a:t>kubectl</a:t>
            </a:r>
            <a:r>
              <a:rPr lang="en-US" sz="2000" dirty="0">
                <a:solidFill>
                  <a:srgbClr val="0078D4"/>
                </a:solidFill>
              </a:rPr>
              <a:t> get nodes</a:t>
            </a:r>
          </a:p>
          <a:p>
            <a:r>
              <a:rPr lang="en-US" sz="2000" dirty="0"/>
              <a:t>NAME                       STATUS    AGE       VERSION</a:t>
            </a:r>
          </a:p>
          <a:p>
            <a:r>
              <a:rPr lang="en-US" sz="2000" dirty="0"/>
              <a:t>aks-mycluster-36851231-0   Ready     31d        v1.14.5</a:t>
            </a:r>
          </a:p>
          <a:p>
            <a:r>
              <a:rPr lang="en-US" sz="2000" dirty="0"/>
              <a:t>aks-mycluster-36851231-1   Ready     31d        v1.14.5</a:t>
            </a:r>
          </a:p>
          <a:p>
            <a:r>
              <a:rPr lang="en-US" sz="2000" dirty="0"/>
              <a:t>aks-mycluster-36851231-2   Ready     31d        v1.14.5</a:t>
            </a:r>
          </a:p>
          <a:p>
            <a:endParaRPr lang="en-US" sz="2000" dirty="0"/>
          </a:p>
        </p:txBody>
      </p:sp>
    </p:spTree>
    <p:extLst>
      <p:ext uri="{BB962C8B-B14F-4D97-AF65-F5344CB8AC3E}">
        <p14:creationId xmlns:p14="http://schemas.microsoft.com/office/powerpoint/2010/main" val="78515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AD1E14-D2C3-9245-9295-F554FE506F63}"/>
              </a:ext>
            </a:extLst>
          </p:cNvPr>
          <p:cNvSpPr>
            <a:spLocks noGrp="1"/>
          </p:cNvSpPr>
          <p:nvPr>
            <p:ph type="body" sz="quarter" idx="11"/>
          </p:nvPr>
        </p:nvSpPr>
        <p:spPr>
          <a:xfrm>
            <a:off x="588263" y="595618"/>
            <a:ext cx="11018520" cy="1274195"/>
          </a:xfrm>
        </p:spPr>
        <p:txBody>
          <a:bodyPr>
            <a:normAutofit fontScale="92500" lnSpcReduction="20000"/>
          </a:bodyPr>
          <a:lstStyle/>
          <a:p>
            <a:r>
              <a:rPr lang="en-US" sz="1800"/>
              <a:t>$ </a:t>
            </a:r>
            <a:r>
              <a:rPr lang="en-US" sz="1800" err="1">
                <a:solidFill>
                  <a:srgbClr val="0078D4"/>
                </a:solidFill>
              </a:rPr>
              <a:t>az</a:t>
            </a:r>
            <a:r>
              <a:rPr lang="en-US" sz="1800">
                <a:solidFill>
                  <a:srgbClr val="0078D4"/>
                </a:solidFill>
              </a:rPr>
              <a:t> </a:t>
            </a:r>
            <a:r>
              <a:rPr lang="en-US" sz="1800" err="1">
                <a:solidFill>
                  <a:srgbClr val="0078D4"/>
                </a:solidFill>
              </a:rPr>
              <a:t>aks</a:t>
            </a:r>
            <a:r>
              <a:rPr lang="en-US" sz="1800">
                <a:solidFill>
                  <a:srgbClr val="0078D4"/>
                </a:solidFill>
              </a:rPr>
              <a:t> list </a:t>
            </a:r>
            <a:r>
              <a:rPr lang="en-US" sz="1800"/>
              <a:t>–o table</a:t>
            </a:r>
          </a:p>
          <a:p>
            <a:r>
              <a:rPr lang="en-US" sz="1800"/>
              <a:t>Name                Location    </a:t>
            </a:r>
            <a:r>
              <a:rPr lang="en-US" sz="1800" err="1"/>
              <a:t>ResourceGroup</a:t>
            </a:r>
            <a:r>
              <a:rPr lang="en-US" sz="1800"/>
              <a:t>     </a:t>
            </a:r>
            <a:r>
              <a:rPr lang="en-US" sz="1800" err="1"/>
              <a:t>KubernetesRelease</a:t>
            </a:r>
            <a:r>
              <a:rPr lang="en-US" sz="1800"/>
              <a:t>  </a:t>
            </a:r>
            <a:r>
              <a:rPr lang="en-US" sz="1800" err="1"/>
              <a:t>ProvisioningState</a:t>
            </a:r>
            <a:endParaRPr lang="en-US" sz="1800"/>
          </a:p>
          <a:p>
            <a:r>
              <a:rPr lang="en-US" sz="1800"/>
              <a:t>------------------  ----------  --------------  -------------------  ------------------</a:t>
            </a:r>
          </a:p>
          <a:p>
            <a:r>
              <a:rPr lang="en-US" sz="1800" err="1"/>
              <a:t>myCluster</a:t>
            </a:r>
            <a:r>
              <a:rPr lang="en-US" sz="1800"/>
              <a:t>           westus2     </a:t>
            </a:r>
            <a:r>
              <a:rPr lang="en-US" sz="1800" err="1"/>
              <a:t>myResourceGroup</a:t>
            </a:r>
            <a:r>
              <a:rPr lang="en-US" sz="1800"/>
              <a:t>              1.12.0  Succeeded          </a:t>
            </a:r>
          </a:p>
        </p:txBody>
      </p:sp>
      <p:sp>
        <p:nvSpPr>
          <p:cNvPr id="4" name="Text Placeholder 3">
            <a:extLst>
              <a:ext uri="{FF2B5EF4-FFF2-40B4-BE49-F238E27FC236}">
                <a16:creationId xmlns:a16="http://schemas.microsoft.com/office/drawing/2014/main" id="{9DC6ECB5-BBF1-BB4C-9A5A-7A81E785F896}"/>
              </a:ext>
            </a:extLst>
          </p:cNvPr>
          <p:cNvSpPr>
            <a:spLocks noGrp="1"/>
          </p:cNvSpPr>
          <p:nvPr>
            <p:ph type="body" sz="quarter" idx="13"/>
          </p:nvPr>
        </p:nvSpPr>
        <p:spPr>
          <a:xfrm>
            <a:off x="86019" y="-15262"/>
            <a:ext cx="3788358" cy="307777"/>
          </a:xfrm>
        </p:spPr>
        <p:txBody>
          <a:bodyPr>
            <a:normAutofit fontScale="92500" lnSpcReduction="20000"/>
          </a:bodyPr>
          <a:lstStyle/>
          <a:p>
            <a:r>
              <a:rPr lang="en-US"/>
              <a:t>Manage an AKS Cluster</a:t>
            </a:r>
          </a:p>
        </p:txBody>
      </p:sp>
      <p:sp>
        <p:nvSpPr>
          <p:cNvPr id="5" name="Text Placeholder 2">
            <a:extLst>
              <a:ext uri="{FF2B5EF4-FFF2-40B4-BE49-F238E27FC236}">
                <a16:creationId xmlns:a16="http://schemas.microsoft.com/office/drawing/2014/main" id="{879039BB-4289-7144-9C6A-805821C17387}"/>
              </a:ext>
            </a:extLst>
          </p:cNvPr>
          <p:cNvSpPr txBox="1">
            <a:spLocks/>
          </p:cNvSpPr>
          <p:nvPr/>
        </p:nvSpPr>
        <p:spPr>
          <a:xfrm>
            <a:off x="586740" y="2299162"/>
            <a:ext cx="1126507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a:t>
            </a:r>
            <a:r>
              <a:rPr lang="en-US" sz="2000" dirty="0" err="1">
                <a:solidFill>
                  <a:srgbClr val="0078D4"/>
                </a:solidFill>
              </a:rPr>
              <a:t>az</a:t>
            </a:r>
            <a:r>
              <a:rPr lang="en-US" sz="2000" dirty="0">
                <a:solidFill>
                  <a:srgbClr val="0078D4"/>
                </a:solidFill>
              </a:rPr>
              <a:t> </a:t>
            </a:r>
            <a:r>
              <a:rPr lang="en-US" sz="2000" dirty="0" err="1">
                <a:solidFill>
                  <a:srgbClr val="0078D4"/>
                </a:solidFill>
              </a:rPr>
              <a:t>aks</a:t>
            </a:r>
            <a:r>
              <a:rPr lang="en-US" sz="2000" dirty="0">
                <a:solidFill>
                  <a:srgbClr val="0078D4"/>
                </a:solidFill>
              </a:rPr>
              <a:t> upgrade </a:t>
            </a:r>
            <a:r>
              <a:rPr lang="en-US" sz="2000" dirty="0"/>
              <a:t>-g </a:t>
            </a:r>
            <a:r>
              <a:rPr lang="en-US" sz="2000" dirty="0" err="1"/>
              <a:t>myResourceGroup</a:t>
            </a:r>
            <a:r>
              <a:rPr lang="en-US" sz="2000" dirty="0"/>
              <a:t> -n </a:t>
            </a:r>
            <a:r>
              <a:rPr lang="en-US" sz="2000" dirty="0" err="1"/>
              <a:t>myCluster</a:t>
            </a:r>
            <a:r>
              <a:rPr lang="en-US" sz="2000" dirty="0"/>
              <a:t> –-</a:t>
            </a:r>
            <a:r>
              <a:rPr lang="en-US" sz="2000" dirty="0" err="1"/>
              <a:t>kubernetes</a:t>
            </a:r>
            <a:r>
              <a:rPr lang="en-US" sz="2000" dirty="0"/>
              <a:t>-version 1.14.0 </a:t>
            </a:r>
          </a:p>
          <a:p>
            <a:r>
              <a:rPr lang="en-US" sz="2000" dirty="0"/>
              <a:t>\ Running ..</a:t>
            </a:r>
          </a:p>
        </p:txBody>
      </p:sp>
      <p:sp>
        <p:nvSpPr>
          <p:cNvPr id="7" name="Text Placeholder 2">
            <a:extLst>
              <a:ext uri="{FF2B5EF4-FFF2-40B4-BE49-F238E27FC236}">
                <a16:creationId xmlns:a16="http://schemas.microsoft.com/office/drawing/2014/main" id="{59CD3486-0D5C-BF47-92FE-AA84BAC7A9AC}"/>
              </a:ext>
            </a:extLst>
          </p:cNvPr>
          <p:cNvSpPr txBox="1">
            <a:spLocks/>
          </p:cNvSpPr>
          <p:nvPr/>
        </p:nvSpPr>
        <p:spPr>
          <a:xfrm>
            <a:off x="586740" y="3405619"/>
            <a:ext cx="1101852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 </a:t>
            </a:r>
            <a:r>
              <a:rPr lang="en-US" sz="2000" dirty="0" err="1">
                <a:solidFill>
                  <a:srgbClr val="0078D4"/>
                </a:solidFill>
              </a:rPr>
              <a:t>az</a:t>
            </a:r>
            <a:r>
              <a:rPr lang="en-US" sz="2000" dirty="0">
                <a:solidFill>
                  <a:srgbClr val="0078D4"/>
                </a:solidFill>
              </a:rPr>
              <a:t> </a:t>
            </a:r>
            <a:r>
              <a:rPr lang="en-US" sz="2000" dirty="0" err="1">
                <a:solidFill>
                  <a:srgbClr val="0078D4"/>
                </a:solidFill>
              </a:rPr>
              <a:t>aks</a:t>
            </a:r>
            <a:r>
              <a:rPr lang="en-US" sz="2000" dirty="0">
                <a:solidFill>
                  <a:srgbClr val="0078D4"/>
                </a:solidFill>
              </a:rPr>
              <a:t> scale </a:t>
            </a:r>
            <a:r>
              <a:rPr lang="en-US" sz="2000" dirty="0"/>
              <a:t>-g </a:t>
            </a:r>
            <a:r>
              <a:rPr lang="en-US" sz="2000" dirty="0" err="1"/>
              <a:t>myResourceGroup</a:t>
            </a:r>
            <a:r>
              <a:rPr lang="en-US" sz="2000" dirty="0"/>
              <a:t> -n </a:t>
            </a:r>
            <a:r>
              <a:rPr lang="en-US" sz="2000" dirty="0" err="1"/>
              <a:t>myCluster</a:t>
            </a:r>
            <a:r>
              <a:rPr lang="en-US" sz="2000" dirty="0"/>
              <a:t> --agent-count 10</a:t>
            </a:r>
          </a:p>
          <a:p>
            <a:r>
              <a:rPr lang="en-US" sz="2000" dirty="0"/>
              <a:t>\ Running ..</a:t>
            </a:r>
          </a:p>
        </p:txBody>
      </p:sp>
    </p:spTree>
    <p:extLst>
      <p:ext uri="{BB962C8B-B14F-4D97-AF65-F5344CB8AC3E}">
        <p14:creationId xmlns:p14="http://schemas.microsoft.com/office/powerpoint/2010/main" val="396009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F2DA77-44C9-FA40-B103-600A86EFDC1E}"/>
              </a:ext>
            </a:extLst>
          </p:cNvPr>
          <p:cNvSpPr>
            <a:spLocks noGrp="1"/>
          </p:cNvSpPr>
          <p:nvPr>
            <p:ph type="title"/>
          </p:nvPr>
        </p:nvSpPr>
        <p:spPr/>
        <p:txBody>
          <a:bodyPr/>
          <a:lstStyle/>
          <a:p>
            <a:r>
              <a:rPr lang="en-US"/>
              <a:t>Azure Container Service (AKS)</a:t>
            </a:r>
          </a:p>
        </p:txBody>
      </p:sp>
      <p:sp>
        <p:nvSpPr>
          <p:cNvPr id="6" name="Text Placeholder 5">
            <a:extLst>
              <a:ext uri="{FF2B5EF4-FFF2-40B4-BE49-F238E27FC236}">
                <a16:creationId xmlns:a16="http://schemas.microsoft.com/office/drawing/2014/main" id="{07F05CD3-C0C4-A646-AACB-E29C8520C106}"/>
              </a:ext>
            </a:extLst>
          </p:cNvPr>
          <p:cNvSpPr>
            <a:spLocks noGrp="1"/>
          </p:cNvSpPr>
          <p:nvPr>
            <p:ph type="body" sz="quarter" idx="13"/>
          </p:nvPr>
        </p:nvSpPr>
        <p:spPr>
          <a:xfrm>
            <a:off x="8115300" y="2017713"/>
            <a:ext cx="3494088" cy="1661993"/>
          </a:xfrm>
        </p:spPr>
        <p:txBody>
          <a:bodyPr>
            <a:normAutofit lnSpcReduction="10000"/>
          </a:bodyPr>
          <a:lstStyle/>
          <a:p>
            <a:r>
              <a:rPr lang="en-US"/>
              <a:t>Create an AKS cluster via the Azure portal</a:t>
            </a:r>
          </a:p>
          <a:p>
            <a:endParaRPr lang="en-US"/>
          </a:p>
          <a:p>
            <a:r>
              <a:rPr lang="en-US"/>
              <a:t>All functions available via the portal and Azure CLI</a:t>
            </a:r>
          </a:p>
        </p:txBody>
      </p:sp>
      <p:pic>
        <p:nvPicPr>
          <p:cNvPr id="8" name="Picture Placeholder 7">
            <a:extLst>
              <a:ext uri="{FF2B5EF4-FFF2-40B4-BE49-F238E27FC236}">
                <a16:creationId xmlns:a16="http://schemas.microsoft.com/office/drawing/2014/main" id="{4DF939E8-46CC-204C-A53D-132D4D6E76D3}"/>
              </a:ext>
            </a:extLst>
          </p:cNvPr>
          <p:cNvPicPr>
            <a:picLocks noGrp="1" noChangeAspect="1"/>
          </p:cNvPicPr>
          <p:nvPr>
            <p:ph type="pic" sz="quarter" idx="12"/>
          </p:nvPr>
        </p:nvPicPr>
        <p:blipFill>
          <a:blip r:embed="rId3"/>
          <a:srcRect/>
          <a:stretch/>
        </p:blipFill>
        <p:spPr>
          <a:xfrm>
            <a:off x="582612" y="1801671"/>
            <a:ext cx="7253288" cy="4102382"/>
          </a:xfrm>
        </p:spPr>
      </p:pic>
      <p:sp>
        <p:nvSpPr>
          <p:cNvPr id="10" name="Rectangle 9">
            <a:extLst>
              <a:ext uri="{FF2B5EF4-FFF2-40B4-BE49-F238E27FC236}">
                <a16:creationId xmlns:a16="http://schemas.microsoft.com/office/drawing/2014/main" id="{A946912D-6F93-3D43-89E5-D06675C4CD87}"/>
              </a:ext>
            </a:extLst>
          </p:cNvPr>
          <p:cNvSpPr/>
          <p:nvPr/>
        </p:nvSpPr>
        <p:spPr bwMode="auto">
          <a:xfrm>
            <a:off x="3028156" y="3611972"/>
            <a:ext cx="2932377" cy="638175"/>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95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0"/>
                                        </p:tgtEl>
                                      </p:cBhvr>
                                    </p:animEffect>
                                    <p:animScale>
                                      <p:cBhvr>
                                        <p:cTn id="7" dur="1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66B33-1995-1248-8278-2D6C24E9DCD5}"/>
              </a:ext>
            </a:extLst>
          </p:cNvPr>
          <p:cNvSpPr>
            <a:spLocks noGrp="1"/>
          </p:cNvSpPr>
          <p:nvPr>
            <p:ph type="title"/>
          </p:nvPr>
        </p:nvSpPr>
        <p:spPr>
          <a:xfrm>
            <a:off x="585216" y="2534625"/>
            <a:ext cx="6931320" cy="997196"/>
          </a:xfrm>
        </p:spPr>
        <p:txBody>
          <a:bodyPr/>
          <a:lstStyle/>
          <a:p>
            <a:r>
              <a:rPr lang="en-US" dirty="0"/>
              <a:t>Azure Kubernetes Service (AKS)</a:t>
            </a:r>
          </a:p>
        </p:txBody>
      </p:sp>
      <p:sp>
        <p:nvSpPr>
          <p:cNvPr id="4" name="Text Placeholder 3">
            <a:extLst>
              <a:ext uri="{FF2B5EF4-FFF2-40B4-BE49-F238E27FC236}">
                <a16:creationId xmlns:a16="http://schemas.microsoft.com/office/drawing/2014/main" id="{1EEF36F0-3A40-9743-9999-AC8DE43D2D55}"/>
              </a:ext>
            </a:extLst>
          </p:cNvPr>
          <p:cNvSpPr>
            <a:spLocks noGrp="1"/>
          </p:cNvSpPr>
          <p:nvPr>
            <p:ph type="body" sz="quarter" idx="12"/>
          </p:nvPr>
        </p:nvSpPr>
        <p:spPr/>
        <p:txBody>
          <a:bodyPr/>
          <a:lstStyle/>
          <a:p>
            <a:r>
              <a:rPr lang="en-US"/>
              <a:t>Demo</a:t>
            </a:r>
          </a:p>
        </p:txBody>
      </p:sp>
    </p:spTree>
    <p:extLst>
      <p:ext uri="{BB962C8B-B14F-4D97-AF65-F5344CB8AC3E}">
        <p14:creationId xmlns:p14="http://schemas.microsoft.com/office/powerpoint/2010/main" val="72591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C3F6C9-5172-5242-9031-18393320AE20}"/>
              </a:ext>
            </a:extLst>
          </p:cNvPr>
          <p:cNvSpPr>
            <a:spLocks noGrp="1"/>
          </p:cNvSpPr>
          <p:nvPr>
            <p:ph type="title"/>
          </p:nvPr>
        </p:nvSpPr>
        <p:spPr/>
        <p:txBody>
          <a:bodyPr/>
          <a:lstStyle/>
          <a:p>
            <a:r>
              <a:rPr lang="en-US"/>
              <a:t>       Microsoft Learn – Azure Kubernetes Service</a:t>
            </a:r>
          </a:p>
        </p:txBody>
      </p:sp>
      <p:sp>
        <p:nvSpPr>
          <p:cNvPr id="9" name="Text Placeholder 8">
            <a:extLst>
              <a:ext uri="{FF2B5EF4-FFF2-40B4-BE49-F238E27FC236}">
                <a16:creationId xmlns:a16="http://schemas.microsoft.com/office/drawing/2014/main" id="{90534D09-D628-A747-8A38-BC9629378C04}"/>
              </a:ext>
            </a:extLst>
          </p:cNvPr>
          <p:cNvSpPr>
            <a:spLocks noGrp="1"/>
          </p:cNvSpPr>
          <p:nvPr>
            <p:ph type="body" sz="quarter" idx="13"/>
          </p:nvPr>
        </p:nvSpPr>
        <p:spPr>
          <a:xfrm>
            <a:off x="7381188" y="2017713"/>
            <a:ext cx="4228200" cy="2708434"/>
          </a:xfrm>
        </p:spPr>
        <p:txBody>
          <a:bodyPr/>
          <a:lstStyle/>
          <a:p>
            <a:pPr marL="342900" indent="-342900">
              <a:buFont typeface="Arial" panose="020B0604020202020204" pitchFamily="34" charset="0"/>
              <a:buChar char="•"/>
            </a:pPr>
            <a:r>
              <a:rPr lang="en-US"/>
              <a:t>Evaluate whether Azure Kubernetes Service is an appropriate Kubernetes orchestration platform for you </a:t>
            </a:r>
          </a:p>
          <a:p>
            <a:pPr marL="342900" indent="-342900">
              <a:buFont typeface="Arial" panose="020B0604020202020204" pitchFamily="34" charset="0"/>
              <a:buChar char="•"/>
            </a:pPr>
            <a:r>
              <a:rPr lang="en-US"/>
              <a:t>What is AKS?</a:t>
            </a:r>
          </a:p>
          <a:p>
            <a:pPr marL="342900" indent="-342900">
              <a:buFont typeface="Arial" panose="020B0604020202020204" pitchFamily="34" charset="0"/>
              <a:buChar char="•"/>
            </a:pPr>
            <a:r>
              <a:rPr lang="en-US"/>
              <a:t>When to use Azure Kubernetes Service</a:t>
            </a:r>
          </a:p>
          <a:p>
            <a:pPr marL="342900" indent="-342900">
              <a:buFont typeface="Arial" panose="020B0604020202020204" pitchFamily="34" charset="0"/>
              <a:buChar char="•"/>
            </a:pPr>
            <a:r>
              <a:rPr lang="en-US"/>
              <a:t>How does it work?</a:t>
            </a:r>
          </a:p>
          <a:p>
            <a:endParaRPr lang="en-US"/>
          </a:p>
        </p:txBody>
      </p:sp>
      <p:pic>
        <p:nvPicPr>
          <p:cNvPr id="12" name="Picture Placeholder 11">
            <a:extLst>
              <a:ext uri="{FF2B5EF4-FFF2-40B4-BE49-F238E27FC236}">
                <a16:creationId xmlns:a16="http://schemas.microsoft.com/office/drawing/2014/main" id="{375E5744-76F0-E541-8489-A0497D85FED8}"/>
              </a:ext>
            </a:extLst>
          </p:cNvPr>
          <p:cNvPicPr>
            <a:picLocks noGrp="1" noChangeAspect="1"/>
          </p:cNvPicPr>
          <p:nvPr>
            <p:ph type="pic" sz="quarter" idx="12"/>
          </p:nvPr>
        </p:nvPicPr>
        <p:blipFill>
          <a:blip r:embed="rId3"/>
          <a:srcRect/>
          <a:stretch/>
        </p:blipFill>
        <p:spPr>
          <a:xfrm>
            <a:off x="1156745" y="1241414"/>
            <a:ext cx="5519553" cy="4681654"/>
          </a:xfrm>
          <a:ln>
            <a:solidFill>
              <a:schemeClr val="tx1"/>
            </a:solidFill>
          </a:ln>
        </p:spPr>
      </p:pic>
      <p:pic>
        <p:nvPicPr>
          <p:cNvPr id="10" name="Picture 9">
            <a:extLst>
              <a:ext uri="{FF2B5EF4-FFF2-40B4-BE49-F238E27FC236}">
                <a16:creationId xmlns:a16="http://schemas.microsoft.com/office/drawing/2014/main" id="{2D9FB03D-A0A8-7A45-9226-43B071189F0F}"/>
              </a:ext>
            </a:extLst>
          </p:cNvPr>
          <p:cNvPicPr>
            <a:picLocks noChangeAspect="1"/>
          </p:cNvPicPr>
          <p:nvPr/>
        </p:nvPicPr>
        <p:blipFill>
          <a:blip r:embed="rId4"/>
          <a:srcRect/>
          <a:stretch/>
        </p:blipFill>
        <p:spPr>
          <a:xfrm>
            <a:off x="452487" y="327541"/>
            <a:ext cx="735291" cy="735291"/>
          </a:xfrm>
          <a:prstGeom prst="rect">
            <a:avLst/>
          </a:prstGeom>
        </p:spPr>
      </p:pic>
      <p:sp>
        <p:nvSpPr>
          <p:cNvPr id="8" name="camera" title="Icon of a camera">
            <a:extLst>
              <a:ext uri="{FF2B5EF4-FFF2-40B4-BE49-F238E27FC236}">
                <a16:creationId xmlns:a16="http://schemas.microsoft.com/office/drawing/2014/main" id="{81C06198-3E3C-6145-B3A0-040B14CF711B}"/>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 name="TextBox 1">
            <a:extLst>
              <a:ext uri="{FF2B5EF4-FFF2-40B4-BE49-F238E27FC236}">
                <a16:creationId xmlns:a16="http://schemas.microsoft.com/office/drawing/2014/main" id="{AC99E51F-EBFF-42BA-BDA5-8D2FCD2ADBFC}"/>
              </a:ext>
            </a:extLst>
          </p:cNvPr>
          <p:cNvSpPr txBox="1"/>
          <p:nvPr/>
        </p:nvSpPr>
        <p:spPr>
          <a:xfrm>
            <a:off x="7581908" y="1575126"/>
            <a:ext cx="4047070" cy="307777"/>
          </a:xfrm>
          <a:prstGeom prst="rect">
            <a:avLst/>
          </a:prstGeom>
          <a:noFill/>
        </p:spPr>
        <p:txBody>
          <a:bodyPr wrap="none" lIns="0" tIns="0" rIns="0" bIns="0" rtlCol="0" anchor="t">
            <a:spAutoFit/>
          </a:bodyPr>
          <a:lstStyle/>
          <a:p>
            <a:pPr algn="l"/>
            <a:r>
              <a:rPr lang="en-US" sz="2000" err="1">
                <a:solidFill>
                  <a:schemeClr val="accent3"/>
                </a:solidFill>
              </a:rPr>
              <a:t>aka.ms</a:t>
            </a:r>
            <a:r>
              <a:rPr lang="en-US" sz="2000">
                <a:solidFill>
                  <a:schemeClr val="accent3"/>
                </a:solidFill>
              </a:rPr>
              <a:t>/AFUN60MSLearnCollection</a:t>
            </a:r>
          </a:p>
        </p:txBody>
      </p:sp>
    </p:spTree>
    <p:extLst>
      <p:ext uri="{BB962C8B-B14F-4D97-AF65-F5344CB8AC3E}">
        <p14:creationId xmlns:p14="http://schemas.microsoft.com/office/powerpoint/2010/main" val="425476442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8504</Words>
  <Application>Microsoft Office PowerPoint</Application>
  <PresentationFormat>Widescreen</PresentationFormat>
  <Paragraphs>1062</Paragraphs>
  <Slides>98</Slides>
  <Notes>70</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98</vt:i4>
      </vt:variant>
    </vt:vector>
  </HeadingPairs>
  <TitlesOfParts>
    <vt:vector size="110" baseType="lpstr">
      <vt:lpstr>Arial</vt:lpstr>
      <vt:lpstr>Calibri</vt:lpstr>
      <vt:lpstr>Calibri Light</vt:lpstr>
      <vt:lpstr>Cascadia Code</vt:lpstr>
      <vt:lpstr>Consolas</vt:lpstr>
      <vt:lpstr>Myriad Pro</vt:lpstr>
      <vt:lpstr>Segoe UI</vt:lpstr>
      <vt:lpstr>Segoe UI Light</vt:lpstr>
      <vt:lpstr>Segoe UI Semibold</vt:lpstr>
      <vt:lpstr>Segoe UI Semilight</vt:lpstr>
      <vt:lpstr>Wingdings</vt:lpstr>
      <vt:lpstr>Office Theme</vt:lpstr>
      <vt:lpstr>PowerPoint Presentation</vt:lpstr>
      <vt:lpstr>.NET as Cloud Native</vt:lpstr>
      <vt:lpstr>Prerequisites</vt:lpstr>
      <vt:lpstr>Agenda</vt:lpstr>
      <vt:lpstr>Things you’ll use today</vt:lpstr>
      <vt:lpstr>Cloud-based Loan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Serverless? </vt:lpstr>
      <vt:lpstr>Azure serverless platform components</vt:lpstr>
      <vt:lpstr>Azure serverless platform components</vt:lpstr>
      <vt:lpstr>Logic Apps &amp; Flow</vt:lpstr>
      <vt:lpstr>Integration as a Services (iPaaS)</vt:lpstr>
      <vt:lpstr>Azure Logic App</vt:lpstr>
      <vt:lpstr>Hundreds of connectors for integrations</vt:lpstr>
      <vt:lpstr>Modernizing with Logic Apps</vt:lpstr>
      <vt:lpstr>Azure Functions</vt:lpstr>
      <vt:lpstr>Introducing Functions</vt:lpstr>
      <vt:lpstr>Why Azure Functions?</vt:lpstr>
      <vt:lpstr>Azure Functions</vt:lpstr>
      <vt:lpstr>/Docs alert</vt:lpstr>
      <vt:lpstr>Scenarios</vt:lpstr>
      <vt:lpstr>Scenarios</vt:lpstr>
      <vt:lpstr>Broadcast translated captions in real-time</vt:lpstr>
      <vt:lpstr>Calling an Http Triggered Function</vt:lpstr>
      <vt:lpstr>Best practices for writing serverless functions</vt:lpstr>
      <vt:lpstr>Durable Functions</vt:lpstr>
      <vt:lpstr>Wait, but didn’t you just say…?</vt:lpstr>
      <vt:lpstr>Stateful patterns in Durable Functions</vt:lpstr>
      <vt:lpstr>Pattern: Function chaining</vt:lpstr>
      <vt:lpstr>Pattern: Fan out &amp; fan in</vt:lpstr>
      <vt:lpstr>Pattern: Asynchronous HTTP APIs</vt:lpstr>
      <vt:lpstr>Pattern: Monitor</vt:lpstr>
      <vt:lpstr>Pattern: Human interaction</vt:lpstr>
      <vt:lpstr>New pattern: External event aggregation</vt:lpstr>
      <vt:lpstr>Loan Processing Workflow</vt:lpstr>
      <vt:lpstr>Enterprise Serverless</vt:lpstr>
      <vt:lpstr>PowerPoint Presentation</vt:lpstr>
      <vt:lpstr>PowerPoint Presentation</vt:lpstr>
      <vt:lpstr>PowerPoint Presentation</vt:lpstr>
      <vt:lpstr>Microservices: for faster app development</vt:lpstr>
      <vt:lpstr>ASP.NET Core 3.0</vt:lpstr>
      <vt:lpstr>Why Containers?</vt:lpstr>
      <vt:lpstr>What are containers</vt:lpstr>
      <vt:lpstr>Why Containers</vt:lpstr>
      <vt:lpstr>Containers run everywhere</vt:lpstr>
      <vt:lpstr>Docker Containers</vt:lpstr>
      <vt:lpstr>Dockerfile Example</vt:lpstr>
      <vt:lpstr>       Microsoft Learn – Explore Containers in Azure </vt:lpstr>
      <vt:lpstr>Azure Container Instances (ACI)</vt:lpstr>
      <vt:lpstr>What is Azure Container Instances (ACI)? </vt:lpstr>
      <vt:lpstr>Create an instance using the Azure CLI</vt:lpstr>
      <vt:lpstr>Running Container Image</vt:lpstr>
      <vt:lpstr>What are the use cases for ACI?</vt:lpstr>
      <vt:lpstr>What can you build with Azure Container Instances?</vt:lpstr>
      <vt:lpstr>Advanced Features of Azure Container Instances</vt:lpstr>
      <vt:lpstr>Limitations of Azure Container Instances</vt:lpstr>
      <vt:lpstr>Azure Container Instances (ACI)</vt:lpstr>
      <vt:lpstr>       Microsoft Learn – Azure Container Instances</vt:lpstr>
      <vt:lpstr>Azure Container Registry (ACR)</vt:lpstr>
      <vt:lpstr>What is a container registry?</vt:lpstr>
      <vt:lpstr>Azure Container Registry (ACR)</vt:lpstr>
      <vt:lpstr>Azure Container Registry (ACR)</vt:lpstr>
      <vt:lpstr>Azure Container Registry (ACR)</vt:lpstr>
      <vt:lpstr>Azure Container Registry (ACR)</vt:lpstr>
      <vt:lpstr>Azure Container Registry (ACR)</vt:lpstr>
      <vt:lpstr>Azure Container Registry</vt:lpstr>
      <vt:lpstr>Commands</vt:lpstr>
      <vt:lpstr>Azure Container Registry</vt:lpstr>
      <vt:lpstr>       Microsoft Learn – Azure Container Registry</vt:lpstr>
      <vt:lpstr>Azure App Service</vt:lpstr>
      <vt:lpstr>Azure App Service</vt:lpstr>
      <vt:lpstr>Azure App Service</vt:lpstr>
      <vt:lpstr>Web App for Containers</vt:lpstr>
      <vt:lpstr>Azure App Service</vt:lpstr>
      <vt:lpstr>       Microsoft Learn – Azure App Service</vt:lpstr>
      <vt:lpstr>Azure Kubernetes Service (AKS)</vt:lpstr>
      <vt:lpstr>Azure Kubernetes Service (AKS)</vt:lpstr>
      <vt:lpstr>PowerPoint Presentation</vt:lpstr>
      <vt:lpstr>Azure Kubernetes Service (AKS)</vt:lpstr>
      <vt:lpstr>Azure Kubernetes Service (AKS)</vt:lpstr>
      <vt:lpstr>Azure Kubernetes Service (AKS)</vt:lpstr>
      <vt:lpstr>PowerPoint Presentation</vt:lpstr>
      <vt:lpstr>PowerPoint Presentation</vt:lpstr>
      <vt:lpstr>Azure Container Service (AKS)</vt:lpstr>
      <vt:lpstr>Azure Kubernetes Service (AKS)</vt:lpstr>
      <vt:lpstr>       Microsoft Learn – Azure Kubernetes Service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and Cloud Native</dc:title>
  <dc:creator>Brady Gaster</dc:creator>
  <cp:lastModifiedBy>Glenn Condron</cp:lastModifiedBy>
  <cp:revision>68</cp:revision>
  <dcterms:created xsi:type="dcterms:W3CDTF">2019-11-14T09:21:34Z</dcterms:created>
  <dcterms:modified xsi:type="dcterms:W3CDTF">2019-11-17T19:25:32Z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glennc@microsoft.com</vt:lpwstr>
  </property>
  <property fmtid="{D5CDD505-2E9C-101B-9397-08002B2CF9AE}" pid="5" name="MSIP_Label_f42aa342-8706-4288-bd11-ebb85995028c_SetDate">
    <vt:lpwstr>2019-11-17T19:25:17.5166888Z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14c58786-b208-4a03-8b4b-a8d66f1dafbd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